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96"/>
  </p:notesMasterIdLst>
  <p:handoutMasterIdLst>
    <p:handoutMasterId r:id="rId97"/>
  </p:handoutMasterIdLst>
  <p:sldIdLst>
    <p:sldId id="256" r:id="rId2"/>
    <p:sldId id="783" r:id="rId3"/>
    <p:sldId id="315" r:id="rId4"/>
    <p:sldId id="1015" r:id="rId5"/>
    <p:sldId id="1014" r:id="rId6"/>
    <p:sldId id="1016" r:id="rId7"/>
    <p:sldId id="314" r:id="rId8"/>
    <p:sldId id="1017" r:id="rId9"/>
    <p:sldId id="800" r:id="rId10"/>
    <p:sldId id="313" r:id="rId11"/>
    <p:sldId id="1018" r:id="rId12"/>
    <p:sldId id="798" r:id="rId13"/>
    <p:sldId id="316" r:id="rId14"/>
    <p:sldId id="784" r:id="rId15"/>
    <p:sldId id="785" r:id="rId16"/>
    <p:sldId id="257" r:id="rId17"/>
    <p:sldId id="317" r:id="rId18"/>
    <p:sldId id="318" r:id="rId19"/>
    <p:sldId id="319" r:id="rId20"/>
    <p:sldId id="320" r:id="rId21"/>
    <p:sldId id="777" r:id="rId22"/>
    <p:sldId id="710" r:id="rId23"/>
    <p:sldId id="970" r:id="rId24"/>
    <p:sldId id="971" r:id="rId25"/>
    <p:sldId id="972" r:id="rId26"/>
    <p:sldId id="739" r:id="rId27"/>
    <p:sldId id="738" r:id="rId28"/>
    <p:sldId id="734" r:id="rId29"/>
    <p:sldId id="876" r:id="rId30"/>
    <p:sldId id="675" r:id="rId31"/>
    <p:sldId id="676" r:id="rId32"/>
    <p:sldId id="677" r:id="rId33"/>
    <p:sldId id="678" r:id="rId34"/>
    <p:sldId id="674" r:id="rId35"/>
    <p:sldId id="679" r:id="rId36"/>
    <p:sldId id="877" r:id="rId37"/>
    <p:sldId id="1052" r:id="rId38"/>
    <p:sldId id="1044" r:id="rId39"/>
    <p:sldId id="1053" r:id="rId40"/>
    <p:sldId id="1045" r:id="rId41"/>
    <p:sldId id="1046" r:id="rId42"/>
    <p:sldId id="878" r:id="rId43"/>
    <p:sldId id="973" r:id="rId44"/>
    <p:sldId id="997" r:id="rId45"/>
    <p:sldId id="1020" r:id="rId46"/>
    <p:sldId id="1022" r:id="rId47"/>
    <p:sldId id="1026" r:id="rId48"/>
    <p:sldId id="1019" r:id="rId49"/>
    <p:sldId id="1028" r:id="rId50"/>
    <p:sldId id="1029" r:id="rId51"/>
    <p:sldId id="1025" r:id="rId52"/>
    <p:sldId id="1069" r:id="rId53"/>
    <p:sldId id="1021" r:id="rId54"/>
    <p:sldId id="1027" r:id="rId55"/>
    <p:sldId id="1047" r:id="rId56"/>
    <p:sldId id="1048" r:id="rId57"/>
    <p:sldId id="1043" r:id="rId58"/>
    <p:sldId id="328" r:id="rId59"/>
    <p:sldId id="1033" r:id="rId60"/>
    <p:sldId id="286" r:id="rId61"/>
    <p:sldId id="782" r:id="rId62"/>
    <p:sldId id="1032" r:id="rId63"/>
    <p:sldId id="1036" r:id="rId64"/>
    <p:sldId id="1038" r:id="rId65"/>
    <p:sldId id="1066" r:id="rId66"/>
    <p:sldId id="985" r:id="rId67"/>
    <p:sldId id="1035" r:id="rId68"/>
    <p:sldId id="1055" r:id="rId69"/>
    <p:sldId id="1054" r:id="rId70"/>
    <p:sldId id="1057" r:id="rId71"/>
    <p:sldId id="1071" r:id="rId72"/>
    <p:sldId id="1072" r:id="rId73"/>
    <p:sldId id="1058" r:id="rId74"/>
    <p:sldId id="1073" r:id="rId75"/>
    <p:sldId id="1065" r:id="rId76"/>
    <p:sldId id="1059" r:id="rId77"/>
    <p:sldId id="1060" r:id="rId78"/>
    <p:sldId id="1068" r:id="rId79"/>
    <p:sldId id="1061" r:id="rId80"/>
    <p:sldId id="1062" r:id="rId81"/>
    <p:sldId id="1041" r:id="rId82"/>
    <p:sldId id="1042" r:id="rId83"/>
    <p:sldId id="1049" r:id="rId84"/>
    <p:sldId id="1050" r:id="rId85"/>
    <p:sldId id="1051" r:id="rId86"/>
    <p:sldId id="1063" r:id="rId87"/>
    <p:sldId id="1040" r:id="rId88"/>
    <p:sldId id="974" r:id="rId89"/>
    <p:sldId id="1070" r:id="rId90"/>
    <p:sldId id="1074" r:id="rId91"/>
    <p:sldId id="1031" r:id="rId92"/>
    <p:sldId id="268" r:id="rId93"/>
    <p:sldId id="269" r:id="rId94"/>
    <p:sldId id="1064" r:id="rId9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854"/>
    <p:restoredTop sz="94787"/>
  </p:normalViewPr>
  <p:slideViewPr>
    <p:cSldViewPr snapToGrid="0" snapToObjects="1">
      <p:cViewPr varScale="1">
        <p:scale>
          <a:sx n="116" d="100"/>
          <a:sy n="116" d="100"/>
        </p:scale>
        <p:origin x="880" y="176"/>
      </p:cViewPr>
      <p:guideLst/>
    </p:cSldViewPr>
  </p:slideViewPr>
  <p:outlineViewPr>
    <p:cViewPr>
      <p:scale>
        <a:sx n="33" d="100"/>
        <a:sy n="33" d="100"/>
      </p:scale>
      <p:origin x="0" y="-59848"/>
    </p:cViewPr>
  </p:outlineViewPr>
  <p:notesTextViewPr>
    <p:cViewPr>
      <p:scale>
        <a:sx n="1" d="1"/>
        <a:sy n="1" d="1"/>
      </p:scale>
      <p:origin x="0" y="0"/>
    </p:cViewPr>
  </p:notesTextViewPr>
  <p:sorterViewPr>
    <p:cViewPr>
      <p:scale>
        <a:sx n="102" d="100"/>
        <a:sy n="102" d="100"/>
      </p:scale>
      <p:origin x="0" y="0"/>
    </p:cViewPr>
  </p:sorterViewPr>
  <p:notesViewPr>
    <p:cSldViewPr snapToGrid="0" snapToObjects="1">
      <p:cViewPr>
        <p:scale>
          <a:sx n="99" d="100"/>
          <a:sy n="99" d="100"/>
        </p:scale>
        <p:origin x="3632" y="48"/>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viewProps" Target="viewProps.xml"/><Relationship Id="rId10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handoutMaster" Target="handoutMasters/handout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presProps" Target="presProps.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96DAC03-848B-C048-B058-BE44CE315DD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F630DF20-C3C7-5B43-9A90-89B8698A4FC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6F46478-05F9-F045-89EA-038EDD9F390D}" type="datetimeFigureOut">
              <a:rPr lang="en-US" smtClean="0"/>
              <a:t>12/22/21</a:t>
            </a:fld>
            <a:endParaRPr lang="en-US"/>
          </a:p>
        </p:txBody>
      </p:sp>
      <p:sp>
        <p:nvSpPr>
          <p:cNvPr id="4" name="Footer Placeholder 3">
            <a:extLst>
              <a:ext uri="{FF2B5EF4-FFF2-40B4-BE49-F238E27FC236}">
                <a16:creationId xmlns:a16="http://schemas.microsoft.com/office/drawing/2014/main" id="{85E84752-9B06-564A-9290-D834D14064B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B1AEECB-04B3-9D4D-81B9-E06B3B85980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FCA940F-E61F-1946-B7F3-342BEA0865EB}" type="slidenum">
              <a:rPr lang="en-US" smtClean="0"/>
              <a:t>‹#›</a:t>
            </a:fld>
            <a:endParaRPr lang="en-US"/>
          </a:p>
        </p:txBody>
      </p:sp>
    </p:spTree>
    <p:extLst>
      <p:ext uri="{BB962C8B-B14F-4D97-AF65-F5344CB8AC3E}">
        <p14:creationId xmlns:p14="http://schemas.microsoft.com/office/powerpoint/2010/main" val="189125737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220ECC-4507-1945-9DD6-ECA7311228A6}" type="datetimeFigureOut">
              <a:rPr lang="en-US" smtClean="0"/>
              <a:t>12/22/21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CC431D-8240-CE4C-A11D-7A9955F8093E}" type="slidenum">
              <a:rPr lang="en-US" smtClean="0"/>
              <a:t>‹#›</a:t>
            </a:fld>
            <a:endParaRPr lang="en-US"/>
          </a:p>
        </p:txBody>
      </p:sp>
    </p:spTree>
    <p:extLst>
      <p:ext uri="{BB962C8B-B14F-4D97-AF65-F5344CB8AC3E}">
        <p14:creationId xmlns:p14="http://schemas.microsoft.com/office/powerpoint/2010/main" val="32452566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FCC431D-8240-CE4C-A11D-7A9955F8093E}" type="slidenum">
              <a:rPr lang="en-US" smtClean="0"/>
              <a:t>1</a:t>
            </a:fld>
            <a:endParaRPr lang="en-US"/>
          </a:p>
        </p:txBody>
      </p:sp>
    </p:spTree>
    <p:extLst>
      <p:ext uri="{BB962C8B-B14F-4D97-AF65-F5344CB8AC3E}">
        <p14:creationId xmlns:p14="http://schemas.microsoft.com/office/powerpoint/2010/main" val="28545731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587201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924006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781438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761397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58300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833770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384371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22</a:t>
            </a:fld>
            <a:endParaRPr lang="en-US"/>
          </a:p>
        </p:txBody>
      </p:sp>
    </p:spTree>
    <p:extLst>
      <p:ext uri="{BB962C8B-B14F-4D97-AF65-F5344CB8AC3E}">
        <p14:creationId xmlns:p14="http://schemas.microsoft.com/office/powerpoint/2010/main" val="30421104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23</a:t>
            </a:fld>
            <a:endParaRPr lang="en-US"/>
          </a:p>
        </p:txBody>
      </p:sp>
    </p:spTree>
    <p:extLst>
      <p:ext uri="{BB962C8B-B14F-4D97-AF65-F5344CB8AC3E}">
        <p14:creationId xmlns:p14="http://schemas.microsoft.com/office/powerpoint/2010/main" val="19318183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24</a:t>
            </a:fld>
            <a:endParaRPr lang="en-US"/>
          </a:p>
        </p:txBody>
      </p:sp>
    </p:spTree>
    <p:extLst>
      <p:ext uri="{BB962C8B-B14F-4D97-AF65-F5344CB8AC3E}">
        <p14:creationId xmlns:p14="http://schemas.microsoft.com/office/powerpoint/2010/main" val="29256224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383617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25</a:t>
            </a:fld>
            <a:endParaRPr lang="en-US"/>
          </a:p>
        </p:txBody>
      </p:sp>
    </p:spTree>
    <p:extLst>
      <p:ext uri="{BB962C8B-B14F-4D97-AF65-F5344CB8AC3E}">
        <p14:creationId xmlns:p14="http://schemas.microsoft.com/office/powerpoint/2010/main" val="343926157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26</a:t>
            </a:fld>
            <a:endParaRPr lang="en-US"/>
          </a:p>
        </p:txBody>
      </p:sp>
    </p:spTree>
    <p:extLst>
      <p:ext uri="{BB962C8B-B14F-4D97-AF65-F5344CB8AC3E}">
        <p14:creationId xmlns:p14="http://schemas.microsoft.com/office/powerpoint/2010/main" val="12340841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27</a:t>
            </a:fld>
            <a:endParaRPr lang="en-US"/>
          </a:p>
        </p:txBody>
      </p:sp>
    </p:spTree>
    <p:extLst>
      <p:ext uri="{BB962C8B-B14F-4D97-AF65-F5344CB8AC3E}">
        <p14:creationId xmlns:p14="http://schemas.microsoft.com/office/powerpoint/2010/main" val="20263672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28</a:t>
            </a:fld>
            <a:endParaRPr lang="en-US"/>
          </a:p>
        </p:txBody>
      </p:sp>
    </p:spTree>
    <p:extLst>
      <p:ext uri="{BB962C8B-B14F-4D97-AF65-F5344CB8AC3E}">
        <p14:creationId xmlns:p14="http://schemas.microsoft.com/office/powerpoint/2010/main" val="364315025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43</a:t>
            </a:fld>
            <a:endParaRPr lang="en-US"/>
          </a:p>
        </p:txBody>
      </p:sp>
    </p:spTree>
    <p:extLst>
      <p:ext uri="{BB962C8B-B14F-4D97-AF65-F5344CB8AC3E}">
        <p14:creationId xmlns:p14="http://schemas.microsoft.com/office/powerpoint/2010/main" val="27699609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5701213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2899792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6630267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1384105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480071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5230755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1895675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9449444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559731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4134046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7115522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68205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9237003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4685803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27192149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6503180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9665805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07285685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0197582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68</a:t>
            </a:fld>
            <a:endParaRPr lang="en-US"/>
          </a:p>
        </p:txBody>
      </p:sp>
    </p:spTree>
    <p:extLst>
      <p:ext uri="{BB962C8B-B14F-4D97-AF65-F5344CB8AC3E}">
        <p14:creationId xmlns:p14="http://schemas.microsoft.com/office/powerpoint/2010/main" val="330635938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87262462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18163809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74</a:t>
            </a:fld>
            <a:endParaRPr lang="en-US"/>
          </a:p>
        </p:txBody>
      </p:sp>
    </p:spTree>
    <p:extLst>
      <p:ext uri="{BB962C8B-B14F-4D97-AF65-F5344CB8AC3E}">
        <p14:creationId xmlns:p14="http://schemas.microsoft.com/office/powerpoint/2010/main" val="26578212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55649076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76541120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71799443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7531032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7813134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07893530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99288703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81</a:t>
            </a:fld>
            <a:endParaRPr lang="en-US"/>
          </a:p>
        </p:txBody>
      </p:sp>
    </p:spTree>
    <p:extLst>
      <p:ext uri="{BB962C8B-B14F-4D97-AF65-F5344CB8AC3E}">
        <p14:creationId xmlns:p14="http://schemas.microsoft.com/office/powerpoint/2010/main" val="81662955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82</a:t>
            </a:fld>
            <a:endParaRPr lang="en-US"/>
          </a:p>
        </p:txBody>
      </p:sp>
    </p:spTree>
    <p:extLst>
      <p:ext uri="{BB962C8B-B14F-4D97-AF65-F5344CB8AC3E}">
        <p14:creationId xmlns:p14="http://schemas.microsoft.com/office/powerpoint/2010/main" val="8295976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83</a:t>
            </a:fld>
            <a:endParaRPr lang="en-US"/>
          </a:p>
        </p:txBody>
      </p:sp>
    </p:spTree>
    <p:extLst>
      <p:ext uri="{BB962C8B-B14F-4D97-AF65-F5344CB8AC3E}">
        <p14:creationId xmlns:p14="http://schemas.microsoft.com/office/powerpoint/2010/main" val="223729912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84</a:t>
            </a:fld>
            <a:endParaRPr lang="en-US"/>
          </a:p>
        </p:txBody>
      </p:sp>
    </p:spTree>
    <p:extLst>
      <p:ext uri="{BB962C8B-B14F-4D97-AF65-F5344CB8AC3E}">
        <p14:creationId xmlns:p14="http://schemas.microsoft.com/office/powerpoint/2010/main" val="84354579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85</a:t>
            </a:fld>
            <a:endParaRPr lang="en-US"/>
          </a:p>
        </p:txBody>
      </p:sp>
    </p:spTree>
    <p:extLst>
      <p:ext uri="{BB962C8B-B14F-4D97-AF65-F5344CB8AC3E}">
        <p14:creationId xmlns:p14="http://schemas.microsoft.com/office/powerpoint/2010/main" val="132534589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11191752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00611013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7504855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1091458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90</a:t>
            </a:fld>
            <a:endParaRPr lang="en-US"/>
          </a:p>
        </p:txBody>
      </p:sp>
    </p:spTree>
    <p:extLst>
      <p:ext uri="{BB962C8B-B14F-4D97-AF65-F5344CB8AC3E}">
        <p14:creationId xmlns:p14="http://schemas.microsoft.com/office/powerpoint/2010/main" val="413490788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41921651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9140636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076420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499393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186868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07976-1DD8-7B43-93E4-007CFF010DC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4B499FA-B9F7-E145-B7E9-EFFA32AED29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9840152-452B-8B4D-9934-71962313D8CE}"/>
              </a:ext>
            </a:extLst>
          </p:cNvPr>
          <p:cNvSpPr>
            <a:spLocks noGrp="1"/>
          </p:cNvSpPr>
          <p:nvPr>
            <p:ph type="dt" sz="half" idx="10"/>
          </p:nvPr>
        </p:nvSpPr>
        <p:spPr/>
        <p:txBody>
          <a:bodyPr/>
          <a:lstStyle/>
          <a:p>
            <a:fld id="{85E1F096-AA53-754E-ABC2-8DD828ABDA78}" type="datetime1">
              <a:rPr lang="en-US" smtClean="0"/>
              <a:t>12/22/21</a:t>
            </a:fld>
            <a:endParaRPr lang="en-US"/>
          </a:p>
        </p:txBody>
      </p:sp>
      <p:sp>
        <p:nvSpPr>
          <p:cNvPr id="5" name="Footer Placeholder 4">
            <a:extLst>
              <a:ext uri="{FF2B5EF4-FFF2-40B4-BE49-F238E27FC236}">
                <a16:creationId xmlns:a16="http://schemas.microsoft.com/office/drawing/2014/main" id="{2D2C5C5D-628B-2F44-B0CA-E818B90ACA0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60EF5B4-AD1F-2540-9264-F62EB618730B}"/>
              </a:ext>
            </a:extLst>
          </p:cNvPr>
          <p:cNvSpPr>
            <a:spLocks noGrp="1"/>
          </p:cNvSpPr>
          <p:nvPr>
            <p:ph type="sldNum" sz="quarter" idx="12"/>
          </p:nvPr>
        </p:nvSpPr>
        <p:spPr/>
        <p:txBody>
          <a:bodyPr/>
          <a:lstStyle>
            <a:lvl1pPr>
              <a:defRPr>
                <a:solidFill>
                  <a:schemeClr val="tx1"/>
                </a:solidFill>
              </a:defRPr>
            </a:lvl1pPr>
          </a:lstStyle>
          <a:p>
            <a:fld id="{6B76BA51-8322-1A4D-B259-B74706370693}" type="slidenum">
              <a:rPr lang="en-US" smtClean="0"/>
              <a:pPr/>
              <a:t>‹#›</a:t>
            </a:fld>
            <a:endParaRPr lang="en-US"/>
          </a:p>
        </p:txBody>
      </p:sp>
    </p:spTree>
    <p:extLst>
      <p:ext uri="{BB962C8B-B14F-4D97-AF65-F5344CB8AC3E}">
        <p14:creationId xmlns:p14="http://schemas.microsoft.com/office/powerpoint/2010/main" val="14962892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5ADC4-A7A9-D340-BF9E-2FD42B55E9E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21D380C-C36D-C645-9AC2-C6329CD7F84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58B8E9-F8BB-8542-BD94-E6C8B0B793C2}"/>
              </a:ext>
            </a:extLst>
          </p:cNvPr>
          <p:cNvSpPr>
            <a:spLocks noGrp="1"/>
          </p:cNvSpPr>
          <p:nvPr>
            <p:ph type="dt" sz="half" idx="10"/>
          </p:nvPr>
        </p:nvSpPr>
        <p:spPr/>
        <p:txBody>
          <a:bodyPr/>
          <a:lstStyle/>
          <a:p>
            <a:fld id="{07110D5C-6792-4E44-9BAC-1C4CCD4AD282}" type="datetime1">
              <a:rPr lang="en-US" smtClean="0"/>
              <a:t>12/22/21</a:t>
            </a:fld>
            <a:endParaRPr lang="en-US"/>
          </a:p>
        </p:txBody>
      </p:sp>
      <p:sp>
        <p:nvSpPr>
          <p:cNvPr id="5" name="Footer Placeholder 4">
            <a:extLst>
              <a:ext uri="{FF2B5EF4-FFF2-40B4-BE49-F238E27FC236}">
                <a16:creationId xmlns:a16="http://schemas.microsoft.com/office/drawing/2014/main" id="{2290AE8B-D4C6-154D-830B-2BEFD087E1DD}"/>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21B384F-515F-A947-8AF7-81D9CCB66227}"/>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46959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4C3A03-F36C-AB4D-B2C4-1C9D0EDDC61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8BCBB80-0BC6-0145-8EC0-64163000099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7CA1F9-1417-B146-8F2A-3220264AEC68}"/>
              </a:ext>
            </a:extLst>
          </p:cNvPr>
          <p:cNvSpPr>
            <a:spLocks noGrp="1"/>
          </p:cNvSpPr>
          <p:nvPr>
            <p:ph type="dt" sz="half" idx="10"/>
          </p:nvPr>
        </p:nvSpPr>
        <p:spPr/>
        <p:txBody>
          <a:bodyPr/>
          <a:lstStyle/>
          <a:p>
            <a:fld id="{F0EAC2DC-D04C-6740-B356-316AF0911D89}" type="datetime1">
              <a:rPr lang="en-US" smtClean="0"/>
              <a:t>12/22/21</a:t>
            </a:fld>
            <a:endParaRPr lang="en-US"/>
          </a:p>
        </p:txBody>
      </p:sp>
      <p:sp>
        <p:nvSpPr>
          <p:cNvPr id="5" name="Footer Placeholder 4">
            <a:extLst>
              <a:ext uri="{FF2B5EF4-FFF2-40B4-BE49-F238E27FC236}">
                <a16:creationId xmlns:a16="http://schemas.microsoft.com/office/drawing/2014/main" id="{60722F49-AAA6-BD42-9B3F-612E5F91E17A}"/>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7789FBE8-98BF-9B4C-A12C-BF8054DC0BA3}"/>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0295253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F52BD-AAF1-C04B-B46C-FE8DE264FED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B5C720A-4094-F143-A684-08D62DBD39C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6CE5891-1F60-3A47-9BAA-943AF31FFCD2}"/>
              </a:ext>
            </a:extLst>
          </p:cNvPr>
          <p:cNvSpPr>
            <a:spLocks noGrp="1"/>
          </p:cNvSpPr>
          <p:nvPr>
            <p:ph type="dt" sz="half" idx="10"/>
          </p:nvPr>
        </p:nvSpPr>
        <p:spPr/>
        <p:txBody>
          <a:bodyPr/>
          <a:lstStyle/>
          <a:p>
            <a:fld id="{467019CA-3348-7C47-BB13-3D24137E36D8}" type="datetime1">
              <a:rPr lang="en-US" smtClean="0"/>
              <a:t>12/22/21</a:t>
            </a:fld>
            <a:endParaRPr lang="en-US"/>
          </a:p>
        </p:txBody>
      </p:sp>
      <p:sp>
        <p:nvSpPr>
          <p:cNvPr id="5" name="Footer Placeholder 4">
            <a:extLst>
              <a:ext uri="{FF2B5EF4-FFF2-40B4-BE49-F238E27FC236}">
                <a16:creationId xmlns:a16="http://schemas.microsoft.com/office/drawing/2014/main" id="{53FF227D-1DE9-1942-939F-B87BF209526F}"/>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B6AD313-4F1A-A045-A2CC-BAD8B442B504}"/>
              </a:ext>
            </a:extLst>
          </p:cNvPr>
          <p:cNvSpPr>
            <a:spLocks noGrp="1"/>
          </p:cNvSpPr>
          <p:nvPr>
            <p:ph type="sldNum" sz="quarter" idx="12"/>
          </p:nvPr>
        </p:nvSpPr>
        <p:spPr/>
        <p:txBody>
          <a:bodyPr/>
          <a:lstStyle>
            <a:lvl1pPr>
              <a:defRPr>
                <a:solidFill>
                  <a:schemeClr val="tx1"/>
                </a:solidFill>
              </a:defRPr>
            </a:lvl1pPr>
          </a:lstStyle>
          <a:p>
            <a:fld id="{6B76BA51-8322-1A4D-B259-B74706370693}" type="slidenum">
              <a:rPr lang="en-US" smtClean="0"/>
              <a:pPr/>
              <a:t>‹#›</a:t>
            </a:fld>
            <a:endParaRPr lang="en-US"/>
          </a:p>
        </p:txBody>
      </p:sp>
    </p:spTree>
    <p:extLst>
      <p:ext uri="{BB962C8B-B14F-4D97-AF65-F5344CB8AC3E}">
        <p14:creationId xmlns:p14="http://schemas.microsoft.com/office/powerpoint/2010/main" val="23753392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A2FD6-09C2-5649-83B7-CD2DC4F0DFD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67E4BDC-2896-2E44-AAEA-56637DEF5BC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CEB81DF-CAA6-C040-8791-3D20760F7E01}"/>
              </a:ext>
            </a:extLst>
          </p:cNvPr>
          <p:cNvSpPr>
            <a:spLocks noGrp="1"/>
          </p:cNvSpPr>
          <p:nvPr>
            <p:ph type="dt" sz="half" idx="10"/>
          </p:nvPr>
        </p:nvSpPr>
        <p:spPr/>
        <p:txBody>
          <a:bodyPr/>
          <a:lstStyle/>
          <a:p>
            <a:fld id="{13FF7E6E-0646-6F48-8122-CA23906468D5}" type="datetime1">
              <a:rPr lang="en-US" smtClean="0"/>
              <a:t>12/22/21</a:t>
            </a:fld>
            <a:endParaRPr lang="en-US"/>
          </a:p>
        </p:txBody>
      </p:sp>
      <p:sp>
        <p:nvSpPr>
          <p:cNvPr id="5" name="Footer Placeholder 4">
            <a:extLst>
              <a:ext uri="{FF2B5EF4-FFF2-40B4-BE49-F238E27FC236}">
                <a16:creationId xmlns:a16="http://schemas.microsoft.com/office/drawing/2014/main" id="{0FADF040-95FC-4E43-A737-DC123802045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42E1BA2A-54CF-834E-8EA8-BCBAC6A0FAD9}"/>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8462914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34A2E-C50B-7045-8086-BB678689035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CD15942-60AC-0543-8233-D55A0E438C3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C622487-455A-5344-999B-96B23C1C24C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4A9F9C3-5602-2B49-ADBD-5AD2E8F0DD31}"/>
              </a:ext>
            </a:extLst>
          </p:cNvPr>
          <p:cNvSpPr>
            <a:spLocks noGrp="1"/>
          </p:cNvSpPr>
          <p:nvPr>
            <p:ph type="dt" sz="half" idx="10"/>
          </p:nvPr>
        </p:nvSpPr>
        <p:spPr/>
        <p:txBody>
          <a:bodyPr/>
          <a:lstStyle/>
          <a:p>
            <a:fld id="{9CAD127F-8FDC-2640-BEF5-86CB411F1253}" type="datetime1">
              <a:rPr lang="en-US" smtClean="0"/>
              <a:t>12/22/21</a:t>
            </a:fld>
            <a:endParaRPr lang="en-US"/>
          </a:p>
        </p:txBody>
      </p:sp>
      <p:sp>
        <p:nvSpPr>
          <p:cNvPr id="6" name="Footer Placeholder 5">
            <a:extLst>
              <a:ext uri="{FF2B5EF4-FFF2-40B4-BE49-F238E27FC236}">
                <a16:creationId xmlns:a16="http://schemas.microsoft.com/office/drawing/2014/main" id="{63E77CF5-D657-3E42-BBFE-20C10FCBF69D}"/>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30C0C0F-3E34-3E4F-BCD8-B00F80CF4482}"/>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4996087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11F8F-B30B-9342-900B-700010EF02B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2BC845E-8FB4-374E-ADBE-1E6675F492F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1B11BD3-6D1B-8A49-B66C-E557F6B9F0E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DFD6360-2A16-CA41-91C8-53A7FF3C832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44D9B07-2C64-D444-AB47-985242AE93F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D613373-464E-0B4C-AF2F-5BC061B43641}"/>
              </a:ext>
            </a:extLst>
          </p:cNvPr>
          <p:cNvSpPr>
            <a:spLocks noGrp="1"/>
          </p:cNvSpPr>
          <p:nvPr>
            <p:ph type="dt" sz="half" idx="10"/>
          </p:nvPr>
        </p:nvSpPr>
        <p:spPr/>
        <p:txBody>
          <a:bodyPr/>
          <a:lstStyle/>
          <a:p>
            <a:fld id="{8ABD7A2D-12F3-BC45-9917-F0DF0F4EE9FF}" type="datetime1">
              <a:rPr lang="en-US" smtClean="0"/>
              <a:t>12/22/21</a:t>
            </a:fld>
            <a:endParaRPr lang="en-US"/>
          </a:p>
        </p:txBody>
      </p:sp>
      <p:sp>
        <p:nvSpPr>
          <p:cNvPr id="8" name="Footer Placeholder 7">
            <a:extLst>
              <a:ext uri="{FF2B5EF4-FFF2-40B4-BE49-F238E27FC236}">
                <a16:creationId xmlns:a16="http://schemas.microsoft.com/office/drawing/2014/main" id="{72AD2E67-C5A9-8E45-B693-20D4DCA1BBBF}"/>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A0470A3A-8015-4340-8B15-D8DC5F0FF3E1}"/>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34814162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42CB2-9894-104A-829B-A10E002E749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F279683-E681-2A4E-952D-CB1EA3E2F099}"/>
              </a:ext>
            </a:extLst>
          </p:cNvPr>
          <p:cNvSpPr>
            <a:spLocks noGrp="1"/>
          </p:cNvSpPr>
          <p:nvPr>
            <p:ph type="dt" sz="half" idx="10"/>
          </p:nvPr>
        </p:nvSpPr>
        <p:spPr/>
        <p:txBody>
          <a:bodyPr/>
          <a:lstStyle/>
          <a:p>
            <a:fld id="{E80D473F-6FCF-7E49-B540-A1844A751B92}" type="datetime1">
              <a:rPr lang="en-US" smtClean="0"/>
              <a:t>12/22/21</a:t>
            </a:fld>
            <a:endParaRPr lang="en-US"/>
          </a:p>
        </p:txBody>
      </p:sp>
      <p:sp>
        <p:nvSpPr>
          <p:cNvPr id="4" name="Footer Placeholder 3">
            <a:extLst>
              <a:ext uri="{FF2B5EF4-FFF2-40B4-BE49-F238E27FC236}">
                <a16:creationId xmlns:a16="http://schemas.microsoft.com/office/drawing/2014/main" id="{1D645855-9A1C-0C43-B050-9B84638FAD4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518C7FF2-2AC8-F44B-9F74-0A006CF347CD}"/>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31564792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B5C8544-DA5F-344F-BC94-FE604B331280}"/>
              </a:ext>
            </a:extLst>
          </p:cNvPr>
          <p:cNvSpPr>
            <a:spLocks noGrp="1"/>
          </p:cNvSpPr>
          <p:nvPr>
            <p:ph type="dt" sz="half" idx="10"/>
          </p:nvPr>
        </p:nvSpPr>
        <p:spPr/>
        <p:txBody>
          <a:bodyPr/>
          <a:lstStyle/>
          <a:p>
            <a:fld id="{BBBABAC6-BBEF-FB4C-A8E2-440749CEE9FE}" type="datetime1">
              <a:rPr lang="en-US" smtClean="0"/>
              <a:t>12/22/21</a:t>
            </a:fld>
            <a:endParaRPr lang="en-US"/>
          </a:p>
        </p:txBody>
      </p:sp>
      <p:sp>
        <p:nvSpPr>
          <p:cNvPr id="3" name="Footer Placeholder 2">
            <a:extLst>
              <a:ext uri="{FF2B5EF4-FFF2-40B4-BE49-F238E27FC236}">
                <a16:creationId xmlns:a16="http://schemas.microsoft.com/office/drawing/2014/main" id="{CA6F7124-CF18-2746-B0AB-EDB442B94BB4}"/>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E1270EDB-A1A7-2F41-89C6-7774D7D18384}"/>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7243608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E4901-A85B-064A-AC18-08E30EE60F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E4E8632-8AD0-4141-A1E5-9C0091042A3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038581E-7CC0-E542-80F0-D981609D05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9668BD4-B5D5-1844-B425-0B16C5660C5F}"/>
              </a:ext>
            </a:extLst>
          </p:cNvPr>
          <p:cNvSpPr>
            <a:spLocks noGrp="1"/>
          </p:cNvSpPr>
          <p:nvPr>
            <p:ph type="dt" sz="half" idx="10"/>
          </p:nvPr>
        </p:nvSpPr>
        <p:spPr/>
        <p:txBody>
          <a:bodyPr/>
          <a:lstStyle/>
          <a:p>
            <a:fld id="{1782E719-FEB3-3A47-BB2F-4817A96881AD}" type="datetime1">
              <a:rPr lang="en-US" smtClean="0"/>
              <a:t>12/22/21</a:t>
            </a:fld>
            <a:endParaRPr lang="en-US"/>
          </a:p>
        </p:txBody>
      </p:sp>
      <p:sp>
        <p:nvSpPr>
          <p:cNvPr id="6" name="Footer Placeholder 5">
            <a:extLst>
              <a:ext uri="{FF2B5EF4-FFF2-40B4-BE49-F238E27FC236}">
                <a16:creationId xmlns:a16="http://schemas.microsoft.com/office/drawing/2014/main" id="{B0D3EA7B-1D57-1844-BFD8-2B0D6BA98B99}"/>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E3D6DCD-F7AF-6740-B616-F40574CB8367}"/>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0708828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FFA82-25B7-9A46-B897-89627F71C21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1AF288C-1426-9246-9C6E-86DEA293F9B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B723443-EC3A-0946-84D0-4C05B0865B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AEC4C9E-31F7-A640-929A-511221AFBBE1}"/>
              </a:ext>
            </a:extLst>
          </p:cNvPr>
          <p:cNvSpPr>
            <a:spLocks noGrp="1"/>
          </p:cNvSpPr>
          <p:nvPr>
            <p:ph type="dt" sz="half" idx="10"/>
          </p:nvPr>
        </p:nvSpPr>
        <p:spPr/>
        <p:txBody>
          <a:bodyPr/>
          <a:lstStyle/>
          <a:p>
            <a:fld id="{495BA62C-8339-AF40-8C34-1802CB5ABBA3}" type="datetime1">
              <a:rPr lang="en-US" smtClean="0"/>
              <a:t>12/22/21</a:t>
            </a:fld>
            <a:endParaRPr lang="en-US"/>
          </a:p>
        </p:txBody>
      </p:sp>
      <p:sp>
        <p:nvSpPr>
          <p:cNvPr id="6" name="Footer Placeholder 5">
            <a:extLst>
              <a:ext uri="{FF2B5EF4-FFF2-40B4-BE49-F238E27FC236}">
                <a16:creationId xmlns:a16="http://schemas.microsoft.com/office/drawing/2014/main" id="{D10A65A6-2828-4542-B7BE-39DA3838F5A8}"/>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8264853-B697-E84A-AC7F-F10B53FA6BEB}"/>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1452489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32576EF-9A70-E64F-9448-96FB69DFFE7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12BCDD9-1DBD-2442-B9E3-4A259D12C92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ACB323C-C2F6-4C40-AA99-E769B0C78F5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4FB2C78-1A2B-604C-8C3D-0FF70F27AFDF}" type="datetime1">
              <a:rPr lang="en-US" smtClean="0"/>
              <a:t>12/22/21</a:t>
            </a:fld>
            <a:endParaRPr lang="en-US"/>
          </a:p>
        </p:txBody>
      </p:sp>
      <p:sp>
        <p:nvSpPr>
          <p:cNvPr id="6" name="Slide Number Placeholder 5">
            <a:extLst>
              <a:ext uri="{FF2B5EF4-FFF2-40B4-BE49-F238E27FC236}">
                <a16:creationId xmlns:a16="http://schemas.microsoft.com/office/drawing/2014/main" id="{76D58749-A8D7-CA4B-B8A0-B828A494E0C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B76BA51-8322-1A4D-B259-B74706370693}" type="slidenum">
              <a:rPr lang="en-US" smtClean="0"/>
              <a:t>‹#›</a:t>
            </a:fld>
            <a:endParaRPr lang="en-US"/>
          </a:p>
        </p:txBody>
      </p:sp>
    </p:spTree>
    <p:extLst>
      <p:ext uri="{BB962C8B-B14F-4D97-AF65-F5344CB8AC3E}">
        <p14:creationId xmlns:p14="http://schemas.microsoft.com/office/powerpoint/2010/main" val="15656032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8" Type="http://schemas.openxmlformats.org/officeDocument/2006/relationships/image" Target="../media/image141.png"/><Relationship Id="rId3" Type="http://schemas.openxmlformats.org/officeDocument/2006/relationships/image" Target="../media/image8.png"/><Relationship Id="rId7" Type="http://schemas.openxmlformats.org/officeDocument/2006/relationships/image" Target="../media/image140.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138.png"/><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image" Target="../media/image1231.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290.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192.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1202.png"/></Relationships>
</file>

<file path=ppt/slides/_rels/slide2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32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31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75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10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11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78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790.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80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8" Type="http://schemas.openxmlformats.org/officeDocument/2006/relationships/image" Target="../media/image152.png"/><Relationship Id="rId3" Type="http://schemas.openxmlformats.org/officeDocument/2006/relationships/image" Target="../media/image147.png"/><Relationship Id="rId7" Type="http://schemas.openxmlformats.org/officeDocument/2006/relationships/image" Target="../media/image151.png"/><Relationship Id="rId12" Type="http://schemas.openxmlformats.org/officeDocument/2006/relationships/image" Target="../media/image156.png"/><Relationship Id="rId2" Type="http://schemas.openxmlformats.org/officeDocument/2006/relationships/image" Target="../media/image146.png"/><Relationship Id="rId1" Type="http://schemas.openxmlformats.org/officeDocument/2006/relationships/slideLayout" Target="../slideLayouts/slideLayout2.xml"/><Relationship Id="rId6" Type="http://schemas.openxmlformats.org/officeDocument/2006/relationships/image" Target="../media/image150.png"/><Relationship Id="rId11" Type="http://schemas.openxmlformats.org/officeDocument/2006/relationships/image" Target="../media/image155.png"/><Relationship Id="rId5" Type="http://schemas.openxmlformats.org/officeDocument/2006/relationships/image" Target="../media/image149.png"/><Relationship Id="rId10" Type="http://schemas.openxmlformats.org/officeDocument/2006/relationships/image" Target="../media/image154.png"/><Relationship Id="rId4" Type="http://schemas.openxmlformats.org/officeDocument/2006/relationships/image" Target="../media/image148.png"/><Relationship Id="rId9" Type="http://schemas.openxmlformats.org/officeDocument/2006/relationships/image" Target="../media/image153.png"/></Relationships>
</file>

<file path=ppt/slides/_rels/slide31.xml.rels><?xml version="1.0" encoding="UTF-8" standalone="yes"?>
<Relationships xmlns="http://schemas.openxmlformats.org/package/2006/relationships"><Relationship Id="rId2" Type="http://schemas.openxmlformats.org/officeDocument/2006/relationships/image" Target="../media/image115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2.xml"/><Relationship Id="rId6" Type="http://schemas.openxmlformats.org/officeDocument/2006/relationships/image" Target="../media/image163.png"/><Relationship Id="rId5" Type="http://schemas.openxmlformats.org/officeDocument/2006/relationships/image" Target="../media/image162.png"/><Relationship Id="rId4" Type="http://schemas.openxmlformats.org/officeDocument/2006/relationships/image" Target="../media/image161.png"/></Relationships>
</file>

<file path=ppt/slides/_rels/slide35.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65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220.png"/><Relationship Id="rId2" Type="http://schemas.openxmlformats.org/officeDocument/2006/relationships/image" Target="../media/image115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23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1470.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7.gif"/></Relationships>
</file>

<file path=ppt/slides/_rels/slide4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8.jpeg"/><Relationship Id="rId7" Type="http://schemas.openxmlformats.org/officeDocument/2006/relationships/image" Target="../media/image21.png"/><Relationship Id="rId2" Type="http://schemas.openxmlformats.org/officeDocument/2006/relationships/notesSlide" Target="../notesSlides/notesSlide33.xml"/><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192.png"/><Relationship Id="rId4" Type="http://schemas.openxmlformats.org/officeDocument/2006/relationships/image" Target="../media/image18.png"/><Relationship Id="rId9" Type="http://schemas.openxmlformats.org/officeDocument/2006/relationships/image" Target="../media/image23.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301.png"/><Relationship Id="rId2" Type="http://schemas.openxmlformats.org/officeDocument/2006/relationships/image" Target="../media/image20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32.png"/><Relationship Id="rId3" Type="http://schemas.openxmlformats.org/officeDocument/2006/relationships/image" Target="../media/image127.png"/><Relationship Id="rId7" Type="http://schemas.openxmlformats.org/officeDocument/2006/relationships/image" Target="../media/image131.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30.png"/><Relationship Id="rId5" Type="http://schemas.openxmlformats.org/officeDocument/2006/relationships/image" Target="../media/image129.png"/><Relationship Id="rId4" Type="http://schemas.openxmlformats.org/officeDocument/2006/relationships/image" Target="../media/image128.png"/><Relationship Id="rId9" Type="http://schemas.openxmlformats.org/officeDocument/2006/relationships/image" Target="../media/image133.png"/></Relationships>
</file>

<file path=ppt/slides/_rels/slide60.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38.xml"/><Relationship Id="rId1" Type="http://schemas.openxmlformats.org/officeDocument/2006/relationships/slideLayout" Target="../slideLayouts/slideLayout1.xml"/><Relationship Id="rId5" Type="http://schemas.openxmlformats.org/officeDocument/2006/relationships/image" Target="../media/image38.png"/><Relationship Id="rId4" Type="http://schemas.openxmlformats.org/officeDocument/2006/relationships/image" Target="../media/image190.png"/></Relationships>
</file>

<file path=ppt/slides/_rels/slide61.xml.rels><?xml version="1.0" encoding="UTF-8" standalone="yes"?>
<Relationships xmlns="http://schemas.openxmlformats.org/package/2006/relationships"><Relationship Id="rId3" Type="http://schemas.openxmlformats.org/officeDocument/2006/relationships/image" Target="../media/image1152.png"/><Relationship Id="rId2" Type="http://schemas.openxmlformats.org/officeDocument/2006/relationships/notesSlide" Target="../notesSlides/notesSlide39.xml"/><Relationship Id="rId1" Type="http://schemas.openxmlformats.org/officeDocument/2006/relationships/slideLayout" Target="../slideLayouts/slideLayout1.xml"/><Relationship Id="rId5" Type="http://schemas.openxmlformats.org/officeDocument/2006/relationships/image" Target="../media/image630.png"/><Relationship Id="rId4" Type="http://schemas.openxmlformats.org/officeDocument/2006/relationships/image" Target="../media/image600.png"/></Relationships>
</file>

<file path=ppt/slides/_rels/slide6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241.png"/><Relationship Id="rId2" Type="http://schemas.openxmlformats.org/officeDocument/2006/relationships/notesSlide" Target="../notesSlides/notesSlide40.xml"/><Relationship Id="rId1" Type="http://schemas.openxmlformats.org/officeDocument/2006/relationships/slideLayout" Target="../slideLayouts/slideLayout1.xml"/><Relationship Id="rId4" Type="http://schemas.openxmlformats.org/officeDocument/2006/relationships/image" Target="../media/image191.png"/></Relationships>
</file>

<file path=ppt/slides/_rels/slide66.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image" Target="../media/image230.png"/><Relationship Id="rId7" Type="http://schemas.openxmlformats.org/officeDocument/2006/relationships/image" Target="../media/image281.png"/><Relationship Id="rId2" Type="http://schemas.openxmlformats.org/officeDocument/2006/relationships/image" Target="../media/image220.pn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image" Target="../media/image270.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44.xml"/><Relationship Id="rId1" Type="http://schemas.openxmlformats.org/officeDocument/2006/relationships/slideLayout" Target="../slideLayouts/slideLayout1.xml"/><Relationship Id="rId5" Type="http://schemas.openxmlformats.org/officeDocument/2006/relationships/image" Target="../media/image119.png"/><Relationship Id="rId4" Type="http://schemas.openxmlformats.org/officeDocument/2006/relationships/image" Target="../media/image118.png"/></Relationships>
</file>

<file path=ppt/slides/_rels/slide7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90.png"/><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29.png"/></Relationships>
</file>

<file path=ppt/slides/_rels/slide74.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45.xml"/><Relationship Id="rId1" Type="http://schemas.openxmlformats.org/officeDocument/2006/relationships/slideLayout" Target="../slideLayouts/slideLayout2.xml"/><Relationship Id="rId5" Type="http://schemas.openxmlformats.org/officeDocument/2006/relationships/image" Target="../media/image123.png"/><Relationship Id="rId4" Type="http://schemas.openxmlformats.org/officeDocument/2006/relationships/image" Target="../media/image122.png"/></Relationships>
</file>

<file path=ppt/slides/_rels/slide75.xml.rels><?xml version="1.0" encoding="UTF-8" standalone="yes"?>
<Relationships xmlns="http://schemas.openxmlformats.org/package/2006/relationships"><Relationship Id="rId8" Type="http://schemas.openxmlformats.org/officeDocument/2006/relationships/image" Target="../media/image105.png"/><Relationship Id="rId13" Type="http://schemas.openxmlformats.org/officeDocument/2006/relationships/image" Target="../media/image111.png"/><Relationship Id="rId18" Type="http://schemas.openxmlformats.org/officeDocument/2006/relationships/image" Target="../media/image35.png"/><Relationship Id="rId3" Type="http://schemas.openxmlformats.org/officeDocument/2006/relationships/image" Target="../media/image100.png"/><Relationship Id="rId21" Type="http://schemas.openxmlformats.org/officeDocument/2006/relationships/image" Target="../media/image39.png"/><Relationship Id="rId7" Type="http://schemas.openxmlformats.org/officeDocument/2006/relationships/image" Target="../media/image104.png"/><Relationship Id="rId12" Type="http://schemas.openxmlformats.org/officeDocument/2006/relationships/image" Target="../media/image33.png"/><Relationship Id="rId17" Type="http://schemas.openxmlformats.org/officeDocument/2006/relationships/image" Target="../media/image115.png"/><Relationship Id="rId25" Type="http://schemas.openxmlformats.org/officeDocument/2006/relationships/image" Target="../media/image43.png"/><Relationship Id="rId2" Type="http://schemas.openxmlformats.org/officeDocument/2006/relationships/notesSlide" Target="../notesSlides/notesSlide46.xml"/><Relationship Id="rId16" Type="http://schemas.openxmlformats.org/officeDocument/2006/relationships/image" Target="../media/image114.png"/><Relationship Id="rId20" Type="http://schemas.openxmlformats.org/officeDocument/2006/relationships/image" Target="../media/image37.png"/><Relationship Id="rId1" Type="http://schemas.openxmlformats.org/officeDocument/2006/relationships/slideLayout" Target="../slideLayouts/slideLayout1.xml"/><Relationship Id="rId6" Type="http://schemas.openxmlformats.org/officeDocument/2006/relationships/image" Target="../media/image103.png"/><Relationship Id="rId11" Type="http://schemas.openxmlformats.org/officeDocument/2006/relationships/image" Target="../media/image34.png"/><Relationship Id="rId24" Type="http://schemas.openxmlformats.org/officeDocument/2006/relationships/image" Target="../media/image42.png"/><Relationship Id="rId5" Type="http://schemas.openxmlformats.org/officeDocument/2006/relationships/image" Target="../media/image102.png"/><Relationship Id="rId15" Type="http://schemas.openxmlformats.org/officeDocument/2006/relationships/image" Target="../media/image113.png"/><Relationship Id="rId23" Type="http://schemas.openxmlformats.org/officeDocument/2006/relationships/image" Target="../media/image41.png"/><Relationship Id="rId10" Type="http://schemas.openxmlformats.org/officeDocument/2006/relationships/image" Target="../media/image107.png"/><Relationship Id="rId19" Type="http://schemas.openxmlformats.org/officeDocument/2006/relationships/image" Target="../media/image36.png"/><Relationship Id="rId4" Type="http://schemas.openxmlformats.org/officeDocument/2006/relationships/image" Target="../media/image28.png"/><Relationship Id="rId9" Type="http://schemas.openxmlformats.org/officeDocument/2006/relationships/image" Target="../media/image106.png"/><Relationship Id="rId14" Type="http://schemas.openxmlformats.org/officeDocument/2006/relationships/image" Target="../media/image112.png"/><Relationship Id="rId22" Type="http://schemas.openxmlformats.org/officeDocument/2006/relationships/image" Target="../media/image40.png"/></Relationships>
</file>

<file path=ppt/slides/_rels/slide7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7.xml"/><Relationship Id="rId1" Type="http://schemas.openxmlformats.org/officeDocument/2006/relationships/slideLayout" Target="../slideLayouts/slideLayout1.xml"/><Relationship Id="rId6" Type="http://schemas.openxmlformats.org/officeDocument/2006/relationships/image" Target="../media/image360.png"/><Relationship Id="rId5" Type="http://schemas.openxmlformats.org/officeDocument/2006/relationships/image" Target="../media/image350.png"/><Relationship Id="rId4" Type="http://schemas.openxmlformats.org/officeDocument/2006/relationships/image" Target="../media/image340.png"/></Relationships>
</file>

<file path=ppt/slides/_rels/slide77.xml.rels><?xml version="1.0" encoding="UTF-8" standalone="yes"?>
<Relationships xmlns="http://schemas.openxmlformats.org/package/2006/relationships"><Relationship Id="rId8" Type="http://schemas.openxmlformats.org/officeDocument/2006/relationships/image" Target="../media/image430.png"/><Relationship Id="rId13" Type="http://schemas.openxmlformats.org/officeDocument/2006/relationships/image" Target="../media/image48.png"/><Relationship Id="rId18" Type="http://schemas.openxmlformats.org/officeDocument/2006/relationships/image" Target="../media/image53.png"/><Relationship Id="rId26" Type="http://schemas.openxmlformats.org/officeDocument/2006/relationships/image" Target="../media/image56.png"/><Relationship Id="rId21" Type="http://schemas.openxmlformats.org/officeDocument/2006/relationships/image" Target="../media/image330.png"/><Relationship Id="rId7" Type="http://schemas.openxmlformats.org/officeDocument/2006/relationships/image" Target="../media/image420.png"/><Relationship Id="rId12" Type="http://schemas.openxmlformats.org/officeDocument/2006/relationships/image" Target="../media/image47.png"/><Relationship Id="rId17" Type="http://schemas.openxmlformats.org/officeDocument/2006/relationships/image" Target="../media/image52.png"/><Relationship Id="rId25" Type="http://schemas.openxmlformats.org/officeDocument/2006/relationships/image" Target="../media/image61.png"/><Relationship Id="rId2" Type="http://schemas.openxmlformats.org/officeDocument/2006/relationships/notesSlide" Target="../notesSlides/notesSlide48.xml"/><Relationship Id="rId16" Type="http://schemas.openxmlformats.org/officeDocument/2006/relationships/image" Target="../media/image51.png"/><Relationship Id="rId20" Type="http://schemas.openxmlformats.org/officeDocument/2006/relationships/image" Target="../media/image55.png"/><Relationship Id="rId1" Type="http://schemas.openxmlformats.org/officeDocument/2006/relationships/slideLayout" Target="../slideLayouts/slideLayout1.xml"/><Relationship Id="rId11" Type="http://schemas.openxmlformats.org/officeDocument/2006/relationships/image" Target="../media/image46.png"/><Relationship Id="rId24" Type="http://schemas.openxmlformats.org/officeDocument/2006/relationships/image" Target="../media/image59.png"/><Relationship Id="rId15" Type="http://schemas.openxmlformats.org/officeDocument/2006/relationships/image" Target="../media/image50.png"/><Relationship Id="rId23" Type="http://schemas.openxmlformats.org/officeDocument/2006/relationships/image" Target="../media/image58.png"/><Relationship Id="rId28" Type="http://schemas.openxmlformats.org/officeDocument/2006/relationships/image" Target="../media/image63.png"/><Relationship Id="rId10" Type="http://schemas.openxmlformats.org/officeDocument/2006/relationships/image" Target="../media/image45.png"/><Relationship Id="rId19" Type="http://schemas.openxmlformats.org/officeDocument/2006/relationships/image" Target="../media/image54.png"/><Relationship Id="rId9" Type="http://schemas.openxmlformats.org/officeDocument/2006/relationships/image" Target="../media/image440.png"/><Relationship Id="rId14" Type="http://schemas.openxmlformats.org/officeDocument/2006/relationships/image" Target="../media/image49.png"/><Relationship Id="rId22" Type="http://schemas.openxmlformats.org/officeDocument/2006/relationships/image" Target="../media/image57.png"/><Relationship Id="rId27" Type="http://schemas.openxmlformats.org/officeDocument/2006/relationships/image" Target="../media/image62.png"/></Relationships>
</file>

<file path=ppt/slides/_rels/slide78.xml.rels><?xml version="1.0" encoding="UTF-8" standalone="yes"?>
<Relationships xmlns="http://schemas.openxmlformats.org/package/2006/relationships"><Relationship Id="rId8" Type="http://schemas.openxmlformats.org/officeDocument/2006/relationships/image" Target="../media/image422.png"/><Relationship Id="rId13" Type="http://schemas.openxmlformats.org/officeDocument/2006/relationships/image" Target="../media/image632.png"/><Relationship Id="rId18" Type="http://schemas.openxmlformats.org/officeDocument/2006/relationships/image" Target="../media/image68.png"/><Relationship Id="rId3" Type="http://schemas.openxmlformats.org/officeDocument/2006/relationships/image" Target="../media/image362.png"/><Relationship Id="rId21" Type="http://schemas.openxmlformats.org/officeDocument/2006/relationships/image" Target="../media/image71.png"/><Relationship Id="rId7" Type="http://schemas.openxmlformats.org/officeDocument/2006/relationships/image" Target="../media/image411.png"/><Relationship Id="rId12" Type="http://schemas.openxmlformats.org/officeDocument/2006/relationships/image" Target="../media/image620.png"/><Relationship Id="rId17" Type="http://schemas.openxmlformats.org/officeDocument/2006/relationships/image" Target="../media/image67.png"/><Relationship Id="rId2" Type="http://schemas.openxmlformats.org/officeDocument/2006/relationships/notesSlide" Target="../notesSlides/notesSlide49.xml"/><Relationship Id="rId16" Type="http://schemas.openxmlformats.org/officeDocument/2006/relationships/image" Target="../media/image66.png"/><Relationship Id="rId20" Type="http://schemas.openxmlformats.org/officeDocument/2006/relationships/image" Target="../media/image70.png"/><Relationship Id="rId1" Type="http://schemas.openxmlformats.org/officeDocument/2006/relationships/slideLayout" Target="../slideLayouts/slideLayout1.xml"/><Relationship Id="rId6" Type="http://schemas.openxmlformats.org/officeDocument/2006/relationships/image" Target="../media/image401.png"/><Relationship Id="rId11" Type="http://schemas.openxmlformats.org/officeDocument/2006/relationships/image" Target="../media/image560.png"/><Relationship Id="rId5" Type="http://schemas.openxmlformats.org/officeDocument/2006/relationships/image" Target="../media/image391.png"/><Relationship Id="rId15" Type="http://schemas.openxmlformats.org/officeDocument/2006/relationships/image" Target="../media/image651.png"/><Relationship Id="rId10" Type="http://schemas.openxmlformats.org/officeDocument/2006/relationships/image" Target="../media/image65.png"/><Relationship Id="rId19" Type="http://schemas.openxmlformats.org/officeDocument/2006/relationships/image" Target="../media/image69.png"/><Relationship Id="rId4" Type="http://schemas.openxmlformats.org/officeDocument/2006/relationships/image" Target="../media/image371.png"/><Relationship Id="rId9" Type="http://schemas.openxmlformats.org/officeDocument/2006/relationships/image" Target="../media/image64.png"/><Relationship Id="rId14" Type="http://schemas.openxmlformats.org/officeDocument/2006/relationships/image" Target="../media/image641.png"/></Relationships>
</file>

<file path=ppt/slides/_rels/slide79.xml.rels><?xml version="1.0" encoding="UTF-8" standalone="yes"?>
<Relationships xmlns="http://schemas.openxmlformats.org/package/2006/relationships"><Relationship Id="rId8" Type="http://schemas.openxmlformats.org/officeDocument/2006/relationships/image" Target="../media/image680.png"/><Relationship Id="rId13" Type="http://schemas.openxmlformats.org/officeDocument/2006/relationships/image" Target="../media/image75.png"/><Relationship Id="rId3" Type="http://schemas.openxmlformats.org/officeDocument/2006/relationships/image" Target="../media/image631.png"/><Relationship Id="rId7" Type="http://schemas.openxmlformats.org/officeDocument/2006/relationships/image" Target="../media/image670.png"/><Relationship Id="rId12" Type="http://schemas.openxmlformats.org/officeDocument/2006/relationships/image" Target="../media/image74.png"/><Relationship Id="rId2" Type="http://schemas.openxmlformats.org/officeDocument/2006/relationships/notesSlide" Target="../notesSlides/notesSlide50.xml"/><Relationship Id="rId1" Type="http://schemas.openxmlformats.org/officeDocument/2006/relationships/slideLayout" Target="../slideLayouts/slideLayout1.xml"/><Relationship Id="rId6" Type="http://schemas.openxmlformats.org/officeDocument/2006/relationships/image" Target="../media/image660.png"/><Relationship Id="rId11" Type="http://schemas.openxmlformats.org/officeDocument/2006/relationships/image" Target="../media/image73.png"/><Relationship Id="rId5" Type="http://schemas.openxmlformats.org/officeDocument/2006/relationships/image" Target="../media/image650.png"/><Relationship Id="rId10" Type="http://schemas.openxmlformats.org/officeDocument/2006/relationships/image" Target="../media/image72.png"/><Relationship Id="rId4" Type="http://schemas.openxmlformats.org/officeDocument/2006/relationships/image" Target="../media/image640.png"/><Relationship Id="rId9" Type="http://schemas.openxmlformats.org/officeDocument/2006/relationships/image" Target="../media/image690.png"/><Relationship Id="rId14" Type="http://schemas.openxmlformats.org/officeDocument/2006/relationships/image" Target="../media/image740.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8" Type="http://schemas.openxmlformats.org/officeDocument/2006/relationships/image" Target="../media/image80.png"/><Relationship Id="rId13" Type="http://schemas.openxmlformats.org/officeDocument/2006/relationships/image" Target="../media/image85.png"/><Relationship Id="rId18" Type="http://schemas.openxmlformats.org/officeDocument/2006/relationships/image" Target="../media/image90.png"/><Relationship Id="rId3" Type="http://schemas.openxmlformats.org/officeDocument/2006/relationships/image" Target="../media/image751.png"/><Relationship Id="rId7" Type="http://schemas.openxmlformats.org/officeDocument/2006/relationships/image" Target="../media/image79.png"/><Relationship Id="rId12" Type="http://schemas.openxmlformats.org/officeDocument/2006/relationships/image" Target="../media/image84.png"/><Relationship Id="rId17" Type="http://schemas.openxmlformats.org/officeDocument/2006/relationships/image" Target="../media/image89.png"/><Relationship Id="rId2" Type="http://schemas.openxmlformats.org/officeDocument/2006/relationships/notesSlide" Target="../notesSlides/notesSlide51.xml"/><Relationship Id="rId16" Type="http://schemas.openxmlformats.org/officeDocument/2006/relationships/image" Target="../media/image88.png"/><Relationship Id="rId20" Type="http://schemas.openxmlformats.org/officeDocument/2006/relationships/image" Target="../media/image92.png"/><Relationship Id="rId1" Type="http://schemas.openxmlformats.org/officeDocument/2006/relationships/slideLayout" Target="../slideLayouts/slideLayout1.xml"/><Relationship Id="rId6" Type="http://schemas.openxmlformats.org/officeDocument/2006/relationships/image" Target="../media/image78.png"/><Relationship Id="rId11" Type="http://schemas.openxmlformats.org/officeDocument/2006/relationships/image" Target="../media/image83.png"/><Relationship Id="rId5" Type="http://schemas.openxmlformats.org/officeDocument/2006/relationships/image" Target="../media/image77.png"/><Relationship Id="rId15" Type="http://schemas.openxmlformats.org/officeDocument/2006/relationships/image" Target="../media/image87.png"/><Relationship Id="rId10" Type="http://schemas.openxmlformats.org/officeDocument/2006/relationships/image" Target="../media/image82.png"/><Relationship Id="rId19" Type="http://schemas.openxmlformats.org/officeDocument/2006/relationships/image" Target="../media/image91.png"/><Relationship Id="rId4" Type="http://schemas.openxmlformats.org/officeDocument/2006/relationships/image" Target="../media/image76.png"/><Relationship Id="rId9" Type="http://schemas.openxmlformats.org/officeDocument/2006/relationships/image" Target="../media/image81.png"/><Relationship Id="rId14" Type="http://schemas.openxmlformats.org/officeDocument/2006/relationships/image" Target="../media/image86.png"/></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143.png"/></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8" Type="http://schemas.openxmlformats.org/officeDocument/2006/relationships/image" Target="../media/image98.png"/><Relationship Id="rId3" Type="http://schemas.openxmlformats.org/officeDocument/2006/relationships/image" Target="../media/image93.png"/><Relationship Id="rId7" Type="http://schemas.openxmlformats.org/officeDocument/2006/relationships/image" Target="../media/image97.png"/><Relationship Id="rId2" Type="http://schemas.openxmlformats.org/officeDocument/2006/relationships/notesSlide" Target="../notesSlides/notesSlide57.xml"/><Relationship Id="rId1" Type="http://schemas.openxmlformats.org/officeDocument/2006/relationships/slideLayout" Target="../slideLayouts/slideLayout1.xml"/><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image" Target="../media/image94.png"/><Relationship Id="rId9" Type="http://schemas.openxmlformats.org/officeDocument/2006/relationships/image" Target="../media/image99.png"/></Relationships>
</file>

<file path=ppt/slides/_rels/slide87.xml.rels><?xml version="1.0" encoding="UTF-8" standalone="yes"?>
<Relationships xmlns="http://schemas.openxmlformats.org/package/2006/relationships"><Relationship Id="rId8" Type="http://schemas.openxmlformats.org/officeDocument/2006/relationships/image" Target="../media/image370.png"/><Relationship Id="rId13" Type="http://schemas.openxmlformats.org/officeDocument/2006/relationships/image" Target="../media/image431.png"/><Relationship Id="rId3" Type="http://schemas.openxmlformats.org/officeDocument/2006/relationships/image" Target="../media/image101.png"/><Relationship Id="rId7" Type="http://schemas.openxmlformats.org/officeDocument/2006/relationships/image" Target="../media/image361.png"/><Relationship Id="rId12" Type="http://schemas.openxmlformats.org/officeDocument/2006/relationships/image" Target="../media/image421.png"/><Relationship Id="rId2" Type="http://schemas.openxmlformats.org/officeDocument/2006/relationships/notesSlide" Target="../notesSlides/notesSlide58.xml"/><Relationship Id="rId1" Type="http://schemas.openxmlformats.org/officeDocument/2006/relationships/slideLayout" Target="../slideLayouts/slideLayout1.xml"/><Relationship Id="rId6" Type="http://schemas.openxmlformats.org/officeDocument/2006/relationships/image" Target="../media/image351.png"/><Relationship Id="rId11" Type="http://schemas.openxmlformats.org/officeDocument/2006/relationships/image" Target="../media/image410.png"/><Relationship Id="rId5" Type="http://schemas.openxmlformats.org/officeDocument/2006/relationships/image" Target="../media/image341.png"/><Relationship Id="rId10" Type="http://schemas.openxmlformats.org/officeDocument/2006/relationships/image" Target="../media/image400.png"/><Relationship Id="rId4" Type="http://schemas.openxmlformats.org/officeDocument/2006/relationships/image" Target="../media/image331.png"/><Relationship Id="rId9" Type="http://schemas.openxmlformats.org/officeDocument/2006/relationships/image" Target="../media/image390.png"/><Relationship Id="rId14" Type="http://schemas.openxmlformats.org/officeDocument/2006/relationships/image" Target="../media/image441.png"/></Relationships>
</file>

<file path=ppt/slides/_rels/slide88.xml.rels><?xml version="1.0" encoding="UTF-8" standalone="yes"?>
<Relationships xmlns="http://schemas.openxmlformats.org/package/2006/relationships"><Relationship Id="rId3" Type="http://schemas.openxmlformats.org/officeDocument/2006/relationships/image" Target="../media/image65.jpg"/><Relationship Id="rId2" Type="http://schemas.openxmlformats.org/officeDocument/2006/relationships/image" Target="../media/image64.jp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image" Target="../media/image141.png"/><Relationship Id="rId3" Type="http://schemas.openxmlformats.org/officeDocument/2006/relationships/image" Target="../media/image5.png"/><Relationship Id="rId7" Type="http://schemas.openxmlformats.org/officeDocument/2006/relationships/image" Target="../media/image140.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39.png"/><Relationship Id="rId5" Type="http://schemas.openxmlformats.org/officeDocument/2006/relationships/image" Target="../media/image138.png"/><Relationship Id="rId4" Type="http://schemas.openxmlformats.org/officeDocument/2006/relationships/image" Target="../media/image137.png"/></Relationships>
</file>

<file path=ppt/slides/_rels/slide90.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61.xml"/><Relationship Id="rId1" Type="http://schemas.openxmlformats.org/officeDocument/2006/relationships/slideLayout" Target="../slideLayouts/slideLayout1.xml"/><Relationship Id="rId6" Type="http://schemas.openxmlformats.org/officeDocument/2006/relationships/image" Target="../media/image111.jpeg"/><Relationship Id="rId5" Type="http://schemas.openxmlformats.org/officeDocument/2006/relationships/image" Target="../media/image110.gif"/><Relationship Id="rId4" Type="http://schemas.openxmlformats.org/officeDocument/2006/relationships/image" Target="../media/image109.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112.jpe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A2F47-AC32-3447-B9A5-A02F15A9C4F2}"/>
              </a:ext>
            </a:extLst>
          </p:cNvPr>
          <p:cNvSpPr>
            <a:spLocks noGrp="1"/>
          </p:cNvSpPr>
          <p:nvPr>
            <p:ph type="ctrTitle"/>
          </p:nvPr>
        </p:nvSpPr>
        <p:spPr>
          <a:xfrm>
            <a:off x="548640" y="1397001"/>
            <a:ext cx="11206754" cy="1655762"/>
          </a:xfrm>
        </p:spPr>
        <p:txBody>
          <a:bodyPr>
            <a:normAutofit/>
          </a:bodyPr>
          <a:lstStyle/>
          <a:p>
            <a:r>
              <a:rPr lang="en-US"/>
              <a:t>Electronics of Radio, Part 2</a:t>
            </a:r>
            <a:br>
              <a:rPr lang="en-US" dirty="0"/>
            </a:br>
            <a:r>
              <a:rPr lang="en-US" sz="2800" dirty="0"/>
              <a:t>Notes on David Rutledge’s book</a:t>
            </a:r>
            <a:endParaRPr lang="en-US" dirty="0"/>
          </a:p>
        </p:txBody>
      </p:sp>
      <p:sp>
        <p:nvSpPr>
          <p:cNvPr id="3" name="Subtitle 2">
            <a:extLst>
              <a:ext uri="{FF2B5EF4-FFF2-40B4-BE49-F238E27FC236}">
                <a16:creationId xmlns:a16="http://schemas.microsoft.com/office/drawing/2014/main" id="{081611E0-A9DA-7242-8AF3-6C9814B72F3D}"/>
              </a:ext>
            </a:extLst>
          </p:cNvPr>
          <p:cNvSpPr>
            <a:spLocks noGrp="1"/>
          </p:cNvSpPr>
          <p:nvPr>
            <p:ph type="subTitle" idx="1"/>
          </p:nvPr>
        </p:nvSpPr>
        <p:spPr>
          <a:xfrm>
            <a:off x="436606" y="4059238"/>
            <a:ext cx="11318788" cy="1655762"/>
          </a:xfrm>
        </p:spPr>
        <p:txBody>
          <a:bodyPr>
            <a:noAutofit/>
          </a:bodyPr>
          <a:lstStyle/>
          <a:p>
            <a:endParaRPr lang="en-US" dirty="0"/>
          </a:p>
          <a:p>
            <a:pPr algn="r"/>
            <a:r>
              <a:rPr lang="en-US" sz="2800" dirty="0"/>
              <a:t>John </a:t>
            </a:r>
            <a:r>
              <a:rPr lang="en-US" sz="2800" dirty="0" err="1"/>
              <a:t>Manferdelli</a:t>
            </a:r>
            <a:endParaRPr lang="en-US" sz="2800"/>
          </a:p>
          <a:p>
            <a:pPr algn="r"/>
            <a:r>
              <a:rPr lang="en-US" sz="2800" err="1"/>
              <a:t>johnmanferdelli@hotmail.com</a:t>
            </a:r>
            <a:endParaRPr lang="en-US" sz="2800"/>
          </a:p>
          <a:p>
            <a:pPr algn="r"/>
            <a:endParaRPr lang="en-US"/>
          </a:p>
        </p:txBody>
      </p:sp>
      <p:sp>
        <p:nvSpPr>
          <p:cNvPr id="5" name="Slide Number Placeholder 4">
            <a:extLst>
              <a:ext uri="{FF2B5EF4-FFF2-40B4-BE49-F238E27FC236}">
                <a16:creationId xmlns:a16="http://schemas.microsoft.com/office/drawing/2014/main" id="{A1F8F6FF-2CC8-BE4A-913C-116A24183195}"/>
              </a:ext>
            </a:extLst>
          </p:cNvPr>
          <p:cNvSpPr>
            <a:spLocks noGrp="1"/>
          </p:cNvSpPr>
          <p:nvPr>
            <p:ph type="sldNum" sz="quarter" idx="12"/>
          </p:nvPr>
        </p:nvSpPr>
        <p:spPr/>
        <p:txBody>
          <a:bodyPr/>
          <a:lstStyle/>
          <a:p>
            <a:fld id="{6B76BA51-8322-1A4D-B259-B74706370693}" type="slidenum">
              <a:rPr lang="en-US" smtClean="0"/>
              <a:t>1</a:t>
            </a:fld>
            <a:endParaRPr lang="en-US"/>
          </a:p>
        </p:txBody>
      </p:sp>
      <p:sp>
        <p:nvSpPr>
          <p:cNvPr id="4" name="TextBox 3">
            <a:extLst>
              <a:ext uri="{FF2B5EF4-FFF2-40B4-BE49-F238E27FC236}">
                <a16:creationId xmlns:a16="http://schemas.microsoft.com/office/drawing/2014/main" id="{71B195EE-7A0E-2A41-9874-9E9FF1DD6C96}"/>
              </a:ext>
            </a:extLst>
          </p:cNvPr>
          <p:cNvSpPr txBox="1"/>
          <p:nvPr/>
        </p:nvSpPr>
        <p:spPr>
          <a:xfrm>
            <a:off x="691978" y="5894173"/>
            <a:ext cx="2767914" cy="369332"/>
          </a:xfrm>
          <a:prstGeom prst="rect">
            <a:avLst/>
          </a:prstGeom>
          <a:noFill/>
        </p:spPr>
        <p:txBody>
          <a:bodyPr wrap="square" rtlCol="0">
            <a:spAutoFit/>
          </a:bodyPr>
          <a:lstStyle/>
          <a:p>
            <a:r>
              <a:rPr lang="en-US"/>
              <a:t>11062021 12:12</a:t>
            </a:r>
          </a:p>
        </p:txBody>
      </p:sp>
    </p:spTree>
    <p:extLst>
      <p:ext uri="{BB962C8B-B14F-4D97-AF65-F5344CB8AC3E}">
        <p14:creationId xmlns:p14="http://schemas.microsoft.com/office/powerpoint/2010/main" val="33193060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err="1">
                <a:latin typeface="+mj-lt"/>
              </a:rPr>
              <a:t>Friis</a:t>
            </a:r>
            <a:r>
              <a:rPr lang="en-US" sz="4400" dirty="0">
                <a:latin typeface="+mj-lt"/>
              </a:rPr>
              <a:t> formula </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782454" y="1473269"/>
                <a:ext cx="8671837" cy="37481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latinLnBrk="1" hangingPunct="0">
                  <a:buFont typeface="Arial" panose="020B0604020202020204" pitchFamily="34" charset="0"/>
                  <a:buChar char="•"/>
                </a:pPr>
                <a:r>
                  <a:rPr lang="en-US" sz="2000" dirty="0">
                    <a:solidFill>
                      <a:srgbClr val="000000"/>
                    </a:solidFill>
                  </a:rPr>
                  <a:t>For transmitting/receiving antenna pairs: </a:t>
                </a:r>
              </a:p>
              <a:p>
                <a:pPr marL="742950" lvl="1"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1</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2</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𝐼</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2</m:t>
                            </m:r>
                          </m:sub>
                        </m:sSub>
                      </m:den>
                    </m:f>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2</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1</m:t>
                        </m:r>
                      </m:sub>
                    </m:sSub>
                  </m:oMath>
                </a14:m>
                <a:r>
                  <a:rPr lang="en-US" sz="2000" dirty="0">
                    <a:solidFill>
                      <a:srgbClr val="000000"/>
                    </a:solidFill>
                  </a:rPr>
                  <a:t>.  </a:t>
                </a:r>
              </a:p>
              <a:p>
                <a:pPr marL="285750" indent="-285750" latinLnBrk="1" hangingPunct="0">
                  <a:buFont typeface="Arial" panose="020B0604020202020204" pitchFamily="34" charset="0"/>
                  <a:buChar char="•"/>
                </a:pPr>
                <a:r>
                  <a:rPr lang="en-US" sz="2000" dirty="0">
                    <a:solidFill>
                      <a:srgbClr val="000000"/>
                    </a:solidFill>
                  </a:rPr>
                  <a:t>So </a:t>
                </a:r>
                <a14:m>
                  <m:oMath xmlns:m="http://schemas.openxmlformats.org/officeDocument/2006/math">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1</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1</m:t>
                            </m:r>
                          </m:sub>
                        </m:sSub>
                      </m:den>
                    </m:f>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2</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2</m:t>
                            </m:r>
                          </m:sub>
                        </m:sSub>
                      </m:den>
                    </m:f>
                    <m:r>
                      <a:rPr lang="en-US" sz="200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endParaRPr lang="en-US" sz="2000" dirty="0">
                  <a:solidFill>
                    <a:srgbClr val="000000"/>
                  </a:solidFill>
                </a:endParaRPr>
              </a:p>
              <a:p>
                <a:pPr marL="342900" lvl="2" indent="-3429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𝑆</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𝐺</m:t>
                        </m:r>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𝑆𝐴</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𝐺𝐴</m:t>
                        </m:r>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oMath>
                </a14:m>
                <a:r>
                  <a:rPr lang="en-US" sz="2000" dirty="0">
                    <a:solidFill>
                      <a:srgbClr val="000000"/>
                    </a:solidFill>
                    <a:latin typeface="Calibri" panose="020F0502020204030204" pitchFamily="34" charset="0"/>
                    <a:cs typeface="Calibri" panose="020F0502020204030204" pitchFamily="34" charset="0"/>
                  </a:rPr>
                  <a:t>.  --- </a:t>
                </a:r>
                <a:r>
                  <a:rPr lang="en-US" sz="2000" dirty="0" err="1">
                    <a:solidFill>
                      <a:srgbClr val="000000"/>
                    </a:solidFill>
                    <a:latin typeface="Calibri" panose="020F0502020204030204" pitchFamily="34" charset="0"/>
                    <a:cs typeface="Calibri" panose="020F0502020204030204" pitchFamily="34" charset="0"/>
                  </a:rPr>
                  <a:t>Friis</a:t>
                </a:r>
                <a:r>
                  <a:rPr lang="en-US" sz="2000" dirty="0">
                    <a:solidFill>
                      <a:srgbClr val="000000"/>
                    </a:solidFill>
                    <a:latin typeface="Calibri" panose="020F0502020204030204" pitchFamily="34" charset="0"/>
                    <a:cs typeface="Calibri" panose="020F0502020204030204" pitchFamily="34" charset="0"/>
                  </a:rPr>
                  <a:t>  radiation formula</a:t>
                </a:r>
              </a:p>
              <a:p>
                <a:pPr marL="342900" lvl="2" indent="-342900" latinLnBrk="1" hangingPunct="0">
                  <a:buFont typeface="Arial" panose="020B0604020202020204" pitchFamily="34" charset="0"/>
                  <a:buChar char="•"/>
                </a:pPr>
                <a:r>
                  <a:rPr lang="en-US" sz="2000" dirty="0">
                    <a:solidFill>
                      <a:srgbClr val="000000"/>
                    </a:solidFill>
                    <a:latin typeface="Calibri" panose="020F0502020204030204" pitchFamily="34" charset="0"/>
                    <a:cs typeface="Calibri" panose="020F0502020204030204" pitchFamily="34" charset="0"/>
                  </a:rPr>
                  <a:t>For us,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𝐺</m:t>
                    </m:r>
                    <m:r>
                      <a:rPr lang="en-US" sz="2000" i="1">
                        <a:solidFill>
                          <a:srgbClr val="000000"/>
                        </a:solidFill>
                        <a:latin typeface="Cambria Math" panose="02040503050406030204" pitchFamily="18" charset="0"/>
                        <a:cs typeface="Calibri" panose="020F0502020204030204" pitchFamily="34" charset="0"/>
                      </a:rPr>
                      <m:t>=1, </m:t>
                    </m:r>
                    <m:r>
                      <a:rPr lang="en-US" sz="2000" i="1">
                        <a:solidFill>
                          <a:srgbClr val="000000"/>
                        </a:solidFill>
                        <a:latin typeface="Cambria Math" panose="02040503050406030204" pitchFamily="18" charset="0"/>
                        <a:cs typeface="Calibri" panose="020F0502020204030204" pitchFamily="34" charset="0"/>
                      </a:rPr>
                      <m:t>𝐴</m:t>
                    </m:r>
                    <m:r>
                      <a:rPr lang="en-US" sz="2000" i="1">
                        <a:solidFill>
                          <a:srgbClr val="000000"/>
                        </a:solidFill>
                        <a:latin typeface="Cambria Math" panose="02040503050406030204" pitchFamily="18" charset="0"/>
                        <a:cs typeface="Calibri" panose="020F0502020204030204" pitchFamily="34" charset="0"/>
                      </a:rPr>
                      <m:t>=150 </m:t>
                    </m:r>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𝑚</m:t>
                        </m:r>
                      </m:e>
                      <m:sup>
                        <m:r>
                          <a:rPr lang="en-US" sz="2000" i="1">
                            <a:solidFill>
                              <a:srgbClr val="000000"/>
                            </a:solidFill>
                            <a:latin typeface="Cambria Math" panose="02040503050406030204" pitchFamily="18" charset="0"/>
                            <a:cs typeface="Calibri" panose="020F0502020204030204" pitchFamily="34" charset="0"/>
                          </a:rPr>
                          <m:t>2</m:t>
                        </m:r>
                      </m:sup>
                    </m:sSup>
                    <m:r>
                      <a:rPr lang="en-US" sz="2000" i="1">
                        <a:solidFill>
                          <a:srgbClr val="000000"/>
                        </a:solidFill>
                        <a:latin typeface="Cambria Math" panose="02040503050406030204" pitchFamily="18" charset="0"/>
                        <a:cs typeface="Calibri" panose="020F0502020204030204" pitchFamily="34" charset="0"/>
                      </a:rPr>
                      <m:t>, </m:t>
                    </m:r>
                    <m:r>
                      <a:rPr lang="en-US" sz="2000" i="1">
                        <a:solidFill>
                          <a:srgbClr val="000000"/>
                        </a:solidFill>
                        <a:latin typeface="Cambria Math" panose="02040503050406030204" pitchFamily="18" charset="0"/>
                        <a:cs typeface="Calibri" panose="020F0502020204030204" pitchFamily="34" charset="0"/>
                      </a:rPr>
                      <m:t>𝑟</m:t>
                    </m:r>
                    <m:r>
                      <a:rPr lang="en-US" sz="2000" i="1">
                        <a:solidFill>
                          <a:srgbClr val="000000"/>
                        </a:solidFill>
                        <a:latin typeface="Cambria Math" panose="02040503050406030204" pitchFamily="18" charset="0"/>
                        <a:cs typeface="Calibri" panose="020F0502020204030204" pitchFamily="34" charset="0"/>
                      </a:rPr>
                      <m:t>=2000</m:t>
                    </m:r>
                    <m:r>
                      <a:rPr lang="en-US" sz="2000" i="1">
                        <a:solidFill>
                          <a:srgbClr val="000000"/>
                        </a:solidFill>
                        <a:latin typeface="Cambria Math" panose="02040503050406030204" pitchFamily="18" charset="0"/>
                        <a:cs typeface="Calibri" panose="020F0502020204030204" pitchFamily="34" charset="0"/>
                      </a:rPr>
                      <m:t>𝑘𝑚</m:t>
                    </m:r>
                    <m:r>
                      <a:rPr lang="en-US" sz="2000">
                        <a:solidFill>
                          <a:srgbClr val="000000"/>
                        </a:solidFill>
                        <a:latin typeface="Cambria Math" panose="02040503050406030204" pitchFamily="18" charset="0"/>
                        <a:cs typeface="Calibri" panose="020F0502020204030204" pitchFamily="34" charset="0"/>
                      </a:rPr>
                      <m:t>, </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=2</m:t>
                    </m:r>
                    <m:r>
                      <a:rPr lang="en-US" sz="2000" i="1">
                        <a:solidFill>
                          <a:srgbClr val="000000"/>
                        </a:solidFill>
                        <a:latin typeface="Cambria Math" panose="02040503050406030204" pitchFamily="18" charset="0"/>
                        <a:cs typeface="Calibri" panose="020F0502020204030204" pitchFamily="34" charset="0"/>
                      </a:rPr>
                      <m:t>𝑊</m:t>
                    </m:r>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=6</m:t>
                    </m:r>
                    <m:r>
                      <a:rPr lang="en-US" sz="2000" i="1">
                        <a:solidFill>
                          <a:srgbClr val="000000"/>
                        </a:solidFill>
                        <a:latin typeface="Cambria Math" panose="02040503050406030204" pitchFamily="18" charset="0"/>
                        <a:cs typeface="Calibri" panose="020F0502020204030204" pitchFamily="34" charset="0"/>
                      </a:rPr>
                      <m:t>𝑝𝑊</m:t>
                    </m:r>
                  </m:oMath>
                </a14:m>
                <a:endParaRPr lang="en-US" sz="2000" dirty="0">
                  <a:solidFill>
                    <a:srgbClr val="000000"/>
                  </a:solidFill>
                  <a:latin typeface="Calibri" panose="020F0502020204030204" pitchFamily="34" charset="0"/>
                  <a:cs typeface="Calibri" panose="020F0502020204030204" pitchFamily="34" charset="0"/>
                </a:endParaRPr>
              </a:p>
              <a:p>
                <a:pPr latinLnBrk="1" hangingPunct="0"/>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782454" y="1473269"/>
                <a:ext cx="8671837" cy="3748140"/>
              </a:xfrm>
              <a:prstGeom prst="rect">
                <a:avLst/>
              </a:prstGeom>
              <a:blipFill>
                <a:blip r:embed="rId3"/>
                <a:stretch>
                  <a:fillRect l="-1170" t="-1014"/>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10</a:t>
            </a:fld>
            <a:endParaRPr lang="en-US" dirty="0">
              <a:solidFill>
                <a:schemeClr val="tx1"/>
              </a:solidFill>
            </a:endParaRPr>
          </a:p>
        </p:txBody>
      </p:sp>
      <p:grpSp>
        <p:nvGrpSpPr>
          <p:cNvPr id="24" name="Group 23">
            <a:extLst>
              <a:ext uri="{FF2B5EF4-FFF2-40B4-BE49-F238E27FC236}">
                <a16:creationId xmlns:a16="http://schemas.microsoft.com/office/drawing/2014/main" id="{825F5A69-5FC1-D246-822B-5A3516FF0AD7}"/>
              </a:ext>
            </a:extLst>
          </p:cNvPr>
          <p:cNvGrpSpPr/>
          <p:nvPr/>
        </p:nvGrpSpPr>
        <p:grpSpPr>
          <a:xfrm>
            <a:off x="6379029" y="4368480"/>
            <a:ext cx="5381501" cy="1691842"/>
            <a:chOff x="6239944" y="4531819"/>
            <a:chExt cx="5381501" cy="1691842"/>
          </a:xfrm>
        </p:grpSpPr>
        <p:sp>
          <p:nvSpPr>
            <p:cNvPr id="26" name="TextBox 25">
              <a:extLst>
                <a:ext uri="{FF2B5EF4-FFF2-40B4-BE49-F238E27FC236}">
                  <a16:creationId xmlns:a16="http://schemas.microsoft.com/office/drawing/2014/main" id="{3E491D30-0334-1844-A592-B182F1E4AD65}"/>
                </a:ext>
              </a:extLst>
            </p:cNvPr>
            <p:cNvSpPr txBox="1"/>
            <p:nvPr/>
          </p:nvSpPr>
          <p:spPr>
            <a:xfrm>
              <a:off x="6239944" y="4531819"/>
              <a:ext cx="5381501"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cxnSp>
          <p:nvCxnSpPr>
            <p:cNvPr id="29" name="Straight Connector 28">
              <a:extLst>
                <a:ext uri="{FF2B5EF4-FFF2-40B4-BE49-F238E27FC236}">
                  <a16:creationId xmlns:a16="http://schemas.microsoft.com/office/drawing/2014/main" id="{B57F9D7E-4753-1143-9E4F-A5F800978C87}"/>
                </a:ext>
              </a:extLst>
            </p:cNvPr>
            <p:cNvCxnSpPr/>
            <p:nvPr/>
          </p:nvCxnSpPr>
          <p:spPr>
            <a:xfrm>
              <a:off x="7385106" y="5077137"/>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0" name="Straight Connector 29">
              <a:extLst>
                <a:ext uri="{FF2B5EF4-FFF2-40B4-BE49-F238E27FC236}">
                  <a16:creationId xmlns:a16="http://schemas.microsoft.com/office/drawing/2014/main" id="{7D5A8BFA-FF09-D842-AD23-61980ECFF2A0}"/>
                </a:ext>
              </a:extLst>
            </p:cNvPr>
            <p:cNvCxnSpPr/>
            <p:nvPr/>
          </p:nvCxnSpPr>
          <p:spPr>
            <a:xfrm>
              <a:off x="7379328" y="5351712"/>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1" name="Straight Connector 30">
              <a:extLst>
                <a:ext uri="{FF2B5EF4-FFF2-40B4-BE49-F238E27FC236}">
                  <a16:creationId xmlns:a16="http://schemas.microsoft.com/office/drawing/2014/main" id="{50BFA398-9929-6041-A95F-2A6BC9A2E3F9}"/>
                </a:ext>
              </a:extLst>
            </p:cNvPr>
            <p:cNvCxnSpPr>
              <a:cxnSpLocks noChangeAspect="1"/>
            </p:cNvCxnSpPr>
            <p:nvPr/>
          </p:nvCxnSpPr>
          <p:spPr>
            <a:xfrm flipV="1">
              <a:off x="8483529" y="4711377"/>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2" name="Straight Connector 31">
              <a:extLst>
                <a:ext uri="{FF2B5EF4-FFF2-40B4-BE49-F238E27FC236}">
                  <a16:creationId xmlns:a16="http://schemas.microsoft.com/office/drawing/2014/main" id="{906AEA73-7046-3942-9B63-CDECCBB16AEE}"/>
                </a:ext>
              </a:extLst>
            </p:cNvPr>
            <p:cNvCxnSpPr>
              <a:cxnSpLocks noChangeAspect="1"/>
            </p:cNvCxnSpPr>
            <p:nvPr/>
          </p:nvCxnSpPr>
          <p:spPr>
            <a:xfrm>
              <a:off x="8281096" y="5290749"/>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3" name="Straight Connector 32">
              <a:extLst>
                <a:ext uri="{FF2B5EF4-FFF2-40B4-BE49-F238E27FC236}">
                  <a16:creationId xmlns:a16="http://schemas.microsoft.com/office/drawing/2014/main" id="{6C02F4C1-2364-AF4A-B75B-D7382D4C394C}"/>
                </a:ext>
              </a:extLst>
            </p:cNvPr>
            <p:cNvCxnSpPr>
              <a:cxnSpLocks/>
            </p:cNvCxnSpPr>
            <p:nvPr/>
          </p:nvCxnSpPr>
          <p:spPr>
            <a:xfrm>
              <a:off x="8477706" y="5342921"/>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4" name="TextBox 33">
              <a:extLst>
                <a:ext uri="{FF2B5EF4-FFF2-40B4-BE49-F238E27FC236}">
                  <a16:creationId xmlns:a16="http://schemas.microsoft.com/office/drawing/2014/main" id="{E5C440AE-1E81-564F-B1C7-FA75454718D9}"/>
                </a:ext>
              </a:extLst>
            </p:cNvPr>
            <p:cNvSpPr txBox="1"/>
            <p:nvPr/>
          </p:nvSpPr>
          <p:spPr>
            <a:xfrm>
              <a:off x="7418132" y="5418762"/>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t</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t</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t</a:t>
              </a:r>
            </a:p>
          </p:txBody>
        </p:sp>
        <p:cxnSp>
          <p:nvCxnSpPr>
            <p:cNvPr id="35" name="Straight Connector 34">
              <a:extLst>
                <a:ext uri="{FF2B5EF4-FFF2-40B4-BE49-F238E27FC236}">
                  <a16:creationId xmlns:a16="http://schemas.microsoft.com/office/drawing/2014/main" id="{FDB1D2FA-681F-CF47-8A09-E113EDF9D0DD}"/>
                </a:ext>
              </a:extLst>
            </p:cNvPr>
            <p:cNvCxnSpPr>
              <a:cxnSpLocks/>
            </p:cNvCxnSpPr>
            <p:nvPr/>
          </p:nvCxnSpPr>
          <p:spPr>
            <a:xfrm>
              <a:off x="6905591" y="484292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6" name="Straight Connector 35">
              <a:extLst>
                <a:ext uri="{FF2B5EF4-FFF2-40B4-BE49-F238E27FC236}">
                  <a16:creationId xmlns:a16="http://schemas.microsoft.com/office/drawing/2014/main" id="{5F754BCB-8E41-C743-BEA1-BDBD2DFFDBD4}"/>
                </a:ext>
              </a:extLst>
            </p:cNvPr>
            <p:cNvCxnSpPr>
              <a:cxnSpLocks/>
            </p:cNvCxnSpPr>
            <p:nvPr/>
          </p:nvCxnSpPr>
          <p:spPr>
            <a:xfrm>
              <a:off x="7397747" y="4831995"/>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7" name="Straight Connector 36">
              <a:extLst>
                <a:ext uri="{FF2B5EF4-FFF2-40B4-BE49-F238E27FC236}">
                  <a16:creationId xmlns:a16="http://schemas.microsoft.com/office/drawing/2014/main" id="{B728F0AB-A84C-AC4D-AAF6-A32179015E17}"/>
                </a:ext>
              </a:extLst>
            </p:cNvPr>
            <p:cNvCxnSpPr>
              <a:cxnSpLocks/>
            </p:cNvCxnSpPr>
            <p:nvPr/>
          </p:nvCxnSpPr>
          <p:spPr>
            <a:xfrm>
              <a:off x="6899390" y="558894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8" name="Straight Connector 37">
              <a:extLst>
                <a:ext uri="{FF2B5EF4-FFF2-40B4-BE49-F238E27FC236}">
                  <a16:creationId xmlns:a16="http://schemas.microsoft.com/office/drawing/2014/main" id="{7A02C3F5-7400-FE4E-8E13-7CAAC110BF0D}"/>
                </a:ext>
              </a:extLst>
            </p:cNvPr>
            <p:cNvCxnSpPr>
              <a:cxnSpLocks/>
            </p:cNvCxnSpPr>
            <p:nvPr/>
          </p:nvCxnSpPr>
          <p:spPr>
            <a:xfrm>
              <a:off x="7393391" y="5350158"/>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9" name="Group 203">
              <a:extLst>
                <a:ext uri="{FF2B5EF4-FFF2-40B4-BE49-F238E27FC236}">
                  <a16:creationId xmlns:a16="http://schemas.microsoft.com/office/drawing/2014/main" id="{C72E6F08-1175-8745-A8C4-DBC8BEB414B2}"/>
                </a:ext>
              </a:extLst>
            </p:cNvPr>
            <p:cNvGrpSpPr>
              <a:grpSpLocks/>
            </p:cNvGrpSpPr>
            <p:nvPr/>
          </p:nvGrpSpPr>
          <p:grpSpPr bwMode="auto">
            <a:xfrm rot="10800000">
              <a:off x="6753191" y="4842921"/>
              <a:ext cx="304800" cy="762000"/>
              <a:chOff x="3216" y="2400"/>
              <a:chExt cx="192" cy="480"/>
            </a:xfrm>
          </p:grpSpPr>
          <p:sp>
            <p:nvSpPr>
              <p:cNvPr id="47" name="Line 46">
                <a:extLst>
                  <a:ext uri="{FF2B5EF4-FFF2-40B4-BE49-F238E27FC236}">
                    <a16:creationId xmlns:a16="http://schemas.microsoft.com/office/drawing/2014/main" id="{F62BB1ED-6512-A648-B5A8-9B951F10D5A6}"/>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47">
                <a:extLst>
                  <a:ext uri="{FF2B5EF4-FFF2-40B4-BE49-F238E27FC236}">
                    <a16:creationId xmlns:a16="http://schemas.microsoft.com/office/drawing/2014/main" id="{0F8DCFDA-39DA-F645-8A85-8951302B21DF}"/>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48">
                <a:extLst>
                  <a:ext uri="{FF2B5EF4-FFF2-40B4-BE49-F238E27FC236}">
                    <a16:creationId xmlns:a16="http://schemas.microsoft.com/office/drawing/2014/main" id="{860BAD56-B15F-E54C-BE0D-AB29D0FFDB5F}"/>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51" name="Freeform 49">
                <a:extLst>
                  <a:ext uri="{FF2B5EF4-FFF2-40B4-BE49-F238E27FC236}">
                    <a16:creationId xmlns:a16="http://schemas.microsoft.com/office/drawing/2014/main" id="{89174501-5719-FD4A-9BC0-3513116931B5}"/>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52" name="Freeform 50">
                <a:extLst>
                  <a:ext uri="{FF2B5EF4-FFF2-40B4-BE49-F238E27FC236}">
                    <a16:creationId xmlns:a16="http://schemas.microsoft.com/office/drawing/2014/main" id="{D22C1508-65FB-B64B-B86C-03AC840567B3}"/>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40" name="Straight Connector 39">
              <a:extLst>
                <a:ext uri="{FF2B5EF4-FFF2-40B4-BE49-F238E27FC236}">
                  <a16:creationId xmlns:a16="http://schemas.microsoft.com/office/drawing/2014/main" id="{D3EC621D-D56C-F34C-B466-7764A9661E78}"/>
                </a:ext>
              </a:extLst>
            </p:cNvPr>
            <p:cNvCxnSpPr>
              <a:cxnSpLocks/>
            </p:cNvCxnSpPr>
            <p:nvPr/>
          </p:nvCxnSpPr>
          <p:spPr>
            <a:xfrm>
              <a:off x="9148738" y="4691140"/>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1" name="Straight Connector 40">
              <a:extLst>
                <a:ext uri="{FF2B5EF4-FFF2-40B4-BE49-F238E27FC236}">
                  <a16:creationId xmlns:a16="http://schemas.microsoft.com/office/drawing/2014/main" id="{2FA8B3F5-0BB4-4E43-9306-2DE24BC457A0}"/>
                </a:ext>
              </a:extLst>
            </p:cNvPr>
            <p:cNvCxnSpPr/>
            <p:nvPr/>
          </p:nvCxnSpPr>
          <p:spPr>
            <a:xfrm>
              <a:off x="9617740" y="5055871"/>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 name="Straight Connector 41">
              <a:extLst>
                <a:ext uri="{FF2B5EF4-FFF2-40B4-BE49-F238E27FC236}">
                  <a16:creationId xmlns:a16="http://schemas.microsoft.com/office/drawing/2014/main" id="{6A39D429-B4EA-F94C-8636-ACE31EBC97E9}"/>
                </a:ext>
              </a:extLst>
            </p:cNvPr>
            <p:cNvCxnSpPr>
              <a:cxnSpLocks noChangeAspect="1"/>
            </p:cNvCxnSpPr>
            <p:nvPr/>
          </p:nvCxnSpPr>
          <p:spPr>
            <a:xfrm flipV="1">
              <a:off x="9170574" y="5377740"/>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4CBE0502-007E-2346-9C99-28FE86AA418E}"/>
                </a:ext>
              </a:extLst>
            </p:cNvPr>
            <p:cNvCxnSpPr/>
            <p:nvPr/>
          </p:nvCxnSpPr>
          <p:spPr>
            <a:xfrm>
              <a:off x="9617740" y="5377740"/>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4" name="TextBox 43">
              <a:extLst>
                <a:ext uri="{FF2B5EF4-FFF2-40B4-BE49-F238E27FC236}">
                  <a16:creationId xmlns:a16="http://schemas.microsoft.com/office/drawing/2014/main" id="{62477A6E-F5B2-514D-A032-DDB6351BEB2A}"/>
                </a:ext>
              </a:extLst>
            </p:cNvPr>
            <p:cNvSpPr txBox="1"/>
            <p:nvPr/>
          </p:nvSpPr>
          <p:spPr>
            <a:xfrm>
              <a:off x="9617740" y="4662811"/>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r</a:t>
              </a:r>
              <a:r>
                <a:rPr lang="en-US" dirty="0">
                  <a:solidFill>
                    <a:srgbClr val="000000"/>
                  </a:solidFill>
                  <a:latin typeface="Calibri"/>
                  <a:ea typeface="Calibri"/>
                  <a:cs typeface="Calibri"/>
                  <a:sym typeface="Calibri"/>
                </a:rPr>
                <a:t>, </a:t>
              </a:r>
              <a:r>
                <a:rPr lang="en-US" dirty="0" err="1">
                  <a:solidFill>
                    <a:srgbClr val="000000"/>
                  </a:solidFill>
                  <a:latin typeface="Calibri"/>
                  <a:ea typeface="Calibri"/>
                  <a:cs typeface="Calibri"/>
                  <a:sym typeface="Calibri"/>
                </a:rPr>
                <a:t>A</a:t>
              </a:r>
              <a:r>
                <a:rPr lang="en-US" baseline="-25000" dirty="0" err="1">
                  <a:solidFill>
                    <a:srgbClr val="000000"/>
                  </a:solidFill>
                  <a:latin typeface="Calibri"/>
                  <a:ea typeface="Calibri"/>
                  <a:cs typeface="Calibri"/>
                  <a:sym typeface="Calibri"/>
                </a:rPr>
                <a:t>r</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r</a:t>
              </a:r>
            </a:p>
          </p:txBody>
        </p:sp>
        <p:sp>
          <p:nvSpPr>
            <p:cNvPr id="45" name="TextBox 44">
              <a:extLst>
                <a:ext uri="{FF2B5EF4-FFF2-40B4-BE49-F238E27FC236}">
                  <a16:creationId xmlns:a16="http://schemas.microsoft.com/office/drawing/2014/main" id="{C169B03C-E4BF-0846-A722-B2D0C8BE39B5}"/>
                </a:ext>
              </a:extLst>
            </p:cNvPr>
            <p:cNvSpPr txBox="1"/>
            <p:nvPr/>
          </p:nvSpPr>
          <p:spPr>
            <a:xfrm>
              <a:off x="10775832" y="5032141"/>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endParaRPr lang="en-US" baseline="-25000" dirty="0">
                <a:solidFill>
                  <a:srgbClr val="000000"/>
                </a:solidFill>
                <a:latin typeface="Calibri"/>
                <a:ea typeface="Calibri"/>
                <a:cs typeface="Calibri"/>
                <a:sym typeface="Calibri"/>
              </a:endParaRPr>
            </a:p>
          </p:txBody>
        </p:sp>
        <p:sp>
          <p:nvSpPr>
            <p:cNvPr id="46" name="TextBox 45">
              <a:extLst>
                <a:ext uri="{FF2B5EF4-FFF2-40B4-BE49-F238E27FC236}">
                  <a16:creationId xmlns:a16="http://schemas.microsoft.com/office/drawing/2014/main" id="{D769DE9F-4412-FA4F-A25E-D8D5CD2589B3}"/>
                </a:ext>
              </a:extLst>
            </p:cNvPr>
            <p:cNvSpPr txBox="1"/>
            <p:nvPr/>
          </p:nvSpPr>
          <p:spPr>
            <a:xfrm>
              <a:off x="6460740" y="5077137"/>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I</a:t>
              </a:r>
            </a:p>
          </p:txBody>
        </p:sp>
      </p:grpSp>
    </p:spTree>
    <p:extLst>
      <p:ext uri="{BB962C8B-B14F-4D97-AF65-F5344CB8AC3E}">
        <p14:creationId xmlns:p14="http://schemas.microsoft.com/office/powerpoint/2010/main" val="1368973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Antenna Theorem</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11058" y="1841246"/>
                <a:ext cx="11169884" cy="35628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hangingPunct="0">
                  <a:buFont typeface="Arial" panose="020B0604020202020204" pitchFamily="34" charset="0"/>
                  <a:buChar char="•"/>
                </a:pPr>
                <a:r>
                  <a:rPr lang="en-US" sz="2000" dirty="0">
                    <a:solidFill>
                      <a:srgbClr val="000000"/>
                    </a:solidFill>
                  </a:rPr>
                  <a:t>Antenna theorem: </a:t>
                </a:r>
                <a14:m>
                  <m:oMath xmlns:m="http://schemas.openxmlformats.org/officeDocument/2006/math">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ea typeface="Cambria Math" panose="02040503050406030204" pitchFamily="18" charset="0"/>
                              </a:rPr>
                              <m:t>2</m:t>
                            </m:r>
                          </m:sup>
                        </m:sSup>
                      </m:e>
                    </m:nary>
                    <m:r>
                      <a:rPr lang="en-US" sz="2000" i="1">
                        <a:solidFill>
                          <a:srgbClr val="000000"/>
                        </a:solidFill>
                        <a:latin typeface="Cambria Math" panose="02040503050406030204" pitchFamily="18" charset="0"/>
                        <a:ea typeface="Cambria Math" panose="02040503050406030204" pitchFamily="18" charset="0"/>
                      </a:rPr>
                      <m:t> </m:t>
                    </m:r>
                  </m:oMath>
                </a14:m>
                <a:endParaRPr lang="en-US" sz="2000" dirty="0">
                  <a:solidFill>
                    <a:srgbClr val="000000"/>
                  </a:solidFill>
                </a:endParaRPr>
              </a:p>
              <a:p>
                <a:pPr marL="285750" indent="-285750" hangingPunct="0">
                  <a:buFont typeface="Arial" panose="020B0604020202020204" pitchFamily="34" charset="0"/>
                  <a:buChar char="•"/>
                </a:pPr>
                <a:r>
                  <a:rPr lang="en-US" sz="2000" dirty="0">
                    <a:solidFill>
                      <a:srgbClr val="000000"/>
                    </a:solidFill>
                  </a:rPr>
                  <a:t>For cavity on right, T is constant at thermodynamic equilibrium and the same power is emitted and  absorbed, the Johnson noise is </a:t>
                </a:r>
                <a14:m>
                  <m:oMath xmlns:m="http://schemas.openxmlformats.org/officeDocument/2006/math">
                    <m:r>
                      <a:rPr lang="en-US" sz="2000" i="1">
                        <a:solidFill>
                          <a:srgbClr val="000000"/>
                        </a:solidFill>
                        <a:latin typeface="Cambria Math" panose="02040503050406030204" pitchFamily="18" charset="0"/>
                      </a:rPr>
                      <m:t>𝑘𝑇</m:t>
                    </m:r>
                  </m:oMath>
                </a14:m>
                <a:r>
                  <a:rPr lang="en-US" sz="2000" dirty="0">
                    <a:solidFill>
                      <a:srgbClr val="000000"/>
                    </a:solidFill>
                  </a:rPr>
                  <a:t>.  The energy received is</a:t>
                </a:r>
              </a:p>
              <a:p>
                <a:pPr marL="800100" lvl="1" indent="-342900" hangingPunct="0">
                  <a:buFont typeface="Arial" panose="020B0604020202020204" pitchFamily="34" charset="0"/>
                  <a:buChar char="•"/>
                </a:pPr>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𝐸</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r>
                          <a:rPr lang="en-US" sz="2000" i="1">
                            <a:solidFill>
                              <a:srgbClr val="000000"/>
                            </a:solidFill>
                            <a:latin typeface="Cambria Math" panose="02040503050406030204" pitchFamily="18" charset="0"/>
                            <a:ea typeface="Cambria Math" panose="02040503050406030204" pitchFamily="18" charset="0"/>
                          </a:rPr>
                          <m:t>𝑘𝑇</m:t>
                        </m:r>
                      </m:num>
                      <m:den>
                        <m:r>
                          <a:rPr lang="en-US" sz="2000" i="1">
                            <a:solidFill>
                              <a:srgbClr val="000000"/>
                            </a:solidFill>
                            <a:latin typeface="Cambria Math" panose="02040503050406030204" pitchFamily="18" charset="0"/>
                          </a:rPr>
                          <m:t>𝑐</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p>
              <a:p>
                <a:pPr marL="800100" lvl="1" indent="-342900" hangingPunct="0">
                  <a:buFont typeface="Arial" panose="020B0604020202020204" pitchFamily="34" charset="0"/>
                  <a:buChar char="•"/>
                </a:pPr>
                <a:r>
                  <a:rPr lang="en-US" sz="2000" dirty="0">
                    <a:solidFill>
                      <a:srgbClr val="000000"/>
                    </a:solidFill>
                  </a:rPr>
                  <a:t>Set </a:t>
                </a:r>
                <a14:m>
                  <m:oMath xmlns:m="http://schemas.openxmlformats.org/officeDocument/2006/math">
                    <m:r>
                      <a:rPr lang="en-US" sz="2000" i="1">
                        <a:solidFill>
                          <a:srgbClr val="000000"/>
                        </a:solidFill>
                        <a:latin typeface="Cambria Math" panose="02040503050406030204" pitchFamily="18" charset="0"/>
                      </a:rPr>
                      <m:t>𝐵</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𝑘𝑇</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endParaRPr lang="en-US" sz="2000" i="1" dirty="0">
                  <a:solidFill>
                    <a:srgbClr val="000000"/>
                  </a:solidFill>
                  <a:latin typeface="Cambria Math" panose="02040503050406030204" pitchFamily="18" charset="0"/>
                </a:endParaRPr>
              </a:p>
              <a:p>
                <a:pPr marL="800100" lvl="1" indent="-3429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𝐵𝐴</m:t>
                        </m:r>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e>
                    </m:nary>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𝐴</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𝑘𝑇</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r>
                          <m:rPr>
                            <m:nor/>
                          </m:rPr>
                          <a:rPr lang="en-US" sz="2000">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e>
                    </m:nary>
                    <m:r>
                      <a:rPr lang="en-US" sz="2000">
                        <a:solidFill>
                          <a:srgbClr val="000000"/>
                        </a:solidFill>
                        <a:latin typeface="Cambria Math" panose="02040503050406030204" pitchFamily="18" charset="0"/>
                        <a:ea typeface="Cambria Math" panose="02040503050406030204" pitchFamily="18" charset="0"/>
                      </a:rPr>
                      <m:t>, </m:t>
                    </m:r>
                    <m:r>
                      <m:rPr>
                        <m:sty m:val="p"/>
                      </m:rPr>
                      <a:rPr lang="en-US" sz="2000" b="0" i="0" smtClean="0">
                        <a:solidFill>
                          <a:srgbClr val="000000"/>
                        </a:solidFill>
                        <a:latin typeface="Cambria Math" panose="02040503050406030204" pitchFamily="18" charset="0"/>
                        <a:ea typeface="Cambria Math" panose="02040503050406030204" pitchFamily="18" charset="0"/>
                      </a:rPr>
                      <m:t>giving</m:t>
                    </m:r>
                    <m:r>
                      <a:rPr lang="en-US" sz="2000" b="0" i="0" smtClean="0">
                        <a:solidFill>
                          <a:srgbClr val="000000"/>
                        </a:solidFill>
                        <a:latin typeface="Cambria Math" panose="02040503050406030204" pitchFamily="18" charset="0"/>
                        <a:ea typeface="Cambria Math" panose="02040503050406030204" pitchFamily="18" charset="0"/>
                      </a:rPr>
                      <m:t> </m:t>
                    </m:r>
                  </m:oMath>
                </a14:m>
                <a:r>
                  <a:rPr lang="en-US" sz="2000" dirty="0">
                    <a:solidFill>
                      <a:srgbClr val="000000"/>
                    </a:solidFill>
                  </a:rPr>
                  <a:t>the antenna theorem</a:t>
                </a:r>
              </a:p>
              <a:p>
                <a:pPr marL="342900" lvl="2" indent="-342900" latinLnBrk="1" hangingPunct="0">
                  <a:buFont typeface="Arial" panose="020B0604020202020204" pitchFamily="34" charset="0"/>
                  <a:buChar char="•"/>
                </a:pPr>
                <a:endParaRPr lang="en-US" sz="2000" dirty="0">
                  <a:solidFill>
                    <a:srgbClr val="000000"/>
                  </a:solidFill>
                  <a:latin typeface="Calibri" panose="020F0502020204030204" pitchFamily="34" charset="0"/>
                  <a:cs typeface="Calibri" panose="020F0502020204030204" pitchFamily="34" charset="0"/>
                </a:endParaRPr>
              </a:p>
              <a:p>
                <a:pPr latinLnBrk="1" hangingPunct="0"/>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11058" y="1841246"/>
                <a:ext cx="11169884" cy="3562896"/>
              </a:xfrm>
              <a:prstGeom prst="rect">
                <a:avLst/>
              </a:prstGeom>
              <a:blipFill>
                <a:blip r:embed="rId3"/>
                <a:stretch>
                  <a:fillRect l="-909" t="-17376"/>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11</a:t>
            </a:fld>
            <a:endParaRPr lang="en-US" dirty="0">
              <a:solidFill>
                <a:schemeClr val="tx1"/>
              </a:solidFill>
            </a:endParaRPr>
          </a:p>
        </p:txBody>
      </p:sp>
      <p:grpSp>
        <p:nvGrpSpPr>
          <p:cNvPr id="7" name="Group 6">
            <a:extLst>
              <a:ext uri="{FF2B5EF4-FFF2-40B4-BE49-F238E27FC236}">
                <a16:creationId xmlns:a16="http://schemas.microsoft.com/office/drawing/2014/main" id="{BCB87EA0-B78D-244F-831C-2AAA9E6DA09A}"/>
              </a:ext>
            </a:extLst>
          </p:cNvPr>
          <p:cNvGrpSpPr/>
          <p:nvPr/>
        </p:nvGrpSpPr>
        <p:grpSpPr>
          <a:xfrm>
            <a:off x="8428517" y="4308494"/>
            <a:ext cx="3136070" cy="2061172"/>
            <a:chOff x="8417631" y="4352038"/>
            <a:chExt cx="3136070" cy="2061172"/>
          </a:xfrm>
        </p:grpSpPr>
        <p:sp>
          <p:nvSpPr>
            <p:cNvPr id="4" name="TextBox 3">
              <a:extLst>
                <a:ext uri="{FF2B5EF4-FFF2-40B4-BE49-F238E27FC236}">
                  <a16:creationId xmlns:a16="http://schemas.microsoft.com/office/drawing/2014/main" id="{E17A6243-ADC1-9644-9879-CD023C0C0FF6}"/>
                </a:ext>
              </a:extLst>
            </p:cNvPr>
            <p:cNvSpPr txBox="1"/>
            <p:nvPr/>
          </p:nvSpPr>
          <p:spPr>
            <a:xfrm>
              <a:off x="9188630" y="6043880"/>
              <a:ext cx="1550294"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Insulated cavity</a:t>
              </a:r>
            </a:p>
          </p:txBody>
        </p:sp>
        <p:sp>
          <p:nvSpPr>
            <p:cNvPr id="2" name="TextBox 1">
              <a:extLst>
                <a:ext uri="{FF2B5EF4-FFF2-40B4-BE49-F238E27FC236}">
                  <a16:creationId xmlns:a16="http://schemas.microsoft.com/office/drawing/2014/main" id="{844AA9EC-F500-A840-BCF7-8A00E5F2240C}"/>
                </a:ext>
              </a:extLst>
            </p:cNvPr>
            <p:cNvSpPr txBox="1"/>
            <p:nvPr/>
          </p:nvSpPr>
          <p:spPr>
            <a:xfrm>
              <a:off x="8417631" y="4352038"/>
              <a:ext cx="3136070"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8" name="Freeform 7">
              <a:extLst>
                <a:ext uri="{FF2B5EF4-FFF2-40B4-BE49-F238E27FC236}">
                  <a16:creationId xmlns:a16="http://schemas.microsoft.com/office/drawing/2014/main" id="{B46CB157-BA48-3E4E-A36B-F48752EC700F}"/>
                </a:ext>
              </a:extLst>
            </p:cNvPr>
            <p:cNvSpPr>
              <a:spLocks noChangeAspect="1"/>
            </p:cNvSpPr>
            <p:nvPr/>
          </p:nvSpPr>
          <p:spPr bwMode="auto">
            <a:xfrm>
              <a:off x="8862868" y="482122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6" name="Straight Connector 5">
              <a:extLst>
                <a:ext uri="{FF2B5EF4-FFF2-40B4-BE49-F238E27FC236}">
                  <a16:creationId xmlns:a16="http://schemas.microsoft.com/office/drawing/2014/main" id="{50B8A2C1-EABA-D44C-81E0-A46AD8D278D8}"/>
                </a:ext>
              </a:extLst>
            </p:cNvPr>
            <p:cNvCxnSpPr/>
            <p:nvPr/>
          </p:nvCxnSpPr>
          <p:spPr>
            <a:xfrm>
              <a:off x="9428330" y="5066368"/>
              <a:ext cx="949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B2E1A1E4-D408-5E4D-A610-91DBC4ADB35E}"/>
                </a:ext>
              </a:extLst>
            </p:cNvPr>
            <p:cNvCxnSpPr/>
            <p:nvPr/>
          </p:nvCxnSpPr>
          <p:spPr>
            <a:xfrm>
              <a:off x="9422552" y="5340943"/>
              <a:ext cx="949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58DC63D0-D5A0-EE45-9FD2-B8EBD5D665D1}"/>
                </a:ext>
              </a:extLst>
            </p:cNvPr>
            <p:cNvCxnSpPr>
              <a:cxnSpLocks noChangeAspect="1"/>
            </p:cNvCxnSpPr>
            <p:nvPr/>
          </p:nvCxnSpPr>
          <p:spPr>
            <a:xfrm flipV="1">
              <a:off x="10377898" y="4700608"/>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 name="Straight Connector 13">
              <a:extLst>
                <a:ext uri="{FF2B5EF4-FFF2-40B4-BE49-F238E27FC236}">
                  <a16:creationId xmlns:a16="http://schemas.microsoft.com/office/drawing/2014/main" id="{FE51FDF8-BFD3-4448-ACEE-BCFC8378992C}"/>
                </a:ext>
              </a:extLst>
            </p:cNvPr>
            <p:cNvCxnSpPr>
              <a:cxnSpLocks noChangeAspect="1"/>
            </p:cNvCxnSpPr>
            <p:nvPr/>
          </p:nvCxnSpPr>
          <p:spPr>
            <a:xfrm>
              <a:off x="10324319" y="5279980"/>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90F87B74-BE8E-0A47-AE7C-51592359CA54}"/>
                </a:ext>
              </a:extLst>
            </p:cNvPr>
            <p:cNvCxnSpPr>
              <a:cxnSpLocks/>
            </p:cNvCxnSpPr>
            <p:nvPr/>
          </p:nvCxnSpPr>
          <p:spPr>
            <a:xfrm>
              <a:off x="10372067" y="5332152"/>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 name="TextBox 18">
              <a:extLst>
                <a:ext uri="{FF2B5EF4-FFF2-40B4-BE49-F238E27FC236}">
                  <a16:creationId xmlns:a16="http://schemas.microsoft.com/office/drawing/2014/main" id="{3EDFE8F1-C2F5-E34D-98C4-488EDE42E13F}"/>
                </a:ext>
              </a:extLst>
            </p:cNvPr>
            <p:cNvSpPr txBox="1"/>
            <p:nvPr/>
          </p:nvSpPr>
          <p:spPr>
            <a:xfrm>
              <a:off x="8527176" y="4990602"/>
              <a:ext cx="501162"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A558DFB8-9F77-7B4C-ACEA-68BBBF5E997F}"/>
                </a:ext>
              </a:extLst>
            </p:cNvPr>
            <p:cNvSpPr txBox="1"/>
            <p:nvPr/>
          </p:nvSpPr>
          <p:spPr>
            <a:xfrm>
              <a:off x="10690799" y="4984134"/>
              <a:ext cx="501162"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A</a:t>
              </a:r>
            </a:p>
          </p:txBody>
        </p:sp>
        <p:cxnSp>
          <p:nvCxnSpPr>
            <p:cNvPr id="23" name="Straight Connector 22">
              <a:extLst>
                <a:ext uri="{FF2B5EF4-FFF2-40B4-BE49-F238E27FC236}">
                  <a16:creationId xmlns:a16="http://schemas.microsoft.com/office/drawing/2014/main" id="{E2BA28FE-6F9D-3E46-8366-1E2102348616}"/>
                </a:ext>
              </a:extLst>
            </p:cNvPr>
            <p:cNvCxnSpPr>
              <a:cxnSpLocks/>
            </p:cNvCxnSpPr>
            <p:nvPr/>
          </p:nvCxnSpPr>
          <p:spPr>
            <a:xfrm>
              <a:off x="8936290" y="4826880"/>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 name="Straight Connector 24">
              <a:extLst>
                <a:ext uri="{FF2B5EF4-FFF2-40B4-BE49-F238E27FC236}">
                  <a16:creationId xmlns:a16="http://schemas.microsoft.com/office/drawing/2014/main" id="{C81D39F4-ACBA-914E-B6DC-254D6813A0AF}"/>
                </a:ext>
              </a:extLst>
            </p:cNvPr>
            <p:cNvCxnSpPr>
              <a:cxnSpLocks/>
            </p:cNvCxnSpPr>
            <p:nvPr/>
          </p:nvCxnSpPr>
          <p:spPr>
            <a:xfrm>
              <a:off x="9440970" y="4821226"/>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8DB0642D-FE68-3445-8EDC-AAD4BEDF32D0}"/>
                </a:ext>
              </a:extLst>
            </p:cNvPr>
            <p:cNvCxnSpPr>
              <a:cxnSpLocks/>
            </p:cNvCxnSpPr>
            <p:nvPr/>
          </p:nvCxnSpPr>
          <p:spPr>
            <a:xfrm>
              <a:off x="8936290" y="5576356"/>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3EE61A41-8559-8F4B-BC4D-6F5A1C5763EE}"/>
                </a:ext>
              </a:extLst>
            </p:cNvPr>
            <p:cNvCxnSpPr>
              <a:cxnSpLocks/>
            </p:cNvCxnSpPr>
            <p:nvPr/>
          </p:nvCxnSpPr>
          <p:spPr>
            <a:xfrm>
              <a:off x="9436614" y="5339389"/>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Tree>
    <p:extLst>
      <p:ext uri="{BB962C8B-B14F-4D97-AF65-F5344CB8AC3E}">
        <p14:creationId xmlns:p14="http://schemas.microsoft.com/office/powerpoint/2010/main" val="8570894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Reciprocity</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05643" y="1363822"/>
                <a:ext cx="11015802" cy="494701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spcBef>
                    <a:spcPts val="400"/>
                  </a:spcBef>
                  <a:buFont typeface="Arial" panose="020B0604020202020204" pitchFamily="34" charset="0"/>
                  <a:buChar char="•"/>
                </a:pPr>
                <a:r>
                  <a:rPr lang="en-US" sz="2000" i="1" dirty="0">
                    <a:solidFill>
                      <a:srgbClr val="000000"/>
                    </a:solidFill>
                    <a:latin typeface="Calibri" panose="020F0502020204030204" pitchFamily="34" charset="0"/>
                    <a:cs typeface="Calibri" panose="020F0502020204030204" pitchFamily="34" charset="0"/>
                  </a:rPr>
                  <a:t>Reciprocity: </a:t>
                </a:r>
                <a:r>
                  <a:rPr lang="en-US" sz="2000" dirty="0">
                    <a:solidFill>
                      <a:srgbClr val="000000"/>
                    </a:solidFill>
                    <a:latin typeface="Calibri" panose="020F0502020204030204" pitchFamily="34" charset="0"/>
                    <a:cs typeface="Calibri" panose="020F0502020204030204" pitchFamily="34" charset="0"/>
                  </a:rPr>
                  <a:t>The position of an ideal voltmeter and ideal current source can be interchanged without changing the voltmeter reading.</a:t>
                </a:r>
              </a:p>
              <a:p>
                <a:pPr marL="342900" indent="-342900"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𝑃</m:t>
                        </m:r>
                      </m:e>
                      <m:sub>
                        <m:r>
                          <a:rPr lang="en-US" sz="2000" i="1">
                            <a:solidFill>
                              <a:srgbClr val="000000"/>
                            </a:solidFill>
                            <a:latin typeface="Cambria Math" panose="02040503050406030204" pitchFamily="18" charset="0"/>
                            <a:ea typeface="Cambria Math" panose="02040503050406030204" pitchFamily="18" charset="0"/>
                          </a:rPr>
                          <m:t>𝑡</m:t>
                        </m:r>
                      </m:sub>
                    </m:sSub>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𝐼</m:t>
                        </m:r>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ea typeface="Cambria Math" panose="02040503050406030204" pitchFamily="18" charset="0"/>
                          </a:rPr>
                          <m:t>2</m:t>
                        </m:r>
                      </m:sup>
                    </m:sSup>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𝑅</m:t>
                            </m:r>
                          </m:e>
                          <m:sub>
                            <m:r>
                              <a:rPr lang="en-US" sz="2000" i="1">
                                <a:solidFill>
                                  <a:srgbClr val="000000"/>
                                </a:solidFill>
                                <a:latin typeface="Cambria Math" panose="02040503050406030204" pitchFamily="18" charset="0"/>
                                <a:ea typeface="Cambria Math" panose="02040503050406030204" pitchFamily="18" charset="0"/>
                              </a:rPr>
                              <m:t>1</m:t>
                            </m:r>
                          </m:sub>
                        </m:sSub>
                      </m:num>
                      <m:den>
                        <m:r>
                          <a:rPr lang="en-US" sz="2000" i="1">
                            <a:solidFill>
                              <a:srgbClr val="000000"/>
                            </a:solidFill>
                            <a:latin typeface="Cambria Math" panose="02040503050406030204" pitchFamily="18" charset="0"/>
                            <a:ea typeface="Cambria Math" panose="02040503050406030204" pitchFamily="18" charset="0"/>
                          </a:rPr>
                          <m:t>2</m:t>
                        </m:r>
                      </m:den>
                    </m:f>
                  </m:oMath>
                </a14:m>
                <a:endParaRPr lang="en-US" sz="2000" i="1" dirty="0">
                  <a:solidFill>
                    <a:srgbClr val="000000"/>
                  </a:solidFill>
                  <a:latin typeface="Cambria Math" panose="02040503050406030204" pitchFamily="18" charset="0"/>
                  <a:ea typeface="Cambria Math" panose="02040503050406030204" pitchFamily="18" charset="0"/>
                  <a:cs typeface="Calibri" panose="020F0502020204030204" pitchFamily="34" charset="0"/>
                </a:endParaRPr>
              </a:p>
              <a:p>
                <a:pPr marL="342900" indent="-342900"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𝑃</m:t>
                        </m:r>
                      </m:e>
                      <m:sub>
                        <m:r>
                          <a:rPr lang="en-US" sz="2000" b="0" i="1" smtClean="0">
                            <a:solidFill>
                              <a:srgbClr val="000000"/>
                            </a:solidFill>
                            <a:latin typeface="Cambria Math" panose="02040503050406030204" pitchFamily="18" charset="0"/>
                            <a:ea typeface="Cambria Math" panose="02040503050406030204" pitchFamily="18" charset="0"/>
                          </a:rPr>
                          <m:t>𝑟</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𝑃</m:t>
                            </m:r>
                          </m:e>
                          <m:sub>
                            <m:r>
                              <a:rPr lang="en-US" sz="2000" b="0" i="1" smtClean="0">
                                <a:solidFill>
                                  <a:srgbClr val="000000"/>
                                </a:solidFill>
                                <a:latin typeface="Cambria Math" panose="02040503050406030204" pitchFamily="18" charset="0"/>
                                <a:ea typeface="Cambria Math" panose="02040503050406030204" pitchFamily="18" charset="0"/>
                              </a:rPr>
                              <m:t>𝑡</m:t>
                            </m:r>
                          </m:sub>
                        </m:sSub>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𝐺</m:t>
                            </m:r>
                          </m:e>
                          <m:sub>
                            <m:r>
                              <a:rPr lang="en-US" sz="2000" b="0" i="1" smtClean="0">
                                <a:solidFill>
                                  <a:srgbClr val="000000"/>
                                </a:solidFill>
                                <a:latin typeface="Cambria Math" panose="02040503050406030204" pitchFamily="18" charset="0"/>
                                <a:ea typeface="Cambria Math" panose="02040503050406030204" pitchFamily="18" charset="0"/>
                              </a:rPr>
                              <m:t>1</m:t>
                            </m:r>
                          </m:sub>
                        </m:sSub>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𝐴</m:t>
                            </m:r>
                          </m:e>
                          <m:sub>
                            <m:r>
                              <a:rPr lang="en-US" sz="2000" b="0" i="1" smtClean="0">
                                <a:solidFill>
                                  <a:srgbClr val="000000"/>
                                </a:solidFill>
                                <a:latin typeface="Cambria Math" panose="02040503050406030204" pitchFamily="18" charset="0"/>
                                <a:ea typeface="Cambria Math" panose="02040503050406030204" pitchFamily="18" charset="0"/>
                              </a:rPr>
                              <m:t>2</m:t>
                            </m:r>
                          </m:sub>
                        </m:sSub>
                      </m:num>
                      <m:den>
                        <m:r>
                          <a:rPr lang="en-US" sz="2000" b="0" i="1" smtClean="0">
                            <a:solidFill>
                              <a:srgbClr val="000000"/>
                            </a:solidFill>
                            <a:latin typeface="Cambria Math" panose="02040503050406030204" pitchFamily="18" charset="0"/>
                            <a:ea typeface="Cambria Math" panose="02040503050406030204" pitchFamily="18" charset="0"/>
                          </a:rPr>
                          <m:t>4</m:t>
                        </m:r>
                        <m:r>
                          <a:rPr lang="en-US" sz="2000" b="0" i="1" smtClean="0">
                            <a:solidFill>
                              <a:srgbClr val="000000"/>
                            </a:solidFill>
                            <a:latin typeface="Cambria Math" panose="02040503050406030204" pitchFamily="18" charset="0"/>
                            <a:ea typeface="Cambria Math" panose="02040503050406030204" pitchFamily="18" charset="0"/>
                          </a:rPr>
                          <m:t>𝜋</m:t>
                        </m:r>
                        <m:sSup>
                          <m:sSupPr>
                            <m:ctrlPr>
                              <a:rPr lang="en-US" sz="2000" b="0" i="1" smtClean="0">
                                <a:solidFill>
                                  <a:srgbClr val="000000"/>
                                </a:solidFill>
                                <a:latin typeface="Cambria Math" panose="02040503050406030204" pitchFamily="18" charset="0"/>
                                <a:ea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𝑟</m:t>
                            </m:r>
                          </m:e>
                          <m:sup>
                            <m:r>
                              <a:rPr lang="en-US" sz="2000" b="0" i="1" smtClean="0">
                                <a:solidFill>
                                  <a:srgbClr val="000000"/>
                                </a:solidFill>
                                <a:latin typeface="Cambria Math" panose="02040503050406030204" pitchFamily="18" charset="0"/>
                                <a:ea typeface="Cambria Math" panose="02040503050406030204" pitchFamily="18" charset="0"/>
                              </a:rPr>
                              <m:t>2</m:t>
                            </m:r>
                          </m:sup>
                        </m:sSup>
                      </m:den>
                    </m:f>
                  </m:oMath>
                </a14:m>
                <a:r>
                  <a:rPr lang="en-US" sz="2000" i="1" dirty="0">
                    <a:solidFill>
                      <a:srgbClr val="000000"/>
                    </a:solidFill>
                    <a:latin typeface="Cambria Math" panose="02040503050406030204" pitchFamily="18" charset="0"/>
                    <a:ea typeface="Cambria Math" panose="02040503050406030204" pitchFamily="18" charset="0"/>
                    <a:cs typeface="Calibri" panose="020F0502020204030204" pitchFamily="34" charset="0"/>
                  </a:rPr>
                  <a:t>, </a:t>
                </a:r>
                <a:r>
                  <a:rPr lang="en-US" sz="2000" i="1" dirty="0">
                    <a:solidFill>
                      <a:srgbClr val="000000"/>
                    </a:solidFill>
                    <a:latin typeface="Calibri" panose="020F0502020204030204" pitchFamily="34" charset="0"/>
                    <a:ea typeface="Cambria Math" panose="02040503050406030204" pitchFamily="18" charset="0"/>
                    <a:cs typeface="Calibri" panose="020F0502020204030204" pitchFamily="34" charset="0"/>
                  </a:rPr>
                  <a:t>by </a:t>
                </a:r>
                <a:r>
                  <a:rPr lang="en-US" sz="2000" i="1" dirty="0" err="1">
                    <a:solidFill>
                      <a:srgbClr val="000000"/>
                    </a:solidFill>
                    <a:latin typeface="Calibri" panose="020F0502020204030204" pitchFamily="34" charset="0"/>
                    <a:ea typeface="Cambria Math" panose="02040503050406030204" pitchFamily="18" charset="0"/>
                    <a:cs typeface="Calibri" panose="020F0502020204030204" pitchFamily="34" charset="0"/>
                  </a:rPr>
                  <a:t>Friis</a:t>
                </a:r>
                <a:endParaRPr lang="en-US" sz="2000" b="1" i="1" dirty="0">
                  <a:solidFill>
                    <a:srgbClr val="000000"/>
                  </a:solidFill>
                  <a:latin typeface="Cambria Math" panose="02040503050406030204" pitchFamily="18" charset="0"/>
                  <a:ea typeface="Cambria Math" panose="02040503050406030204" pitchFamily="18" charset="0"/>
                  <a:cs typeface="Calibri" panose="020F0502020204030204" pitchFamily="34" charset="0"/>
                </a:endParaRPr>
              </a:p>
              <a:p>
                <a:pPr marL="342900" indent="-342900"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𝑃</m:t>
                        </m:r>
                      </m:e>
                      <m:sub>
                        <m:r>
                          <a:rPr lang="en-US" sz="2000" i="1">
                            <a:solidFill>
                              <a:srgbClr val="000000"/>
                            </a:solidFill>
                            <a:latin typeface="Cambria Math" panose="02040503050406030204" pitchFamily="18" charset="0"/>
                            <a:ea typeface="Cambria Math" panose="02040503050406030204" pitchFamily="18" charset="0"/>
                          </a:rPr>
                          <m:t>𝑟</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sSup>
                          <m:sSupPr>
                            <m:ctrlPr>
                              <a:rPr lang="en-US" sz="2000" i="1" smtClean="0">
                                <a:solidFill>
                                  <a:srgbClr val="000000"/>
                                </a:solidFill>
                                <a:latin typeface="Cambria Math" panose="02040503050406030204" pitchFamily="18" charset="0"/>
                                <a:ea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𝑉</m:t>
                            </m:r>
                            <m:r>
                              <a:rPr lang="en-US" sz="2000" b="0" i="1" smtClean="0">
                                <a:solidFill>
                                  <a:srgbClr val="000000"/>
                                </a:solidFill>
                                <a:latin typeface="Cambria Math" panose="02040503050406030204" pitchFamily="18" charset="0"/>
                                <a:ea typeface="Cambria Math" panose="02040503050406030204" pitchFamily="18" charset="0"/>
                              </a:rPr>
                              <m:t>|</m:t>
                            </m:r>
                          </m:e>
                          <m:sup>
                            <m:r>
                              <a:rPr lang="en-US" sz="2000" b="0" i="1" smtClean="0">
                                <a:solidFill>
                                  <a:srgbClr val="000000"/>
                                </a:solidFill>
                                <a:latin typeface="Cambria Math" panose="02040503050406030204" pitchFamily="18" charset="0"/>
                                <a:ea typeface="Cambria Math" panose="02040503050406030204" pitchFamily="18" charset="0"/>
                              </a:rPr>
                              <m:t>2</m:t>
                            </m:r>
                          </m:sup>
                        </m:sSup>
                      </m:num>
                      <m:den>
                        <m:r>
                          <a:rPr lang="en-US" sz="2000" b="0" i="1" smtClean="0">
                            <a:solidFill>
                              <a:srgbClr val="000000"/>
                            </a:solidFill>
                            <a:latin typeface="Cambria Math" panose="02040503050406030204" pitchFamily="18" charset="0"/>
                            <a:ea typeface="Cambria Math" panose="02040503050406030204" pitchFamily="18" charset="0"/>
                          </a:rPr>
                          <m:t>8</m:t>
                        </m:r>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𝑅</m:t>
                            </m:r>
                          </m:e>
                          <m:sub>
                            <m:r>
                              <a:rPr lang="en-US" sz="2000" b="0" i="1" smtClean="0">
                                <a:solidFill>
                                  <a:srgbClr val="000000"/>
                                </a:solidFill>
                                <a:latin typeface="Cambria Math" panose="02040503050406030204" pitchFamily="18" charset="0"/>
                                <a:ea typeface="Cambria Math" panose="02040503050406030204" pitchFamily="18" charset="0"/>
                              </a:rPr>
                              <m:t>2</m:t>
                            </m:r>
                          </m:sub>
                        </m:sSub>
                      </m:den>
                    </m:f>
                  </m:oMath>
                </a14:m>
                <a:endParaRPr lang="en-US" sz="2000" b="1" i="1" dirty="0">
                  <a:solidFill>
                    <a:srgbClr val="000000"/>
                  </a:solidFill>
                  <a:latin typeface="Cambria Math" panose="02040503050406030204" pitchFamily="18" charset="0"/>
                  <a:ea typeface="Cambria Math" panose="02040503050406030204" pitchFamily="18" charset="0"/>
                  <a:cs typeface="Calibri" panose="020F0502020204030204" pitchFamily="34" charset="0"/>
                </a:endParaRPr>
              </a:p>
              <a:p>
                <a:pPr marL="342900" indent="-342900" hangingPunct="0">
                  <a:spcBef>
                    <a:spcPts val="400"/>
                  </a:spcBef>
                  <a:buFont typeface="Arial" panose="020B0604020202020204" pitchFamily="34" charset="0"/>
                  <a:buChar char="•"/>
                </a:pP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𝑉</m:t>
                            </m:r>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ea typeface="Cambria Math" panose="02040503050406030204" pitchFamily="18" charset="0"/>
                              </a:rPr>
                              <m:t>2</m:t>
                            </m:r>
                          </m:sup>
                        </m:sSup>
                      </m:num>
                      <m:den>
                        <m:r>
                          <a:rPr lang="en-US" sz="2000" i="1">
                            <a:solidFill>
                              <a:srgbClr val="000000"/>
                            </a:solidFill>
                            <a:latin typeface="Cambria Math" panose="02040503050406030204" pitchFamily="18" charset="0"/>
                            <a:ea typeface="Cambria Math" panose="02040503050406030204" pitchFamily="18" charset="0"/>
                          </a:rPr>
                          <m:t>8</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𝑅</m:t>
                            </m:r>
                          </m:e>
                          <m:sub>
                            <m:r>
                              <a:rPr lang="en-US" sz="2000" i="1">
                                <a:solidFill>
                                  <a:srgbClr val="000000"/>
                                </a:solidFill>
                                <a:latin typeface="Cambria Math" panose="02040503050406030204" pitchFamily="18" charset="0"/>
                                <a:ea typeface="Cambria Math" panose="02040503050406030204" pitchFamily="18" charset="0"/>
                              </a:rPr>
                              <m:t>2</m:t>
                            </m:r>
                          </m:sub>
                        </m:sSub>
                      </m:den>
                    </m:f>
                    <m:r>
                      <a:rPr lang="en-US" sz="2000" b="0" i="1" smtClean="0">
                        <a:solidFill>
                          <a:srgbClr val="000000"/>
                        </a:solidFill>
                        <a:latin typeface="Cambria Math" panose="02040503050406030204" pitchFamily="18" charset="0"/>
                        <a:ea typeface="Cambria Math" panose="02040503050406030204" pitchFamily="18" charset="0"/>
                      </a:rPr>
                      <m:t>= </m:t>
                    </m:r>
                    <m:f>
                      <m:fPr>
                        <m:ctrlPr>
                          <a:rPr lang="en-US" sz="2000" b="0" i="1" smtClean="0">
                            <a:solidFill>
                              <a:srgbClr val="000000"/>
                            </a:solidFill>
                            <a:latin typeface="Cambria Math" panose="02040503050406030204" pitchFamily="18" charset="0"/>
                            <a:ea typeface="Cambria Math" panose="02040503050406030204" pitchFamily="18" charset="0"/>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𝐼</m:t>
                            </m:r>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ea typeface="Cambria Math" panose="02040503050406030204" pitchFamily="18" charset="0"/>
                              </a:rPr>
                              <m:t>2</m:t>
                            </m:r>
                          </m:sup>
                        </m:sSup>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𝑅</m:t>
                            </m:r>
                          </m:e>
                          <m:sub>
                            <m:r>
                              <a:rPr lang="en-US" sz="2000" b="0" i="1" smtClean="0">
                                <a:solidFill>
                                  <a:srgbClr val="000000"/>
                                </a:solidFill>
                                <a:latin typeface="Cambria Math" panose="02040503050406030204" pitchFamily="18" charset="0"/>
                                <a:ea typeface="Cambria Math" panose="02040503050406030204" pitchFamily="18" charset="0"/>
                              </a:rPr>
                              <m:t>1</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𝐺</m:t>
                            </m:r>
                          </m:e>
                          <m:sub>
                            <m:r>
                              <a:rPr lang="en-US" sz="2000" i="1">
                                <a:solidFill>
                                  <a:srgbClr val="000000"/>
                                </a:solidFill>
                                <a:latin typeface="Cambria Math" panose="02040503050406030204" pitchFamily="18" charset="0"/>
                                <a:ea typeface="Cambria Math" panose="02040503050406030204" pitchFamily="18" charset="0"/>
                              </a:rPr>
                              <m:t>1</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𝐴</m:t>
                            </m:r>
                          </m:e>
                          <m:sub>
                            <m:r>
                              <a:rPr lang="en-US" sz="2000" i="1">
                                <a:solidFill>
                                  <a:srgbClr val="000000"/>
                                </a:solidFill>
                                <a:latin typeface="Cambria Math" panose="02040503050406030204" pitchFamily="18" charset="0"/>
                                <a:ea typeface="Cambria Math" panose="02040503050406030204" pitchFamily="18" charset="0"/>
                              </a:rPr>
                              <m:t>2</m:t>
                            </m:r>
                          </m:sub>
                        </m:sSub>
                      </m:num>
                      <m:den>
                        <m:r>
                          <a:rPr lang="en-US" sz="2000" b="0" i="1" smtClean="0">
                            <a:solidFill>
                              <a:srgbClr val="000000"/>
                            </a:solidFill>
                            <a:latin typeface="Cambria Math" panose="02040503050406030204" pitchFamily="18" charset="0"/>
                            <a:ea typeface="Cambria Math" panose="02040503050406030204" pitchFamily="18" charset="0"/>
                          </a:rPr>
                          <m:t>8</m:t>
                        </m:r>
                        <m:r>
                          <a:rPr lang="en-US" sz="2000" b="0" i="1" smtClean="0">
                            <a:solidFill>
                              <a:srgbClr val="000000"/>
                            </a:solidFill>
                            <a:latin typeface="Cambria Math" panose="02040503050406030204" pitchFamily="18" charset="0"/>
                            <a:ea typeface="Cambria Math" panose="02040503050406030204" pitchFamily="18" charset="0"/>
                          </a:rPr>
                          <m:t>𝜋</m:t>
                        </m:r>
                        <m:sSup>
                          <m:sSupPr>
                            <m:ctrlPr>
                              <a:rPr lang="en-US" sz="2000" b="0" i="1" smtClean="0">
                                <a:solidFill>
                                  <a:srgbClr val="000000"/>
                                </a:solidFill>
                                <a:latin typeface="Cambria Math" panose="02040503050406030204" pitchFamily="18" charset="0"/>
                                <a:ea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𝑟</m:t>
                            </m:r>
                          </m:e>
                          <m:sup>
                            <m:r>
                              <a:rPr lang="en-US" sz="2000" b="0" i="1" smtClean="0">
                                <a:solidFill>
                                  <a:srgbClr val="000000"/>
                                </a:solidFill>
                                <a:latin typeface="Cambria Math" panose="02040503050406030204" pitchFamily="18" charset="0"/>
                                <a:ea typeface="Cambria Math" panose="02040503050406030204" pitchFamily="18" charset="0"/>
                              </a:rPr>
                              <m:t>2</m:t>
                            </m:r>
                          </m:sup>
                        </m:sSup>
                      </m:den>
                    </m:f>
                  </m:oMath>
                </a14:m>
                <a:endParaRPr lang="en-US" sz="2000" b="1" i="1" dirty="0">
                  <a:solidFill>
                    <a:srgbClr val="000000"/>
                  </a:solidFill>
                  <a:latin typeface="Cambria Math" panose="02040503050406030204" pitchFamily="18" charset="0"/>
                  <a:ea typeface="Cambria Math" panose="02040503050406030204" pitchFamily="18" charset="0"/>
                  <a:cs typeface="Calibri" panose="020F0502020204030204" pitchFamily="34" charset="0"/>
                </a:endParaRPr>
              </a:p>
              <a:p>
                <a:pPr marL="342900" indent="-342900" hangingPunct="0">
                  <a:spcBef>
                    <a:spcPts val="400"/>
                  </a:spcBef>
                  <a:buFont typeface="Arial" panose="020B0604020202020204" pitchFamily="34" charset="0"/>
                  <a:buChar char="•"/>
                </a:pP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𝑉</m:t>
                            </m:r>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ea typeface="Cambria Math" panose="02040503050406030204" pitchFamily="18" charset="0"/>
                              </a:rPr>
                              <m:t>2</m:t>
                            </m:r>
                          </m:sup>
                        </m:sSup>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num>
                      <m:den>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𝐼</m:t>
                            </m:r>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ea typeface="Cambria Math" panose="02040503050406030204" pitchFamily="18" charset="0"/>
                              </a:rPr>
                              <m:t>2</m:t>
                            </m:r>
                          </m:sup>
                        </m:sSup>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𝑅</m:t>
                            </m:r>
                          </m:e>
                          <m:sub>
                            <m:r>
                              <a:rPr lang="en-US" sz="2000" i="1">
                                <a:solidFill>
                                  <a:srgbClr val="000000"/>
                                </a:solidFill>
                                <a:latin typeface="Cambria Math" panose="02040503050406030204" pitchFamily="18" charset="0"/>
                                <a:ea typeface="Cambria Math" panose="02040503050406030204" pitchFamily="18" charset="0"/>
                              </a:rPr>
                              <m:t>1</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𝑅</m:t>
                            </m:r>
                          </m:e>
                          <m:sub>
                            <m:r>
                              <a:rPr lang="en-US" sz="2000" b="0" i="1" smtClean="0">
                                <a:solidFill>
                                  <a:srgbClr val="000000"/>
                                </a:solidFill>
                                <a:latin typeface="Cambria Math" panose="02040503050406030204" pitchFamily="18" charset="0"/>
                                <a:ea typeface="Cambria Math" panose="02040503050406030204" pitchFamily="18" charset="0"/>
                              </a:rPr>
                              <m:t>2</m:t>
                            </m:r>
                          </m:sub>
                        </m:sSub>
                      </m:den>
                    </m:f>
                    <m:r>
                      <a:rPr lang="en-US" sz="2000" b="0" i="1" smtClean="0">
                        <a:solidFill>
                          <a:srgbClr val="000000"/>
                        </a:solidFill>
                        <a:latin typeface="Cambria Math" panose="02040503050406030204" pitchFamily="18" charset="0"/>
                        <a:ea typeface="Cambria Math" panose="02040503050406030204" pitchFamily="18" charset="0"/>
                      </a:rPr>
                      <m:t>= </m:t>
                    </m:r>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𝐺</m:t>
                        </m:r>
                      </m:e>
                      <m:sub>
                        <m:r>
                          <a:rPr lang="en-US" sz="2000" b="0" i="1" smtClean="0">
                            <a:solidFill>
                              <a:srgbClr val="000000"/>
                            </a:solidFill>
                            <a:latin typeface="Cambria Math" panose="02040503050406030204" pitchFamily="18" charset="0"/>
                            <a:ea typeface="Cambria Math" panose="02040503050406030204" pitchFamily="18" charset="0"/>
                          </a:rPr>
                          <m:t>1</m:t>
                        </m:r>
                      </m:sub>
                    </m:sSub>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𝐴</m:t>
                        </m:r>
                      </m:e>
                      <m:sub>
                        <m:r>
                          <a:rPr lang="en-US" sz="2000" b="0" i="1" smtClean="0">
                            <a:solidFill>
                              <a:srgbClr val="000000"/>
                            </a:solidFill>
                            <a:latin typeface="Cambria Math" panose="02040503050406030204" pitchFamily="18" charset="0"/>
                            <a:ea typeface="Cambria Math" panose="02040503050406030204" pitchFamily="18" charset="0"/>
                          </a:rPr>
                          <m:t>2</m:t>
                        </m:r>
                      </m:sub>
                    </m:sSub>
                  </m:oMath>
                </a14:m>
                <a:r>
                  <a:rPr lang="en-US" sz="2000" dirty="0">
                    <a:solidFill>
                      <a:srgbClr val="000000"/>
                    </a:solidFill>
                    <a:ea typeface="Cambria Math" panose="02040503050406030204" pitchFamily="18" charset="0"/>
                    <a:cs typeface="Calibri" panose="020F0502020204030204" pitchFamily="34" charset="0"/>
                  </a:rPr>
                  <a:t>, so</a:t>
                </a:r>
              </a:p>
              <a:p>
                <a:pPr marL="342900" indent="-342900"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𝐺</m:t>
                        </m:r>
                      </m:e>
                      <m:sub>
                        <m:r>
                          <a:rPr lang="en-US" sz="2000" i="1">
                            <a:solidFill>
                              <a:srgbClr val="000000"/>
                            </a:solidFill>
                            <a:latin typeface="Cambria Math" panose="02040503050406030204" pitchFamily="18" charset="0"/>
                            <a:ea typeface="Cambria Math" panose="02040503050406030204" pitchFamily="18" charset="0"/>
                          </a:rPr>
                          <m:t>1</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𝐴</m:t>
                        </m:r>
                      </m:e>
                      <m:sub>
                        <m:r>
                          <a:rPr lang="en-US" sz="2000" i="1">
                            <a:solidFill>
                              <a:srgbClr val="000000"/>
                            </a:solidFill>
                            <a:latin typeface="Cambria Math" panose="02040503050406030204" pitchFamily="18" charset="0"/>
                            <a:ea typeface="Cambria Math" panose="02040503050406030204" pitchFamily="18" charset="0"/>
                          </a:rPr>
                          <m:t>2</m:t>
                        </m:r>
                      </m:sub>
                    </m:sSub>
                    <m:r>
                      <a:rPr lang="en-US" sz="2000" b="0" i="1" smtClean="0">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𝐺</m:t>
                        </m:r>
                      </m:e>
                      <m:sub>
                        <m:r>
                          <a:rPr lang="en-US" sz="2000" b="0" i="1" smtClean="0">
                            <a:solidFill>
                              <a:srgbClr val="000000"/>
                            </a:solidFill>
                            <a:latin typeface="Cambria Math" panose="02040503050406030204" pitchFamily="18" charset="0"/>
                            <a:ea typeface="Cambria Math" panose="02040503050406030204" pitchFamily="18" charset="0"/>
                          </a:rPr>
                          <m:t>2</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𝐴</m:t>
                        </m:r>
                      </m:e>
                      <m:sub>
                        <m:r>
                          <a:rPr lang="en-US" sz="2000" b="0" i="1" smtClean="0">
                            <a:solidFill>
                              <a:srgbClr val="000000"/>
                            </a:solidFill>
                            <a:latin typeface="Cambria Math" panose="02040503050406030204" pitchFamily="18" charset="0"/>
                            <a:ea typeface="Cambria Math" panose="02040503050406030204" pitchFamily="18" charset="0"/>
                          </a:rPr>
                          <m:t>1</m:t>
                        </m:r>
                      </m:sub>
                    </m:sSub>
                  </m:oMath>
                </a14:m>
                <a:r>
                  <a:rPr lang="en-US" sz="2000" dirty="0">
                    <a:solidFill>
                      <a:srgbClr val="000000"/>
                    </a:solidFill>
                    <a:ea typeface="Cambria Math" panose="02040503050406030204" pitchFamily="18" charset="0"/>
                    <a:cs typeface="Calibri" panose="020F0502020204030204" pitchFamily="34" charset="0"/>
                  </a:rPr>
                  <a:t> or </a:t>
                </a: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𝐺</m:t>
                            </m:r>
                          </m:e>
                          <m:sub>
                            <m:r>
                              <a:rPr lang="en-US" sz="2000" i="1">
                                <a:solidFill>
                                  <a:srgbClr val="000000"/>
                                </a:solidFill>
                                <a:latin typeface="Cambria Math" panose="02040503050406030204" pitchFamily="18" charset="0"/>
                                <a:ea typeface="Cambria Math" panose="02040503050406030204" pitchFamily="18" charset="0"/>
                              </a:rPr>
                              <m:t>1</m:t>
                            </m:r>
                          </m:sub>
                        </m:sSub>
                      </m:num>
                      <m:den>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𝐴</m:t>
                            </m:r>
                          </m:e>
                          <m:sub>
                            <m:r>
                              <a:rPr lang="en-US" sz="2000" i="1">
                                <a:solidFill>
                                  <a:srgbClr val="000000"/>
                                </a:solidFill>
                                <a:latin typeface="Cambria Math" panose="02040503050406030204" pitchFamily="18" charset="0"/>
                                <a:ea typeface="Cambria Math" panose="02040503050406030204" pitchFamily="18" charset="0"/>
                              </a:rPr>
                              <m:t>1</m:t>
                            </m:r>
                          </m:sub>
                        </m:sSub>
                      </m:den>
                    </m:f>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𝐺</m:t>
                            </m:r>
                          </m:e>
                          <m:sub>
                            <m:r>
                              <a:rPr lang="en-US" sz="2000" i="1">
                                <a:solidFill>
                                  <a:srgbClr val="000000"/>
                                </a:solidFill>
                                <a:latin typeface="Cambria Math" panose="02040503050406030204" pitchFamily="18" charset="0"/>
                                <a:ea typeface="Cambria Math" panose="02040503050406030204" pitchFamily="18" charset="0"/>
                              </a:rPr>
                              <m:t>2</m:t>
                            </m:r>
                          </m:sub>
                        </m:sSub>
                      </m:num>
                      <m:den>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𝐴</m:t>
                            </m:r>
                          </m:e>
                          <m:sub>
                            <m:r>
                              <a:rPr lang="en-US" sz="2000" i="1">
                                <a:solidFill>
                                  <a:srgbClr val="000000"/>
                                </a:solidFill>
                                <a:latin typeface="Cambria Math" panose="02040503050406030204" pitchFamily="18" charset="0"/>
                                <a:ea typeface="Cambria Math" panose="02040503050406030204" pitchFamily="18" charset="0"/>
                              </a:rPr>
                              <m:t>2</m:t>
                            </m:r>
                          </m:sub>
                        </m:sSub>
                      </m:den>
                    </m:f>
                    <m:r>
                      <a:rPr lang="en-US" sz="2000" b="0" i="0" smtClean="0">
                        <a:solidFill>
                          <a:srgbClr val="000000"/>
                        </a:solidFill>
                        <a:latin typeface="Cambria Math" panose="02040503050406030204" pitchFamily="18" charset="0"/>
                        <a:ea typeface="Cambria Math" panose="02040503050406030204" pitchFamily="18" charset="0"/>
                      </a:rPr>
                      <m:t>=</m:t>
                    </m:r>
                    <m:f>
                      <m:fPr>
                        <m:ctrlPr>
                          <a:rPr lang="en-US" sz="2000" b="0" i="1" smtClean="0">
                            <a:solidFill>
                              <a:srgbClr val="000000"/>
                            </a:solidFill>
                            <a:latin typeface="Cambria Math" panose="02040503050406030204" pitchFamily="18" charset="0"/>
                            <a:ea typeface="Cambria Math" panose="02040503050406030204" pitchFamily="18" charset="0"/>
                          </a:rPr>
                        </m:ctrlPr>
                      </m:fPr>
                      <m:num>
                        <m:r>
                          <a:rPr lang="en-US" sz="2000" b="0" i="1" smtClean="0">
                            <a:solidFill>
                              <a:srgbClr val="000000"/>
                            </a:solidFill>
                            <a:latin typeface="Cambria Math" panose="02040503050406030204" pitchFamily="18" charset="0"/>
                            <a:ea typeface="Cambria Math" panose="02040503050406030204" pitchFamily="18" charset="0"/>
                          </a:rPr>
                          <m:t>𝐺</m:t>
                        </m:r>
                      </m:num>
                      <m:den>
                        <m:r>
                          <a:rPr lang="en-US" sz="2000" b="0" i="1" smtClean="0">
                            <a:solidFill>
                              <a:srgbClr val="000000"/>
                            </a:solidFill>
                            <a:latin typeface="Cambria Math" panose="02040503050406030204" pitchFamily="18" charset="0"/>
                            <a:ea typeface="Cambria Math" panose="02040503050406030204" pitchFamily="18" charset="0"/>
                          </a:rPr>
                          <m:t>𝐴</m:t>
                        </m:r>
                      </m:den>
                    </m:f>
                  </m:oMath>
                </a14:m>
                <a:endParaRPr lang="en-US" sz="2000" dirty="0">
                  <a:solidFill>
                    <a:srgbClr val="000000"/>
                  </a:solidFill>
                  <a:latin typeface="Cambria Math" panose="02040503050406030204" pitchFamily="18" charset="0"/>
                  <a:ea typeface="Cambria Math" panose="02040503050406030204" pitchFamily="18" charset="0"/>
                </a:endParaRPr>
              </a:p>
              <a:p>
                <a:pPr marL="285750" indent="-285750" latinLnBrk="1" hangingPunct="0">
                  <a:spcBef>
                    <a:spcPts val="400"/>
                  </a:spcBef>
                  <a:buFont typeface="Arial" panose="020B0604020202020204" pitchFamily="34" charset="0"/>
                  <a:buChar char="•"/>
                </a:pPr>
                <a14:m>
                  <m:oMath xmlns:m="http://schemas.openxmlformats.org/officeDocument/2006/math">
                    <m:nary>
                      <m:naryPr>
                        <m:limLoc m:val="undOvr"/>
                        <m:subHide m:val="on"/>
                        <m:supHide m:val="on"/>
                        <m:ctrlPr>
                          <a:rPr lang="en-US" sz="2000" i="1" smtClean="0">
                            <a:solidFill>
                              <a:srgbClr val="000000"/>
                            </a:solidFill>
                            <a:latin typeface="Cambria Math" panose="02040503050406030204" pitchFamily="18" charset="0"/>
                            <a:ea typeface="Cambria Math" panose="02040503050406030204" pitchFamily="18" charset="0"/>
                          </a:rPr>
                        </m:ctrlPr>
                      </m:naryPr>
                      <m:sub/>
                      <m:sup/>
                      <m:e>
                        <m:r>
                          <a:rPr lang="en-US" sz="2000" b="0" i="1" smtClean="0">
                            <a:solidFill>
                              <a:srgbClr val="000000"/>
                            </a:solidFill>
                            <a:latin typeface="Cambria Math" panose="02040503050406030204" pitchFamily="18" charset="0"/>
                            <a:ea typeface="Cambria Math" panose="02040503050406030204" pitchFamily="18" charset="0"/>
                          </a:rPr>
                          <m:t>𝐺</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𝜙</m:t>
                        </m:r>
                        <m:r>
                          <a:rPr lang="en-US" sz="2000" i="1" dirty="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𝑑</m:t>
                        </m:r>
                        <m:r>
                          <m:rPr>
                            <m:sty m:val="p"/>
                          </m:rPr>
                          <a:rPr lang="el-GR" sz="2000" b="0" i="1" smtClean="0">
                            <a:solidFill>
                              <a:srgbClr val="000000"/>
                            </a:solidFill>
                            <a:latin typeface="Cambria Math" panose="02040503050406030204" pitchFamily="18" charset="0"/>
                            <a:ea typeface="Cambria Math" panose="02040503050406030204" pitchFamily="18" charset="0"/>
                          </a:rPr>
                          <m:t>Ω</m:t>
                        </m:r>
                      </m:e>
                    </m:nary>
                    <m:r>
                      <a:rPr lang="en-US" sz="2000" b="0" i="1" smtClean="0">
                        <a:solidFill>
                          <a:srgbClr val="000000"/>
                        </a:solidFill>
                        <a:latin typeface="Cambria Math" panose="02040503050406030204" pitchFamily="18" charset="0"/>
                        <a:ea typeface="Cambria Math" panose="02040503050406030204" pitchFamily="18" charset="0"/>
                      </a:rPr>
                      <m:t>=4</m:t>
                    </m:r>
                    <m:r>
                      <a:rPr lang="en-US" sz="2000" b="0" i="1" smtClean="0">
                        <a:solidFill>
                          <a:srgbClr val="000000"/>
                        </a:solidFill>
                        <a:latin typeface="Cambria Math" panose="02040503050406030204" pitchFamily="18" charset="0"/>
                        <a:ea typeface="Cambria Math" panose="02040503050406030204" pitchFamily="18" charset="0"/>
                      </a:rPr>
                      <m:t>𝜋</m:t>
                    </m:r>
                  </m:oMath>
                </a14:m>
                <a:r>
                  <a:rPr lang="en-US" sz="2000" dirty="0">
                    <a:solidFill>
                      <a:srgbClr val="000000"/>
                    </a:solidFill>
                    <a:latin typeface="Cambria Math" panose="02040503050406030204" pitchFamily="18" charset="0"/>
                    <a:ea typeface="Cambria Math" panose="02040503050406030204" pitchFamily="18" charset="0"/>
                  </a:rPr>
                  <a:t> </a:t>
                </a:r>
                <a:r>
                  <a:rPr lang="en-US" sz="2000" dirty="0">
                    <a:solidFill>
                      <a:srgbClr val="000000"/>
                    </a:solidFill>
                    <a:ea typeface="Cambria Math" panose="02040503050406030204" pitchFamily="18" charset="0"/>
                  </a:rPr>
                  <a:t>and by the antenna theorem, </a:t>
                </a:r>
                <a14:m>
                  <m:oMath xmlns:m="http://schemas.openxmlformats.org/officeDocument/2006/math">
                    <m:nary>
                      <m:naryPr>
                        <m:limLoc m:val="undOvr"/>
                        <m:subHide m:val="on"/>
                        <m:supHide m:val="on"/>
                        <m:ctrlPr>
                          <a:rPr lang="en-US" sz="2000" i="1">
                            <a:solidFill>
                              <a:srgbClr val="000000"/>
                            </a:solidFill>
                            <a:latin typeface="Cambria Math" panose="02040503050406030204" pitchFamily="18" charset="0"/>
                            <a:ea typeface="Cambria Math" panose="02040503050406030204" pitchFamily="18" charset="0"/>
                          </a:rPr>
                        </m:ctrlPr>
                      </m:naryPr>
                      <m:sub/>
                      <m:sup/>
                      <m:e>
                        <m:r>
                          <a:rPr lang="en-US" sz="2000" b="0" i="1" smtClean="0">
                            <a:solidFill>
                              <a:srgbClr val="000000"/>
                            </a:solidFill>
                            <a:latin typeface="Cambria Math" panose="02040503050406030204" pitchFamily="18" charset="0"/>
                            <a:ea typeface="Cambria Math" panose="02040503050406030204" pitchFamily="18" charset="0"/>
                          </a:rPr>
                          <m:t>𝐴</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𝜙</m:t>
                        </m:r>
                        <m:r>
                          <a:rPr lang="en-US" sz="2000" i="1" dirty="0">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e>
                    </m:nary>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smtClean="0">
                            <a:solidFill>
                              <a:srgbClr val="000000"/>
                            </a:solidFill>
                            <a:latin typeface="Cambria Math" panose="02040503050406030204" pitchFamily="18" charset="0"/>
                            <a:ea typeface="Cambria Math" panose="02040503050406030204" pitchFamily="18" charset="0"/>
                          </a:rPr>
                        </m:ctrlPr>
                      </m:sSupPr>
                      <m:e>
                        <m:r>
                          <a:rPr lang="en-US" sz="2000" i="1" smtClean="0">
                            <a:solidFill>
                              <a:srgbClr val="000000"/>
                            </a:solidFill>
                            <a:latin typeface="Cambria Math" panose="02040503050406030204" pitchFamily="18" charset="0"/>
                            <a:ea typeface="Cambria Math" panose="02040503050406030204" pitchFamily="18" charset="0"/>
                          </a:rPr>
                          <m:t>𝜆</m:t>
                        </m:r>
                      </m:e>
                      <m:sup>
                        <m:r>
                          <a:rPr lang="en-US" sz="2000" b="0" i="1" smtClean="0">
                            <a:solidFill>
                              <a:srgbClr val="000000"/>
                            </a:solidFill>
                            <a:latin typeface="Cambria Math" panose="02040503050406030204" pitchFamily="18" charset="0"/>
                            <a:ea typeface="Cambria Math" panose="02040503050406030204" pitchFamily="18" charset="0"/>
                          </a:rPr>
                          <m:t>2</m:t>
                        </m:r>
                      </m:sup>
                    </m:sSup>
                  </m:oMath>
                </a14:m>
                <a:r>
                  <a:rPr lang="en-US" sz="2000" dirty="0">
                    <a:solidFill>
                      <a:srgbClr val="000000"/>
                    </a:solidFill>
                    <a:latin typeface="Cambria Math" panose="02040503050406030204" pitchFamily="18" charset="0"/>
                    <a:ea typeface="Cambria Math" panose="02040503050406030204" pitchFamily="18" charset="0"/>
                  </a:rPr>
                  <a:t> , and </a:t>
                </a: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𝐺</m:t>
                        </m:r>
                      </m:num>
                      <m:den>
                        <m:r>
                          <a:rPr lang="en-US" sz="2000" i="1">
                            <a:solidFill>
                              <a:srgbClr val="000000"/>
                            </a:solidFill>
                            <a:latin typeface="Cambria Math" panose="02040503050406030204" pitchFamily="18" charset="0"/>
                            <a:ea typeface="Cambria Math" panose="02040503050406030204" pitchFamily="18" charset="0"/>
                          </a:rPr>
                          <m:t>𝐴</m:t>
                        </m:r>
                      </m:den>
                    </m:f>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num>
                      <m:den>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ea typeface="Cambria Math" panose="02040503050406030204" pitchFamily="18" charset="0"/>
                              </a:rPr>
                              <m:t>2</m:t>
                            </m:r>
                          </m:sup>
                        </m:sSup>
                      </m:den>
                    </m:f>
                  </m:oMath>
                </a14:m>
                <a:endParaRPr lang="en-US" sz="2000" dirty="0">
                  <a:solidFill>
                    <a:srgbClr val="000000"/>
                  </a:solidFill>
                  <a:latin typeface="Cambria Math" panose="02040503050406030204" pitchFamily="18" charset="0"/>
                  <a:ea typeface="Cambria Math" panose="02040503050406030204" pitchFamily="18" charset="0"/>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05643" y="1363822"/>
                <a:ext cx="11015802" cy="4947019"/>
              </a:xfrm>
              <a:prstGeom prst="rect">
                <a:avLst/>
              </a:prstGeom>
              <a:blipFill>
                <a:blip r:embed="rId3"/>
                <a:stretch>
                  <a:fillRect l="-2074" b="-6923"/>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12</a:t>
            </a:fld>
            <a:endParaRPr lang="en-US" dirty="0">
              <a:solidFill>
                <a:schemeClr val="tx1"/>
              </a:solidFill>
            </a:endParaRPr>
          </a:p>
        </p:txBody>
      </p:sp>
      <p:grpSp>
        <p:nvGrpSpPr>
          <p:cNvPr id="7" name="Group 6">
            <a:extLst>
              <a:ext uri="{FF2B5EF4-FFF2-40B4-BE49-F238E27FC236}">
                <a16:creationId xmlns:a16="http://schemas.microsoft.com/office/drawing/2014/main" id="{0AE9E033-B682-DD42-A043-E6D3043566BD}"/>
              </a:ext>
            </a:extLst>
          </p:cNvPr>
          <p:cNvGrpSpPr/>
          <p:nvPr/>
        </p:nvGrpSpPr>
        <p:grpSpPr>
          <a:xfrm>
            <a:off x="6564036" y="2182161"/>
            <a:ext cx="5381501" cy="1691842"/>
            <a:chOff x="6239944" y="4531819"/>
            <a:chExt cx="5381501" cy="1691842"/>
          </a:xfrm>
        </p:grpSpPr>
        <p:sp>
          <p:nvSpPr>
            <p:cNvPr id="2" name="TextBox 1">
              <a:extLst>
                <a:ext uri="{FF2B5EF4-FFF2-40B4-BE49-F238E27FC236}">
                  <a16:creationId xmlns:a16="http://schemas.microsoft.com/office/drawing/2014/main" id="{844AA9EC-F500-A840-BCF7-8A00E5F2240C}"/>
                </a:ext>
              </a:extLst>
            </p:cNvPr>
            <p:cNvSpPr txBox="1"/>
            <p:nvPr/>
          </p:nvSpPr>
          <p:spPr>
            <a:xfrm>
              <a:off x="6239944" y="4531819"/>
              <a:ext cx="5381501"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cxnSp>
          <p:nvCxnSpPr>
            <p:cNvPr id="6" name="Straight Connector 5">
              <a:extLst>
                <a:ext uri="{FF2B5EF4-FFF2-40B4-BE49-F238E27FC236}">
                  <a16:creationId xmlns:a16="http://schemas.microsoft.com/office/drawing/2014/main" id="{50B8A2C1-EABA-D44C-81E0-A46AD8D278D8}"/>
                </a:ext>
              </a:extLst>
            </p:cNvPr>
            <p:cNvCxnSpPr/>
            <p:nvPr/>
          </p:nvCxnSpPr>
          <p:spPr>
            <a:xfrm>
              <a:off x="7385106" y="5077137"/>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B2E1A1E4-D408-5E4D-A610-91DBC4ADB35E}"/>
                </a:ext>
              </a:extLst>
            </p:cNvPr>
            <p:cNvCxnSpPr/>
            <p:nvPr/>
          </p:nvCxnSpPr>
          <p:spPr>
            <a:xfrm>
              <a:off x="7379328" y="5351712"/>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58DC63D0-D5A0-EE45-9FD2-B8EBD5D665D1}"/>
                </a:ext>
              </a:extLst>
            </p:cNvPr>
            <p:cNvCxnSpPr>
              <a:cxnSpLocks noChangeAspect="1"/>
            </p:cNvCxnSpPr>
            <p:nvPr/>
          </p:nvCxnSpPr>
          <p:spPr>
            <a:xfrm flipV="1">
              <a:off x="8483529" y="4711377"/>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 name="Straight Connector 13">
              <a:extLst>
                <a:ext uri="{FF2B5EF4-FFF2-40B4-BE49-F238E27FC236}">
                  <a16:creationId xmlns:a16="http://schemas.microsoft.com/office/drawing/2014/main" id="{FE51FDF8-BFD3-4448-ACEE-BCFC8378992C}"/>
                </a:ext>
              </a:extLst>
            </p:cNvPr>
            <p:cNvCxnSpPr>
              <a:cxnSpLocks noChangeAspect="1"/>
            </p:cNvCxnSpPr>
            <p:nvPr/>
          </p:nvCxnSpPr>
          <p:spPr>
            <a:xfrm>
              <a:off x="8281096" y="5290749"/>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90F87B74-BE8E-0A47-AE7C-51592359CA54}"/>
                </a:ext>
              </a:extLst>
            </p:cNvPr>
            <p:cNvCxnSpPr>
              <a:cxnSpLocks/>
            </p:cNvCxnSpPr>
            <p:nvPr/>
          </p:nvCxnSpPr>
          <p:spPr>
            <a:xfrm>
              <a:off x="8477706" y="5342921"/>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 name="TextBox 21">
              <a:extLst>
                <a:ext uri="{FF2B5EF4-FFF2-40B4-BE49-F238E27FC236}">
                  <a16:creationId xmlns:a16="http://schemas.microsoft.com/office/drawing/2014/main" id="{A558DFB8-9F77-7B4C-ACEA-68BBBF5E997F}"/>
                </a:ext>
              </a:extLst>
            </p:cNvPr>
            <p:cNvSpPr txBox="1"/>
            <p:nvPr/>
          </p:nvSpPr>
          <p:spPr>
            <a:xfrm>
              <a:off x="7418132" y="5418762"/>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1</a:t>
              </a:r>
            </a:p>
          </p:txBody>
        </p:sp>
        <p:cxnSp>
          <p:nvCxnSpPr>
            <p:cNvPr id="23" name="Straight Connector 22">
              <a:extLst>
                <a:ext uri="{FF2B5EF4-FFF2-40B4-BE49-F238E27FC236}">
                  <a16:creationId xmlns:a16="http://schemas.microsoft.com/office/drawing/2014/main" id="{E2BA28FE-6F9D-3E46-8366-1E2102348616}"/>
                </a:ext>
              </a:extLst>
            </p:cNvPr>
            <p:cNvCxnSpPr>
              <a:cxnSpLocks/>
            </p:cNvCxnSpPr>
            <p:nvPr/>
          </p:nvCxnSpPr>
          <p:spPr>
            <a:xfrm>
              <a:off x="6905591" y="484292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 name="Straight Connector 24">
              <a:extLst>
                <a:ext uri="{FF2B5EF4-FFF2-40B4-BE49-F238E27FC236}">
                  <a16:creationId xmlns:a16="http://schemas.microsoft.com/office/drawing/2014/main" id="{C81D39F4-ACBA-914E-B6DC-254D6813A0AF}"/>
                </a:ext>
              </a:extLst>
            </p:cNvPr>
            <p:cNvCxnSpPr>
              <a:cxnSpLocks/>
            </p:cNvCxnSpPr>
            <p:nvPr/>
          </p:nvCxnSpPr>
          <p:spPr>
            <a:xfrm>
              <a:off x="7397747" y="4831995"/>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8DB0642D-FE68-3445-8EDC-AAD4BEDF32D0}"/>
                </a:ext>
              </a:extLst>
            </p:cNvPr>
            <p:cNvCxnSpPr>
              <a:cxnSpLocks/>
            </p:cNvCxnSpPr>
            <p:nvPr/>
          </p:nvCxnSpPr>
          <p:spPr>
            <a:xfrm>
              <a:off x="6899390" y="558894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3EE61A41-8559-8F4B-BC4D-6F5A1C5763EE}"/>
                </a:ext>
              </a:extLst>
            </p:cNvPr>
            <p:cNvCxnSpPr>
              <a:cxnSpLocks/>
            </p:cNvCxnSpPr>
            <p:nvPr/>
          </p:nvCxnSpPr>
          <p:spPr>
            <a:xfrm>
              <a:off x="7393391" y="5350158"/>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1" name="Group 203">
              <a:extLst>
                <a:ext uri="{FF2B5EF4-FFF2-40B4-BE49-F238E27FC236}">
                  <a16:creationId xmlns:a16="http://schemas.microsoft.com/office/drawing/2014/main" id="{D49DE4F6-74F7-2E48-A280-F5D76EE549C4}"/>
                </a:ext>
              </a:extLst>
            </p:cNvPr>
            <p:cNvGrpSpPr>
              <a:grpSpLocks/>
            </p:cNvGrpSpPr>
            <p:nvPr/>
          </p:nvGrpSpPr>
          <p:grpSpPr bwMode="auto">
            <a:xfrm rot="10800000">
              <a:off x="6753191" y="4842921"/>
              <a:ext cx="304800" cy="762000"/>
              <a:chOff x="3216" y="2400"/>
              <a:chExt cx="192" cy="480"/>
            </a:xfrm>
          </p:grpSpPr>
          <p:sp>
            <p:nvSpPr>
              <p:cNvPr id="24" name="Line 46">
                <a:extLst>
                  <a:ext uri="{FF2B5EF4-FFF2-40B4-BE49-F238E27FC236}">
                    <a16:creationId xmlns:a16="http://schemas.microsoft.com/office/drawing/2014/main" id="{C5782981-AAED-4748-A397-ADF4AAB86DFE}"/>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47">
                <a:extLst>
                  <a:ext uri="{FF2B5EF4-FFF2-40B4-BE49-F238E27FC236}">
                    <a16:creationId xmlns:a16="http://schemas.microsoft.com/office/drawing/2014/main" id="{4020A69D-C660-FA4E-A5DA-424D188BBF66}"/>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48">
                <a:extLst>
                  <a:ext uri="{FF2B5EF4-FFF2-40B4-BE49-F238E27FC236}">
                    <a16:creationId xmlns:a16="http://schemas.microsoft.com/office/drawing/2014/main" id="{CAC71A65-B5F2-AC4E-9BF2-494467BD9AB6}"/>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30" name="Freeform 49">
                <a:extLst>
                  <a:ext uri="{FF2B5EF4-FFF2-40B4-BE49-F238E27FC236}">
                    <a16:creationId xmlns:a16="http://schemas.microsoft.com/office/drawing/2014/main" id="{80378638-C3B8-D944-8567-079F70C5FCB7}"/>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31" name="Freeform 50">
                <a:extLst>
                  <a:ext uri="{FF2B5EF4-FFF2-40B4-BE49-F238E27FC236}">
                    <a16:creationId xmlns:a16="http://schemas.microsoft.com/office/drawing/2014/main" id="{C98D23DB-FDEA-0841-9D77-3AC59DA9565E}"/>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32" name="Straight Connector 31">
              <a:extLst>
                <a:ext uri="{FF2B5EF4-FFF2-40B4-BE49-F238E27FC236}">
                  <a16:creationId xmlns:a16="http://schemas.microsoft.com/office/drawing/2014/main" id="{58E8BED2-4B1E-974F-BFCF-5699F313F9DC}"/>
                </a:ext>
              </a:extLst>
            </p:cNvPr>
            <p:cNvCxnSpPr>
              <a:cxnSpLocks/>
            </p:cNvCxnSpPr>
            <p:nvPr/>
          </p:nvCxnSpPr>
          <p:spPr>
            <a:xfrm>
              <a:off x="9148738" y="4691140"/>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3" name="Straight Connector 32">
              <a:extLst>
                <a:ext uri="{FF2B5EF4-FFF2-40B4-BE49-F238E27FC236}">
                  <a16:creationId xmlns:a16="http://schemas.microsoft.com/office/drawing/2014/main" id="{438D1D5C-EF27-7648-AD77-6918B4A45646}"/>
                </a:ext>
              </a:extLst>
            </p:cNvPr>
            <p:cNvCxnSpPr/>
            <p:nvPr/>
          </p:nvCxnSpPr>
          <p:spPr>
            <a:xfrm>
              <a:off x="9617740" y="5055871"/>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4" name="Straight Connector 33">
              <a:extLst>
                <a:ext uri="{FF2B5EF4-FFF2-40B4-BE49-F238E27FC236}">
                  <a16:creationId xmlns:a16="http://schemas.microsoft.com/office/drawing/2014/main" id="{63DA9BED-07A4-3B4F-B756-75766C38CC63}"/>
                </a:ext>
              </a:extLst>
            </p:cNvPr>
            <p:cNvCxnSpPr>
              <a:cxnSpLocks noChangeAspect="1"/>
            </p:cNvCxnSpPr>
            <p:nvPr/>
          </p:nvCxnSpPr>
          <p:spPr>
            <a:xfrm flipV="1">
              <a:off x="9170574" y="5377740"/>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5" name="Straight Connector 34">
              <a:extLst>
                <a:ext uri="{FF2B5EF4-FFF2-40B4-BE49-F238E27FC236}">
                  <a16:creationId xmlns:a16="http://schemas.microsoft.com/office/drawing/2014/main" id="{67D3E102-2369-6B41-85D3-40C8CE0E7E0B}"/>
                </a:ext>
              </a:extLst>
            </p:cNvPr>
            <p:cNvCxnSpPr/>
            <p:nvPr/>
          </p:nvCxnSpPr>
          <p:spPr>
            <a:xfrm>
              <a:off x="9617740" y="5377740"/>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6" name="TextBox 35">
              <a:extLst>
                <a:ext uri="{FF2B5EF4-FFF2-40B4-BE49-F238E27FC236}">
                  <a16:creationId xmlns:a16="http://schemas.microsoft.com/office/drawing/2014/main" id="{EA6CB36E-D26C-614B-A623-6C1A151F073F}"/>
                </a:ext>
              </a:extLst>
            </p:cNvPr>
            <p:cNvSpPr txBox="1"/>
            <p:nvPr/>
          </p:nvSpPr>
          <p:spPr>
            <a:xfrm>
              <a:off x="9617740" y="4662811"/>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2</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2</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2</a:t>
              </a:r>
            </a:p>
          </p:txBody>
        </p:sp>
        <p:sp>
          <p:nvSpPr>
            <p:cNvPr id="37" name="TextBox 36">
              <a:extLst>
                <a:ext uri="{FF2B5EF4-FFF2-40B4-BE49-F238E27FC236}">
                  <a16:creationId xmlns:a16="http://schemas.microsoft.com/office/drawing/2014/main" id="{70E07DD6-1264-FB4B-AD58-B95080C936B8}"/>
                </a:ext>
              </a:extLst>
            </p:cNvPr>
            <p:cNvSpPr txBox="1"/>
            <p:nvPr/>
          </p:nvSpPr>
          <p:spPr>
            <a:xfrm>
              <a:off x="10775832" y="5032141"/>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endParaRPr lang="en-US" baseline="-25000" dirty="0">
                <a:solidFill>
                  <a:srgbClr val="000000"/>
                </a:solidFill>
                <a:latin typeface="Calibri"/>
                <a:ea typeface="Calibri"/>
                <a:cs typeface="Calibri"/>
                <a:sym typeface="Calibri"/>
              </a:endParaRPr>
            </a:p>
          </p:txBody>
        </p:sp>
        <p:sp>
          <p:nvSpPr>
            <p:cNvPr id="38" name="TextBox 37">
              <a:extLst>
                <a:ext uri="{FF2B5EF4-FFF2-40B4-BE49-F238E27FC236}">
                  <a16:creationId xmlns:a16="http://schemas.microsoft.com/office/drawing/2014/main" id="{581A9F37-181E-5147-9E0A-9253283B619B}"/>
                </a:ext>
              </a:extLst>
            </p:cNvPr>
            <p:cNvSpPr txBox="1"/>
            <p:nvPr/>
          </p:nvSpPr>
          <p:spPr>
            <a:xfrm>
              <a:off x="6460740" y="5077137"/>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I</a:t>
              </a:r>
            </a:p>
          </p:txBody>
        </p:sp>
      </p:grpSp>
    </p:spTree>
    <p:extLst>
      <p:ext uri="{BB962C8B-B14F-4D97-AF65-F5344CB8AC3E}">
        <p14:creationId xmlns:p14="http://schemas.microsoft.com/office/powerpoint/2010/main" val="36618511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13757" y="159293"/>
            <a:ext cx="11234056" cy="675825"/>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Reciprocity and dipoles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789539" y="1530813"/>
                <a:ext cx="7960014" cy="45116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buFont typeface="Arial" panose="020B0604020202020204" pitchFamily="34" charset="0"/>
                  <a:buChar char="•"/>
                </a:pPr>
                <a:r>
                  <a:rPr lang="en-US" sz="2000" dirty="0">
                    <a:solidFill>
                      <a:srgbClr val="000000"/>
                    </a:solidFill>
                  </a:rPr>
                  <a:t>For dipole,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h</m:t>
                    </m:r>
                    <m:r>
                      <a:rPr lang="en-US" sz="2000" b="0" i="1" smtClean="0">
                        <a:solidFill>
                          <a:srgbClr val="000000"/>
                        </a:solidFill>
                        <a:latin typeface="Cambria Math" panose="02040503050406030204" pitchFamily="18" charset="0"/>
                        <a:ea typeface="Calibri"/>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𝑙</m:t>
                        </m:r>
                      </m:num>
                      <m:den>
                        <m:r>
                          <a:rPr lang="en-US" sz="2000" b="0" i="1" smtClean="0">
                            <a:solidFill>
                              <a:srgbClr val="000000"/>
                            </a:solidFill>
                            <a:latin typeface="Cambria Math" panose="02040503050406030204" pitchFamily="18" charset="0"/>
                            <a:cs typeface="Calibri"/>
                            <a:sym typeface="Calibri"/>
                          </a:rPr>
                          <m:t>2</m:t>
                        </m:r>
                      </m:den>
                    </m:f>
                    <m:func>
                      <m:funcPr>
                        <m:ctrlPr>
                          <a:rPr lang="en-US" sz="2000" b="0" i="1" smtClean="0">
                            <a:solidFill>
                              <a:srgbClr val="000000"/>
                            </a:solidFill>
                            <a:latin typeface="Cambria Math" panose="02040503050406030204" pitchFamily="18" charset="0"/>
                            <a:cs typeface="Calibri"/>
                            <a:sym typeface="Calibri"/>
                          </a:rPr>
                        </m:ctrlPr>
                      </m:funcPr>
                      <m:fName>
                        <m:r>
                          <m:rPr>
                            <m:sty m:val="p"/>
                          </m:rPr>
                          <a:rPr lang="en-US" sz="2000" b="0" i="0" smtClean="0">
                            <a:solidFill>
                              <a:srgbClr val="000000"/>
                            </a:solidFill>
                            <a:latin typeface="Cambria Math" panose="02040503050406030204" pitchFamily="18" charset="0"/>
                            <a:cs typeface="Calibri"/>
                            <a:sym typeface="Calibri"/>
                          </a:rPr>
                          <m:t>sin</m:t>
                        </m:r>
                      </m:fName>
                      <m:e>
                        <m:d>
                          <m:dPr>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𝜃</m:t>
                            </m:r>
                          </m:e>
                        </m:d>
                      </m:e>
                    </m:func>
                  </m:oMath>
                </a14:m>
                <a:r>
                  <a:rPr lang="en-US" sz="2000" dirty="0">
                    <a:solidFill>
                      <a:srgbClr val="000000"/>
                    </a:solidFill>
                  </a:rPr>
                  <a:t>.  Remember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rPr>
                      <m:t>𝜂</m:t>
                    </m:r>
                    <m:r>
                      <a:rPr lang="en-US" sz="2000" b="0" i="1" smtClean="0">
                        <a:solidFill>
                          <a:srgbClr val="000000"/>
                        </a:solidFill>
                        <a:latin typeface="Cambria Math" panose="02040503050406030204" pitchFamily="18" charset="0"/>
                        <a:ea typeface="Cambria Math" panose="02040503050406030204" pitchFamily="18" charset="0"/>
                      </a:rPr>
                      <m:t>=</m:t>
                    </m:r>
                    <m:f>
                      <m:fPr>
                        <m:ctrlPr>
                          <a:rPr lang="en-US" sz="2000" b="0" i="1" smtClean="0">
                            <a:solidFill>
                              <a:srgbClr val="000000"/>
                            </a:solidFill>
                            <a:latin typeface="Cambria Math" panose="02040503050406030204" pitchFamily="18" charset="0"/>
                            <a:ea typeface="Cambria Math" panose="02040503050406030204" pitchFamily="18" charset="0"/>
                          </a:rPr>
                        </m:ctrlPr>
                      </m:fPr>
                      <m:num>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𝑅</m:t>
                            </m:r>
                          </m:e>
                          <m:sub>
                            <m:r>
                              <a:rPr lang="en-US" sz="2000" b="0" i="1" smtClean="0">
                                <a:solidFill>
                                  <a:srgbClr val="000000"/>
                                </a:solidFill>
                                <a:latin typeface="Cambria Math" panose="02040503050406030204" pitchFamily="18" charset="0"/>
                                <a:ea typeface="Cambria Math" panose="02040503050406030204" pitchFamily="18" charset="0"/>
                              </a:rPr>
                              <m:t>𝑟</m:t>
                            </m:r>
                          </m:sub>
                        </m:sSub>
                      </m:num>
                      <m:den>
                        <m:r>
                          <a:rPr lang="en-US" sz="2000" b="0" i="1" smtClean="0">
                            <a:solidFill>
                              <a:srgbClr val="000000"/>
                            </a:solidFill>
                            <a:latin typeface="Cambria Math" panose="02040503050406030204" pitchFamily="18" charset="0"/>
                            <a:ea typeface="Cambria Math" panose="02040503050406030204" pitchFamily="18" charset="0"/>
                          </a:rPr>
                          <m:t>𝑅</m:t>
                        </m:r>
                      </m:den>
                    </m:f>
                  </m:oMath>
                </a14:m>
                <a:r>
                  <a:rPr lang="en-US" sz="2000" dirty="0">
                    <a:solidFill>
                      <a:srgbClr val="000000"/>
                    </a:solidFill>
                  </a:rPr>
                  <a:t>.</a:t>
                </a:r>
              </a:p>
              <a:p>
                <a:pPr marL="285750" indent="-285750" hangingPunct="0">
                  <a:buFont typeface="Arial" panose="020B0604020202020204" pitchFamily="34" charset="0"/>
                  <a:buChar char="•"/>
                </a:pPr>
                <a14:m>
                  <m:oMath xmlns:m="http://schemas.openxmlformats.org/officeDocument/2006/math">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𝜆</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 </m:t>
                    </m:r>
                    <m:nary>
                      <m:naryPr>
                        <m:limLoc m:val="undOvr"/>
                        <m:subHide m:val="on"/>
                        <m:supHide m:val="on"/>
                        <m:ctrlPr>
                          <a:rPr lang="en-US" sz="2000" i="1">
                            <a:solidFill>
                              <a:srgbClr val="000000"/>
                            </a:solidFill>
                            <a:latin typeface="Cambria Math" panose="02040503050406030204" pitchFamily="18" charset="0"/>
                            <a:cs typeface="Calibri"/>
                            <a:sym typeface="Calibri"/>
                          </a:rPr>
                        </m:ctrlPr>
                      </m:naryPr>
                      <m:sub/>
                      <m:sup/>
                      <m:e>
                        <m:r>
                          <a:rPr lang="en-US" sz="2000" i="1">
                            <a:solidFill>
                              <a:srgbClr val="000000"/>
                            </a:solidFill>
                            <a:latin typeface="Cambria Math" panose="02040503050406030204" pitchFamily="18" charset="0"/>
                            <a:cs typeface="Calibri"/>
                            <a:sym typeface="Calibri"/>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a:solidFill>
                              <a:srgbClr val="000000"/>
                            </a:solidFill>
                            <a:latin typeface="Cambria Math" panose="02040503050406030204" pitchFamily="18" charset="0"/>
                            <a:cs typeface="Calibri"/>
                            <a:sym typeface="Calibri"/>
                          </a:rPr>
                          <m:t>𝑑</m:t>
                        </m:r>
                        <m:r>
                          <m:rPr>
                            <m:sty m:val="p"/>
                          </m:rPr>
                          <a:rPr lang="el-GR" sz="2000" i="1">
                            <a:solidFill>
                              <a:srgbClr val="000000"/>
                            </a:solidFill>
                            <a:latin typeface="Cambria Math" panose="02040503050406030204" pitchFamily="18" charset="0"/>
                            <a:ea typeface="Cambria Math" panose="02040503050406030204" pitchFamily="18" charset="0"/>
                            <a:sym typeface="Calibri"/>
                          </a:rPr>
                          <m:t>Ω</m:t>
                        </m:r>
                        <m:r>
                          <a:rPr lang="en-US" sz="2000" i="1">
                            <a:solidFill>
                              <a:srgbClr val="000000"/>
                            </a:solidFill>
                            <a:latin typeface="Cambria Math" panose="02040503050406030204" pitchFamily="18" charset="0"/>
                            <a:ea typeface="Cambria Math" panose="02040503050406030204" pitchFamily="18" charset="0"/>
                            <a:sym typeface="Calibri"/>
                          </a:rPr>
                          <m:t>=</m:t>
                        </m:r>
                        <m:nary>
                          <m:naryPr>
                            <m:limLoc m:val="undOvr"/>
                            <m:subHide m:val="on"/>
                            <m:supHide m:val="on"/>
                            <m:ctrlPr>
                              <a:rPr lang="en-US" sz="2000" i="1">
                                <a:solidFill>
                                  <a:srgbClr val="000000"/>
                                </a:solidFill>
                                <a:latin typeface="Cambria Math" panose="02040503050406030204" pitchFamily="18" charset="0"/>
                                <a:ea typeface="Cambria Math" panose="02040503050406030204" pitchFamily="18" charset="0"/>
                                <a:sym typeface="Calibri"/>
                              </a:rPr>
                            </m:ctrlPr>
                          </m:naryPr>
                          <m:sub/>
                          <m:sup/>
                          <m:e>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h</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𝜂</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num>
                              <m:den>
                                <m:r>
                                  <a:rPr lang="en-US" sz="2000" i="1">
                                    <a:solidFill>
                                      <a:srgbClr val="000000"/>
                                    </a:solidFill>
                                    <a:latin typeface="Cambria Math" panose="02040503050406030204" pitchFamily="18" charset="0"/>
                                    <a:ea typeface="Cambria Math" panose="02040503050406030204" pitchFamily="18" charset="0"/>
                                    <a:sym typeface="Calibri"/>
                                  </a:rPr>
                                  <m:t>4</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den>
                            </m:f>
                            <m:r>
                              <a:rPr lang="en-US" sz="2000" i="1">
                                <a:solidFill>
                                  <a:srgbClr val="000000"/>
                                </a:solidFill>
                                <a:latin typeface="Cambria Math" panose="02040503050406030204" pitchFamily="18" charset="0"/>
                                <a:ea typeface="Cambria Math" panose="02040503050406030204" pitchFamily="18" charset="0"/>
                                <a:sym typeface="Calibri"/>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e>
                        </m:nary>
                      </m:e>
                    </m:nary>
                  </m:oMath>
                </a14:m>
                <a:r>
                  <a:rPr lang="en-US" sz="2000" dirty="0">
                    <a:solidFill>
                      <a:srgbClr val="000000"/>
                    </a:solidFill>
                    <a:latin typeface="Calibri"/>
                    <a:ea typeface="Calibri"/>
                    <a:cs typeface="Calibri"/>
                    <a:sym typeface="Calibri"/>
                  </a:rPr>
                  <a:t>, so</a:t>
                </a: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𝑟</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𝑙</m:t>
                            </m:r>
                          </m:e>
                          <m:sup>
                            <m:r>
                              <a:rPr lang="en-US" sz="2000" i="1">
                                <a:solidFill>
                                  <a:srgbClr val="000000"/>
                                </a:solidFill>
                                <a:latin typeface="Cambria Math" panose="02040503050406030204" pitchFamily="18" charset="0"/>
                                <a:ea typeface="Cambria Math" panose="02040503050406030204" pitchFamily="18" charset="0"/>
                              </a:rPr>
                              <m:t>2</m:t>
                            </m:r>
                          </m:sup>
                        </m:sSup>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ea typeface="Cambria Math" panose="02040503050406030204" pitchFamily="18" charset="0"/>
                              </a:rPr>
                              <m:t>0</m:t>
                            </m:r>
                          </m:sub>
                        </m:sSub>
                      </m:num>
                      <m:den>
                        <m:r>
                          <a:rPr lang="en-US" sz="2000" i="1">
                            <a:solidFill>
                              <a:srgbClr val="000000"/>
                            </a:solidFill>
                            <a:latin typeface="Cambria Math" panose="02040503050406030204" pitchFamily="18" charset="0"/>
                            <a:cs typeface="Calibri"/>
                            <a:sym typeface="Calibri"/>
                          </a:rPr>
                          <m:t>16</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𝜆</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 </m:t>
                        </m:r>
                      </m:den>
                    </m:f>
                    <m:r>
                      <a:rPr lang="en-US" sz="2000" i="1">
                        <a:solidFill>
                          <a:srgbClr val="000000"/>
                        </a:solidFill>
                        <a:latin typeface="Cambria Math" panose="02040503050406030204" pitchFamily="18" charset="0"/>
                        <a:cs typeface="Calibri"/>
                        <a:sym typeface="Calibri"/>
                      </a:rPr>
                      <m:t> </m:t>
                    </m:r>
                    <m:nary>
                      <m:naryPr>
                        <m:limLoc m:val="undOvr"/>
                        <m:subHide m:val="on"/>
                        <m:supHide m:val="on"/>
                        <m:ctrlPr>
                          <a:rPr lang="en-US" sz="2000" i="1">
                            <a:solidFill>
                              <a:srgbClr val="000000"/>
                            </a:solidFill>
                            <a:latin typeface="Cambria Math" panose="02040503050406030204" pitchFamily="18" charset="0"/>
                            <a:cs typeface="Calibri"/>
                            <a:sym typeface="Calibri"/>
                          </a:rPr>
                        </m:ctrlPr>
                      </m:naryPr>
                      <m:sub/>
                      <m:sup/>
                      <m:e>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𝑠𝑖𝑛</m:t>
                            </m:r>
                          </m:e>
                          <m:sup>
                            <m:r>
                              <a:rPr lang="en-US" sz="2000" i="1">
                                <a:solidFill>
                                  <a:srgbClr val="000000"/>
                                </a:solidFill>
                                <a:latin typeface="Cambria Math" panose="02040503050406030204" pitchFamily="18" charset="0"/>
                                <a:cs typeface="Calibri"/>
                                <a:sym typeface="Calibri"/>
                              </a:rPr>
                              <m:t>2</m:t>
                            </m:r>
                          </m:sup>
                        </m:sSup>
                        <m:d>
                          <m:dPr>
                            <m:ctrlPr>
                              <a:rPr lang="en-US" sz="2000" i="1">
                                <a:solidFill>
                                  <a:srgbClr val="000000"/>
                                </a:solidFill>
                                <a:latin typeface="Cambria Math" panose="02040503050406030204" pitchFamily="18" charset="0"/>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e>
                        </m:d>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ea typeface="Cambria Math" panose="02040503050406030204" pitchFamily="18" charset="0"/>
                              </a:rPr>
                              <m:t>0</m:t>
                            </m:r>
                          </m:sub>
                        </m:sSub>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𝜋</m:t>
                            </m:r>
                          </m:num>
                          <m:den>
                            <m:r>
                              <a:rPr lang="en-US" sz="2000" i="1">
                                <a:solidFill>
                                  <a:srgbClr val="000000"/>
                                </a:solidFill>
                                <a:latin typeface="Cambria Math" panose="02040503050406030204" pitchFamily="18" charset="0"/>
                                <a:ea typeface="Cambria Math" panose="02040503050406030204" pitchFamily="18" charset="0"/>
                              </a:rPr>
                              <m:t>6</m:t>
                            </m:r>
                          </m:den>
                        </m:f>
                      </m:e>
                    </m:nary>
                    <m:r>
                      <a:rPr lang="en-US" sz="2000" i="1">
                        <a:solidFill>
                          <a:srgbClr val="000000"/>
                        </a:solidFill>
                        <a:latin typeface="Cambria Math" panose="02040503050406030204" pitchFamily="18" charset="0"/>
                        <a:cs typeface="Calibri"/>
                        <a:sym typeface="Calibri"/>
                      </a:rPr>
                      <m:t> </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𝑙</m:t>
                            </m:r>
                          </m:num>
                          <m:den>
                            <m:r>
                              <a:rPr lang="en-US" sz="2000" i="1">
                                <a:solidFill>
                                  <a:srgbClr val="000000"/>
                                </a:solidFill>
                                <a:latin typeface="Cambria Math" panose="02040503050406030204" pitchFamily="18" charset="0"/>
                                <a:ea typeface="Cambria Math" panose="02040503050406030204" pitchFamily="18" charset="0"/>
                                <a:sym typeface="Calibri"/>
                              </a:rPr>
                              <m:t>𝜆</m:t>
                            </m:r>
                          </m:den>
                        </m:f>
                        <m:r>
                          <a:rPr lang="en-US" sz="2000" i="1">
                            <a:solidFill>
                              <a:srgbClr val="000000"/>
                            </a:solidFill>
                            <a:latin typeface="Cambria Math" panose="02040503050406030204" pitchFamily="18" charset="0"/>
                            <a:cs typeface="Calibri"/>
                            <a:sym typeface="Calibri"/>
                          </a:rPr>
                          <m:t>)</m:t>
                        </m:r>
                      </m:e>
                      <m:sup>
                        <m:r>
                          <a:rPr lang="en-US" sz="2000" i="1">
                            <a:solidFill>
                              <a:srgbClr val="000000"/>
                            </a:solidFill>
                            <a:latin typeface="Cambria Math" panose="02040503050406030204" pitchFamily="18" charset="0"/>
                            <a:cs typeface="Calibri"/>
                            <a:sym typeface="Calibri"/>
                          </a:rPr>
                          <m:t>2</m:t>
                        </m:r>
                      </m:sup>
                    </m:sSup>
                  </m:oMath>
                </a14:m>
                <a:endParaRPr lang="en-US" sz="2000" dirty="0">
                  <a:solidFill>
                    <a:srgbClr val="000000"/>
                  </a:solidFill>
                  <a:latin typeface="Calibri"/>
                  <a:ea typeface="Calibri"/>
                  <a:cs typeface="Calibri"/>
                  <a:sym typeface="Calibri"/>
                </a:endParaRPr>
              </a:p>
              <a:p>
                <a:pPr marL="285750" indent="-285750" hangingPunct="0">
                  <a:buFont typeface="Arial" panose="020B0604020202020204" pitchFamily="34" charset="0"/>
                  <a:buChar char="•"/>
                </a:pPr>
                <a:r>
                  <a:rPr lang="en-US" sz="2000" dirty="0">
                    <a:solidFill>
                      <a:srgbClr val="000000"/>
                    </a:solidFill>
                    <a:latin typeface="Calibri"/>
                    <a:ea typeface="Calibri"/>
                    <a:cs typeface="Calibri"/>
                    <a:sym typeface="Calibri"/>
                  </a:rPr>
                  <a:t>Since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𝜂</m:t>
                        </m:r>
                      </m:e>
                      <m:sub>
                        <m:r>
                          <a:rPr lang="en-US" sz="2000" b="0" i="1" smtClean="0">
                            <a:solidFill>
                              <a:srgbClr val="000000"/>
                            </a:solidFill>
                            <a:latin typeface="Cambria Math" panose="02040503050406030204" pitchFamily="18" charset="0"/>
                            <a:cs typeface="Calibri"/>
                            <a:sym typeface="Calibri"/>
                          </a:rPr>
                          <m:t>0</m:t>
                        </m:r>
                      </m:sub>
                    </m:sSub>
                    <m:r>
                      <a:rPr lang="en-US" sz="2000" b="0" i="1" smtClean="0">
                        <a:solidFill>
                          <a:srgbClr val="000000"/>
                        </a:solidFill>
                        <a:latin typeface="Cambria Math" panose="02040503050406030204" pitchFamily="18" charset="0"/>
                        <a:cs typeface="Calibri"/>
                        <a:sym typeface="Calibri"/>
                      </a:rPr>
                      <m:t>=120</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𝜋</m:t>
                    </m:r>
                  </m:oMath>
                </a14:m>
                <a:r>
                  <a:rPr lang="en-US" sz="2000" dirty="0">
                    <a:solidFill>
                      <a:srgbClr val="000000"/>
                    </a:solidFill>
                    <a:latin typeface="Calibri"/>
                    <a:ea typeface="Calibri"/>
                    <a:cs typeface="Calibri"/>
                    <a:sym typeface="Calibri"/>
                  </a:rPr>
                  <a:t> so for half-wave dipole,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𝑟</m:t>
                        </m:r>
                      </m:sub>
                    </m:sSub>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20</m:t>
                    </m:r>
                    <m:sSup>
                      <m:sSup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𝜋</m:t>
                        </m:r>
                      </m:e>
                      <m:sup>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2</m:t>
                        </m:r>
                      </m:sup>
                    </m:sSup>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≈49</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(It’s closer to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73</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a:t>
                </a:r>
              </a:p>
              <a:p>
                <a:pPr marL="742950" lvl="1" indent="-285750" hangingPunct="0">
                  <a:buFont typeface="Arial" panose="020B0604020202020204" pitchFamily="34" charset="0"/>
                  <a:buChar char="•"/>
                </a:pPr>
                <a:r>
                  <a:rPr lang="en-US" sz="2000" dirty="0">
                    <a:solidFill>
                      <a:srgbClr val="000000"/>
                    </a:solidFill>
                    <a:latin typeface="Calibri"/>
                    <a:ea typeface="Calibri"/>
                    <a:cs typeface="Calibri"/>
                    <a:sym typeface="Calibri"/>
                  </a:rPr>
                  <a:t>This explains the  customary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73</m:t>
                    </m:r>
                    <m:r>
                      <m:rPr>
                        <m:sty m:val="p"/>
                      </m:rPr>
                      <a:rPr lang="el-GR" sz="2000"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or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73</m:t>
                    </m:r>
                    <m:r>
                      <m:rPr>
                        <m:sty m:val="p"/>
                      </m:rPr>
                      <a:rPr lang="el-GR" sz="2000"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coax impedance</a:t>
                </a:r>
              </a:p>
              <a:p>
                <a:pPr marL="285750" indent="-285750" hangingPunct="0">
                  <a:buFont typeface="Arial" panose="020B0604020202020204" pitchFamily="34" charset="0"/>
                  <a:buChar char="•"/>
                </a:pPr>
                <a:r>
                  <a:rPr lang="en-US" sz="2000" dirty="0">
                    <a:solidFill>
                      <a:srgbClr val="000000"/>
                    </a:solidFill>
                    <a:ea typeface="Calibri"/>
                    <a:cs typeface="Calibri"/>
                    <a:sym typeface="Calibri"/>
                  </a:rPr>
                  <a:t>Since </a:t>
                </a:r>
                <a:r>
                  <a:rPr lang="en-US" sz="2000" dirty="0">
                    <a:solidFill>
                      <a:srgbClr val="000000"/>
                    </a:solidFill>
                    <a:latin typeface="Calibri" panose="020F0502020204030204" pitchFamily="34" charset="0"/>
                    <a:cs typeface="Calibri" panose="020F0502020204030204" pitchFamily="34" charset="0"/>
                  </a:rPr>
                  <a:t>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oMath>
                </a14:m>
                <a:r>
                  <a:rPr lang="en-US" sz="2000" dirty="0">
                    <a:solidFill>
                      <a:srgbClr val="000000"/>
                    </a:solidFill>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𝐴</m:t>
                    </m:r>
                    <m:r>
                      <a:rPr lang="en-US" sz="2000" i="1">
                        <a:solidFill>
                          <a:srgbClr val="000000"/>
                        </a:solidFill>
                        <a:latin typeface="Cambria Math" panose="02040503050406030204" pitchFamily="18" charset="0"/>
                        <a:ea typeface="Calibri"/>
                        <a:cs typeface="Calibri"/>
                        <a:sym typeface="Calibri"/>
                      </a:rPr>
                      <m:t>= </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3</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𝜆</m:t>
                            </m:r>
                          </m:e>
                          <m:sup>
                            <m:r>
                              <a:rPr lang="en-US" sz="2000" i="1">
                                <a:solidFill>
                                  <a:srgbClr val="000000"/>
                                </a:solidFill>
                                <a:latin typeface="Cambria Math" panose="02040503050406030204" pitchFamily="18" charset="0"/>
                                <a:cs typeface="Calibri"/>
                                <a:sym typeface="Calibri"/>
                              </a:rPr>
                              <m:t>2</m:t>
                            </m:r>
                          </m:sup>
                        </m:sSup>
                      </m:num>
                      <m:den>
                        <m:r>
                          <a:rPr lang="en-US" sz="2000" i="1">
                            <a:solidFill>
                              <a:srgbClr val="000000"/>
                            </a:solidFill>
                            <a:latin typeface="Cambria Math" panose="02040503050406030204" pitchFamily="18" charset="0"/>
                            <a:cs typeface="Calibri"/>
                            <a:sym typeface="Calibri"/>
                          </a:rPr>
                          <m:t>8</m:t>
                        </m:r>
                        <m:r>
                          <a:rPr lang="en-US" sz="2000" i="1">
                            <a:solidFill>
                              <a:srgbClr val="000000"/>
                            </a:solidFill>
                            <a:latin typeface="Cambria Math" panose="02040503050406030204" pitchFamily="18" charset="0"/>
                            <a:ea typeface="Cambria Math" panose="02040503050406030204" pitchFamily="18" charset="0"/>
                            <a:sym typeface="Calibri"/>
                          </a:rPr>
                          <m:t>𝜋</m:t>
                        </m:r>
                      </m:den>
                    </m:f>
                    <m:r>
                      <a:rPr lang="en-US" sz="2000" i="1">
                        <a:solidFill>
                          <a:srgbClr val="000000"/>
                        </a:solidFill>
                        <a:latin typeface="Cambria Math" panose="02040503050406030204" pitchFamily="18" charset="0"/>
                        <a:cs typeface="Calibri"/>
                        <a:sym typeface="Calibri"/>
                      </a:rPr>
                      <m:t> </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𝑠𝑖𝑛</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cs typeface="Calibri"/>
                        <a:sym typeface="Calibri"/>
                      </a:rPr>
                      <m:t>)</m:t>
                    </m:r>
                  </m:oMath>
                </a14:m>
                <a:r>
                  <a:rPr lang="en-US" sz="2000" dirty="0">
                    <a:solidFill>
                      <a:srgbClr val="000000"/>
                    </a:solidFill>
                    <a:latin typeface="Calibri"/>
                    <a:ea typeface="Calibri"/>
                    <a:cs typeface="Calibri"/>
                    <a:sym typeface="Calibri"/>
                  </a:rPr>
                  <a:t> </a:t>
                </a:r>
              </a:p>
              <a:p>
                <a:pPr marL="285750" indent="-285750" hangingPunct="0">
                  <a:buFont typeface="Arial" panose="020B0604020202020204" pitchFamily="34" charset="0"/>
                  <a:buChar char="•"/>
                </a:pPr>
                <a:r>
                  <a:rPr lang="en-US" sz="2000" dirty="0">
                    <a:solidFill>
                      <a:srgbClr val="000000"/>
                    </a:solidFill>
                    <a:ea typeface="Calibri"/>
                    <a:cs typeface="Calibri"/>
                    <a:sym typeface="Calibri"/>
                  </a:rPr>
                  <a:t>Since </a:t>
                </a: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𝐺</m:t>
                        </m:r>
                      </m:num>
                      <m:den>
                        <m:r>
                          <a:rPr lang="en-US" sz="2000" i="1">
                            <a:solidFill>
                              <a:srgbClr val="000000"/>
                            </a:solidFill>
                            <a:latin typeface="Cambria Math" panose="02040503050406030204" pitchFamily="18" charset="0"/>
                            <a:ea typeface="Cambria Math" panose="02040503050406030204" pitchFamily="18" charset="0"/>
                          </a:rPr>
                          <m:t>𝐴</m:t>
                        </m:r>
                      </m:den>
                    </m:f>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num>
                      <m:den>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ea typeface="Cambria Math" panose="02040503050406030204" pitchFamily="18" charset="0"/>
                              </a:rPr>
                              <m:t>2</m:t>
                            </m:r>
                          </m:sup>
                        </m:sSup>
                      </m:den>
                    </m:f>
                    <m:r>
                      <a:rPr lang="en-US" sz="2000" i="1">
                        <a:solidFill>
                          <a:srgbClr val="000000"/>
                        </a:solidFill>
                        <a:latin typeface="Cambria Math" panose="02040503050406030204" pitchFamily="18" charset="0"/>
                        <a:ea typeface="Cambria Math" panose="02040503050406030204" pitchFamily="18" charset="0"/>
                      </a:rPr>
                      <m:t> </m:t>
                    </m:r>
                  </m:oMath>
                </a14:m>
                <a:r>
                  <a:rPr lang="en-US" sz="2000" i="1" dirty="0">
                    <a:solidFill>
                      <a:srgbClr val="000000"/>
                    </a:solidFill>
                    <a:latin typeface="Cambria Math" panose="02040503050406030204" pitchFamily="18" charset="0"/>
                    <a:ea typeface="Cambria Math" panose="02040503050406030204" pitchFamily="18" charset="0"/>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𝐺</m:t>
                    </m:r>
                    <m:r>
                      <a:rPr lang="en-US" sz="2000" i="1">
                        <a:solidFill>
                          <a:srgbClr val="000000"/>
                        </a:solidFill>
                        <a:latin typeface="Cambria Math" panose="02040503050406030204" pitchFamily="18" charset="0"/>
                        <a:ea typeface="Calibri"/>
                        <a:cs typeface="Calibri"/>
                        <a:sym typeface="Calibri"/>
                      </a:rPr>
                      <m:t>=</m:t>
                    </m:r>
                    <m:f>
                      <m:fPr>
                        <m:ctrlPr>
                          <a:rPr lang="en-US" sz="200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3</m:t>
                        </m:r>
                      </m:num>
                      <m:den>
                        <m:r>
                          <a:rPr lang="en-US" sz="2000" b="0" i="1" smtClean="0">
                            <a:solidFill>
                              <a:srgbClr val="000000"/>
                            </a:solidFill>
                            <a:latin typeface="Cambria Math" panose="02040503050406030204" pitchFamily="18" charset="0"/>
                            <a:cs typeface="Calibri"/>
                            <a:sym typeface="Calibri"/>
                          </a:rPr>
                          <m:t>2</m:t>
                        </m:r>
                      </m:den>
                    </m:f>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𝑠𝑖𝑛</m:t>
                        </m:r>
                      </m:e>
                      <m:sup>
                        <m:r>
                          <a:rPr lang="en-US" sz="2000" i="1">
                            <a:solidFill>
                              <a:srgbClr val="000000"/>
                            </a:solidFill>
                            <a:latin typeface="Cambria Math" panose="02040503050406030204" pitchFamily="18" charset="0"/>
                          </a:rPr>
                          <m:t>2</m:t>
                        </m:r>
                      </m:sup>
                    </m:sSup>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ea typeface="Cambria Math" panose="02040503050406030204" pitchFamily="18" charset="0"/>
                          </a:rPr>
                          <m:t>𝜃</m:t>
                        </m:r>
                      </m:e>
                    </m:d>
                    <m:r>
                      <a:rPr lang="en-US" sz="2000">
                        <a:solidFill>
                          <a:srgbClr val="000000"/>
                        </a:solidFill>
                        <a:latin typeface="Cambria Math" panose="02040503050406030204" pitchFamily="18" charset="0"/>
                        <a:ea typeface="Cambria Math" panose="02040503050406030204" pitchFamily="18" charset="0"/>
                      </a:rPr>
                      <m:t>.</m:t>
                    </m:r>
                  </m:oMath>
                </a14:m>
                <a:r>
                  <a:rPr lang="en-US" sz="2000" dirty="0">
                    <a:solidFill>
                      <a:srgbClr val="000000"/>
                    </a:solidFill>
                    <a:latin typeface="Calibri"/>
                  </a:rPr>
                  <a:t> </a:t>
                </a:r>
                <a:r>
                  <a:rPr lang="en-US" sz="2000" dirty="0">
                    <a:solidFill>
                      <a:srgbClr val="000000"/>
                    </a:solidFill>
                  </a:rPr>
                  <a:t>  </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789539" y="1530813"/>
                <a:ext cx="7960014" cy="4511635"/>
              </a:xfrm>
              <a:prstGeom prst="rect">
                <a:avLst/>
              </a:prstGeom>
              <a:blipFill>
                <a:blip r:embed="rId3"/>
                <a:stretch>
                  <a:fillRect l="-1276" t="-1966"/>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13</a:t>
            </a:fld>
            <a:endParaRPr lang="en-US" dirty="0">
              <a:solidFill>
                <a:schemeClr val="tx1"/>
              </a:solidFill>
            </a:endParaRPr>
          </a:p>
        </p:txBody>
      </p:sp>
      <p:grpSp>
        <p:nvGrpSpPr>
          <p:cNvPr id="6" name="Group 5">
            <a:extLst>
              <a:ext uri="{FF2B5EF4-FFF2-40B4-BE49-F238E27FC236}">
                <a16:creationId xmlns:a16="http://schemas.microsoft.com/office/drawing/2014/main" id="{90E1CDE6-540A-734B-ADF7-843EF1C90CA6}"/>
              </a:ext>
            </a:extLst>
          </p:cNvPr>
          <p:cNvGrpSpPr/>
          <p:nvPr/>
        </p:nvGrpSpPr>
        <p:grpSpPr>
          <a:xfrm>
            <a:off x="9125256" y="3572353"/>
            <a:ext cx="2898575" cy="2737135"/>
            <a:chOff x="7887899" y="3028332"/>
            <a:chExt cx="3012620" cy="2737135"/>
          </a:xfrm>
        </p:grpSpPr>
        <p:sp>
          <p:nvSpPr>
            <p:cNvPr id="7" name="Rectangle 6">
              <a:extLst>
                <a:ext uri="{FF2B5EF4-FFF2-40B4-BE49-F238E27FC236}">
                  <a16:creationId xmlns:a16="http://schemas.microsoft.com/office/drawing/2014/main" id="{BECAF6B4-2CF9-0B40-878C-453AE0A3B309}"/>
                </a:ext>
              </a:extLst>
            </p:cNvPr>
            <p:cNvSpPr/>
            <p:nvPr/>
          </p:nvSpPr>
          <p:spPr>
            <a:xfrm>
              <a:off x="7887899" y="5426913"/>
              <a:ext cx="3012620" cy="338554"/>
            </a:xfrm>
            <a:prstGeom prst="rect">
              <a:avLst/>
            </a:prstGeom>
          </p:spPr>
          <p:txBody>
            <a:bodyPr wrap="none">
              <a:spAutoFit/>
            </a:bodyPr>
            <a:lstStyle/>
            <a:p>
              <a:r>
                <a:rPr lang="en-US" sz="1600" dirty="0"/>
                <a:t>Dipole Thevenin equivalent circuit</a:t>
              </a:r>
            </a:p>
          </p:txBody>
        </p:sp>
        <p:grpSp>
          <p:nvGrpSpPr>
            <p:cNvPr id="8" name="Group 7">
              <a:extLst>
                <a:ext uri="{FF2B5EF4-FFF2-40B4-BE49-F238E27FC236}">
                  <a16:creationId xmlns:a16="http://schemas.microsoft.com/office/drawing/2014/main" id="{60756450-FFB0-9A4A-88C1-20296D202452}"/>
                </a:ext>
              </a:extLst>
            </p:cNvPr>
            <p:cNvGrpSpPr/>
            <p:nvPr/>
          </p:nvGrpSpPr>
          <p:grpSpPr>
            <a:xfrm>
              <a:off x="8216695" y="4472532"/>
              <a:ext cx="543906" cy="523218"/>
              <a:chOff x="7097485" y="3674605"/>
              <a:chExt cx="548640" cy="548640"/>
            </a:xfrm>
          </p:grpSpPr>
          <p:sp>
            <p:nvSpPr>
              <p:cNvPr id="24" name="Freeform 23">
                <a:extLst>
                  <a:ext uri="{FF2B5EF4-FFF2-40B4-BE49-F238E27FC236}">
                    <a16:creationId xmlns:a16="http://schemas.microsoft.com/office/drawing/2014/main" id="{4DCC0FCF-C5CD-564F-825B-8EEEDA8E71CC}"/>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5" name="Oval 24">
                <a:extLst>
                  <a:ext uri="{FF2B5EF4-FFF2-40B4-BE49-F238E27FC236}">
                    <a16:creationId xmlns:a16="http://schemas.microsoft.com/office/drawing/2014/main" id="{5FFC631C-CF14-8F47-ACA4-061353A618BD}"/>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9" name="Freeform 8">
              <a:extLst>
                <a:ext uri="{FF2B5EF4-FFF2-40B4-BE49-F238E27FC236}">
                  <a16:creationId xmlns:a16="http://schemas.microsoft.com/office/drawing/2014/main" id="{367EBEBC-C601-8148-902F-65BAF8BA9FF4}"/>
                </a:ext>
              </a:extLst>
            </p:cNvPr>
            <p:cNvSpPr>
              <a:spLocks noChangeAspect="1"/>
            </p:cNvSpPr>
            <p:nvPr/>
          </p:nvSpPr>
          <p:spPr bwMode="auto">
            <a:xfrm>
              <a:off x="8419048" y="371053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 name="Group 210">
              <a:extLst>
                <a:ext uri="{FF2B5EF4-FFF2-40B4-BE49-F238E27FC236}">
                  <a16:creationId xmlns:a16="http://schemas.microsoft.com/office/drawing/2014/main" id="{D669B808-9E94-954D-B3C3-FBAEAA8CEAEA}"/>
                </a:ext>
              </a:extLst>
            </p:cNvPr>
            <p:cNvGrpSpPr>
              <a:grpSpLocks/>
            </p:cNvGrpSpPr>
            <p:nvPr/>
          </p:nvGrpSpPr>
          <p:grpSpPr bwMode="auto">
            <a:xfrm>
              <a:off x="8342848" y="3088916"/>
              <a:ext cx="304800" cy="762000"/>
              <a:chOff x="3216" y="1728"/>
              <a:chExt cx="192" cy="480"/>
            </a:xfrm>
          </p:grpSpPr>
          <p:sp>
            <p:nvSpPr>
              <p:cNvPr id="20" name="Line 8">
                <a:extLst>
                  <a:ext uri="{FF2B5EF4-FFF2-40B4-BE49-F238E27FC236}">
                    <a16:creationId xmlns:a16="http://schemas.microsoft.com/office/drawing/2014/main" id="{3F5A8638-300A-7143-815D-B1A4887E2BF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9">
                <a:extLst>
                  <a:ext uri="{FF2B5EF4-FFF2-40B4-BE49-F238E27FC236}">
                    <a16:creationId xmlns:a16="http://schemas.microsoft.com/office/drawing/2014/main" id="{A6192BC8-F1DD-9042-ABB1-18118D03AE1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
                <a:extLst>
                  <a:ext uri="{FF2B5EF4-FFF2-40B4-BE49-F238E27FC236}">
                    <a16:creationId xmlns:a16="http://schemas.microsoft.com/office/drawing/2014/main" id="{3F8ACA89-9340-5244-A082-4574F03CB47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
                <a:extLst>
                  <a:ext uri="{FF2B5EF4-FFF2-40B4-BE49-F238E27FC236}">
                    <a16:creationId xmlns:a16="http://schemas.microsoft.com/office/drawing/2014/main" id="{408027D9-760B-A04F-BD24-AE59FB9FB41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 name="TextBox 11">
              <a:extLst>
                <a:ext uri="{FF2B5EF4-FFF2-40B4-BE49-F238E27FC236}">
                  <a16:creationId xmlns:a16="http://schemas.microsoft.com/office/drawing/2014/main" id="{8032A10D-2F51-D34F-8A59-55DE4CD1FABF}"/>
                </a:ext>
              </a:extLst>
            </p:cNvPr>
            <p:cNvSpPr txBox="1"/>
            <p:nvPr/>
          </p:nvSpPr>
          <p:spPr>
            <a:xfrm>
              <a:off x="8723848" y="3306706"/>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p>
          </p:txBody>
        </p:sp>
        <p:sp>
          <p:nvSpPr>
            <p:cNvPr id="13" name="TextBox 12">
              <a:extLst>
                <a:ext uri="{FF2B5EF4-FFF2-40B4-BE49-F238E27FC236}">
                  <a16:creationId xmlns:a16="http://schemas.microsoft.com/office/drawing/2014/main" id="{6C167BE7-B994-C04A-8552-AB02946EC649}"/>
                </a:ext>
              </a:extLst>
            </p:cNvPr>
            <p:cNvSpPr txBox="1"/>
            <p:nvPr/>
          </p:nvSpPr>
          <p:spPr>
            <a:xfrm>
              <a:off x="8723848" y="3944511"/>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dirty="0">
                <a:solidFill>
                  <a:srgbClr val="000000"/>
                </a:solidFill>
                <a:latin typeface="Calibri"/>
                <a:ea typeface="Calibri"/>
                <a:cs typeface="Calibri"/>
                <a:sym typeface="Calibri"/>
              </a:endParaRPr>
            </a:p>
          </p:txBody>
        </p:sp>
        <p:cxnSp>
          <p:nvCxnSpPr>
            <p:cNvPr id="14" name="Straight Connector 13">
              <a:extLst>
                <a:ext uri="{FF2B5EF4-FFF2-40B4-BE49-F238E27FC236}">
                  <a16:creationId xmlns:a16="http://schemas.microsoft.com/office/drawing/2014/main" id="{07541558-8E0C-524A-B1F8-BFA579F8D3FE}"/>
                </a:ext>
              </a:extLst>
            </p:cNvPr>
            <p:cNvCxnSpPr>
              <a:cxnSpLocks/>
            </p:cNvCxnSpPr>
            <p:nvPr/>
          </p:nvCxnSpPr>
          <p:spPr>
            <a:xfrm flipH="1">
              <a:off x="8495250" y="5257883"/>
              <a:ext cx="157331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 name="Oval 14">
              <a:extLst>
                <a:ext uri="{FF2B5EF4-FFF2-40B4-BE49-F238E27FC236}">
                  <a16:creationId xmlns:a16="http://schemas.microsoft.com/office/drawing/2014/main" id="{2952DEC7-337D-F340-BCB1-576B25530C67}"/>
                </a:ext>
              </a:extLst>
            </p:cNvPr>
            <p:cNvSpPr/>
            <p:nvPr/>
          </p:nvSpPr>
          <p:spPr>
            <a:xfrm>
              <a:off x="10037087" y="5192412"/>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55095248-0EB1-5A46-BB93-7CB545E9D52D}"/>
                    </a:ext>
                  </a:extLst>
                </p:cNvPr>
                <p:cNvSpPr txBox="1"/>
                <p:nvPr/>
              </p:nvSpPr>
              <p:spPr>
                <a:xfrm>
                  <a:off x="8885735" y="4384366"/>
                  <a:ext cx="1721295" cy="8352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sz="1600" i="1" smtClean="0">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𝑉</m:t>
                            </m:r>
                          </m:e>
                          <m:sub>
                            <m:r>
                              <a:rPr lang="en-US" sz="1600" b="0" i="1" smtClean="0">
                                <a:solidFill>
                                  <a:srgbClr val="000000"/>
                                </a:solidFill>
                                <a:latin typeface="Cambria Math" panose="02040503050406030204" pitchFamily="18" charset="0"/>
                                <a:cs typeface="Calibri"/>
                                <a:sym typeface="Calibri"/>
                              </a:rPr>
                              <m:t>𝑜</m:t>
                            </m:r>
                          </m:sub>
                        </m:sSub>
                        <m:r>
                          <a:rPr lang="en-US" sz="1600" i="1">
                            <a:solidFill>
                              <a:srgbClr val="000000"/>
                            </a:solidFill>
                            <a:latin typeface="Cambria Math" panose="02040503050406030204" pitchFamily="18" charset="0"/>
                            <a:cs typeface="Calibri"/>
                            <a:sym typeface="Calibri"/>
                          </a:rPr>
                          <m:t>=</m:t>
                        </m:r>
                        <m:f>
                          <m:fPr>
                            <m:ctrlPr>
                              <a:rPr lang="en-US" sz="1600" i="1">
                                <a:solidFill>
                                  <a:srgbClr val="000000"/>
                                </a:solidFill>
                                <a:latin typeface="Cambria Math" panose="02040503050406030204" pitchFamily="18" charset="0"/>
                                <a:cs typeface="Calibri"/>
                                <a:sym typeface="Calibri"/>
                              </a:rPr>
                            </m:ctrlPr>
                          </m:fPr>
                          <m:num>
                            <m:r>
                              <a:rPr lang="en-US" sz="1600" i="1">
                                <a:solidFill>
                                  <a:srgbClr val="000000"/>
                                </a:solidFill>
                                <a:latin typeface="Cambria Math" panose="02040503050406030204" pitchFamily="18" charset="0"/>
                                <a:cs typeface="Calibri"/>
                                <a:sym typeface="Calibri"/>
                              </a:rPr>
                              <m:t>𝐸𝑙</m:t>
                            </m:r>
                          </m:num>
                          <m:den>
                            <m:r>
                              <a:rPr lang="en-US" sz="1600" i="1">
                                <a:solidFill>
                                  <a:srgbClr val="000000"/>
                                </a:solidFill>
                                <a:latin typeface="Cambria Math" panose="02040503050406030204" pitchFamily="18" charset="0"/>
                                <a:cs typeface="Calibri"/>
                                <a:sym typeface="Calibri"/>
                              </a:rPr>
                              <m:t>2</m:t>
                            </m:r>
                          </m:den>
                        </m:f>
                        <m:r>
                          <a:rPr lang="en-US" sz="1600" i="1">
                            <a:solidFill>
                              <a:srgbClr val="000000"/>
                            </a:solidFill>
                            <a:latin typeface="Cambria Math" panose="02040503050406030204" pitchFamily="18" charset="0"/>
                            <a:cs typeface="Calibri"/>
                            <a:sym typeface="Calibri"/>
                          </a:rPr>
                          <m:t> </m:t>
                        </m:r>
                        <m:r>
                          <m:rPr>
                            <m:sty m:val="p"/>
                          </m:rPr>
                          <a:rPr lang="en-US" sz="1600">
                            <a:solidFill>
                              <a:srgbClr val="000000"/>
                            </a:solidFill>
                            <a:latin typeface="Cambria Math" panose="02040503050406030204" pitchFamily="18" charset="0"/>
                            <a:cs typeface="Calibri"/>
                            <a:sym typeface="Calibri"/>
                          </a:rPr>
                          <m:t>sin</m:t>
                        </m:r>
                        <m:r>
                          <a:rPr lang="en-US" sz="1600" i="1">
                            <a:solidFill>
                              <a:srgbClr val="000000"/>
                            </a:solidFill>
                            <a:latin typeface="Cambria Math" panose="02040503050406030204" pitchFamily="18" charset="0"/>
                            <a:cs typeface="Calibri"/>
                            <a:sym typeface="Calibri"/>
                          </a:rPr>
                          <m:t>⁡(</m:t>
                        </m:r>
                        <m:r>
                          <a:rPr lang="en-US" sz="1600" i="1">
                            <a:solidFill>
                              <a:srgbClr val="000000"/>
                            </a:solidFill>
                            <a:latin typeface="Cambria Math" panose="02040503050406030204" pitchFamily="18" charset="0"/>
                            <a:ea typeface="Cambria Math" panose="02040503050406030204" pitchFamily="18" charset="0"/>
                            <a:sym typeface="Calibri"/>
                          </a:rPr>
                          <m:t>𝜃</m:t>
                        </m:r>
                        <m:r>
                          <a:rPr lang="en-US" sz="1600" i="1">
                            <a:solidFill>
                              <a:srgbClr val="000000"/>
                            </a:solidFill>
                            <a:latin typeface="Cambria Math" panose="02040503050406030204" pitchFamily="18" charset="0"/>
                            <a:ea typeface="Cambria Math" panose="02040503050406030204" pitchFamily="18" charset="0"/>
                            <a:sym typeface="Calibri"/>
                          </a:rPr>
                          <m:t>)</m:t>
                        </m:r>
                      </m:oMath>
                    </m:oMathPara>
                  </a14:m>
                  <a:endParaRPr lang="en-US" sz="1600" dirty="0">
                    <a:solidFill>
                      <a:srgbClr val="000000"/>
                    </a:solidFill>
                    <a:latin typeface="Calibri"/>
                    <a:ea typeface="Calibri"/>
                    <a:cs typeface="Calibri"/>
                    <a:sym typeface="Calibri"/>
                  </a:endParaRPr>
                </a:p>
                <a:p>
                  <a:pPr defTabSz="457200" latinLnBrk="1" hangingPunct="0"/>
                  <a:endParaRPr lang="en-US" sz="1600" dirty="0">
                    <a:solidFill>
                      <a:srgbClr val="000000"/>
                    </a:solidFill>
                    <a:latin typeface="Calibri"/>
                    <a:ea typeface="Calibri"/>
                    <a:cs typeface="Calibri"/>
                    <a:sym typeface="Calibri"/>
                  </a:endParaRPr>
                </a:p>
              </p:txBody>
            </p:sp>
          </mc:Choice>
          <mc:Fallback xmlns="">
            <p:sp>
              <p:nvSpPr>
                <p:cNvPr id="16" name="TextBox 15">
                  <a:extLst>
                    <a:ext uri="{FF2B5EF4-FFF2-40B4-BE49-F238E27FC236}">
                      <a16:creationId xmlns:a16="http://schemas.microsoft.com/office/drawing/2014/main" id="{55095248-0EB1-5A46-BB93-7CB545E9D52D}"/>
                    </a:ext>
                  </a:extLst>
                </p:cNvPr>
                <p:cNvSpPr txBox="1">
                  <a:spLocks noRot="1" noChangeAspect="1" noMove="1" noResize="1" noEditPoints="1" noAdjustHandles="1" noChangeArrowheads="1" noChangeShapeType="1" noTextEdit="1"/>
                </p:cNvSpPr>
                <p:nvPr/>
              </p:nvSpPr>
              <p:spPr>
                <a:xfrm>
                  <a:off x="8885735" y="4384366"/>
                  <a:ext cx="1721295" cy="835227"/>
                </a:xfrm>
                <a:prstGeom prst="rect">
                  <a:avLst/>
                </a:prstGeom>
                <a:blipFill>
                  <a:blip r:embed="rId4"/>
                  <a:stretch>
                    <a:fillRect l="-758"/>
                  </a:stretch>
                </a:blipFill>
                <a:ln w="12700" cap="flat">
                  <a:noFill/>
                  <a:miter lim="400000"/>
                </a:ln>
                <a:effectLst/>
              </p:spPr>
              <p:txBody>
                <a:bodyPr/>
                <a:lstStyle/>
                <a:p>
                  <a:r>
                    <a:rPr lang="en-US">
                      <a:noFill/>
                    </a:rPr>
                    <a:t> </a:t>
                  </a:r>
                </a:p>
              </p:txBody>
            </p:sp>
          </mc:Fallback>
        </mc:AlternateContent>
        <p:cxnSp>
          <p:nvCxnSpPr>
            <p:cNvPr id="17" name="Straight Connector 16">
              <a:extLst>
                <a:ext uri="{FF2B5EF4-FFF2-40B4-BE49-F238E27FC236}">
                  <a16:creationId xmlns:a16="http://schemas.microsoft.com/office/drawing/2014/main" id="{052727DE-BFA0-1541-8AE0-16D9666410CE}"/>
                </a:ext>
              </a:extLst>
            </p:cNvPr>
            <p:cNvCxnSpPr>
              <a:cxnSpLocks/>
            </p:cNvCxnSpPr>
            <p:nvPr/>
          </p:nvCxnSpPr>
          <p:spPr>
            <a:xfrm flipH="1">
              <a:off x="8495248" y="4973427"/>
              <a:ext cx="1" cy="28645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8" name="Straight Connector 17">
              <a:extLst>
                <a:ext uri="{FF2B5EF4-FFF2-40B4-BE49-F238E27FC236}">
                  <a16:creationId xmlns:a16="http://schemas.microsoft.com/office/drawing/2014/main" id="{5D4E1E6F-3AFA-E741-A251-08C76B494BF1}"/>
                </a:ext>
              </a:extLst>
            </p:cNvPr>
            <p:cNvCxnSpPr>
              <a:cxnSpLocks/>
            </p:cNvCxnSpPr>
            <p:nvPr/>
          </p:nvCxnSpPr>
          <p:spPr>
            <a:xfrm flipH="1">
              <a:off x="8495250" y="3093803"/>
              <a:ext cx="157331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 name="Oval 18">
              <a:extLst>
                <a:ext uri="{FF2B5EF4-FFF2-40B4-BE49-F238E27FC236}">
                  <a16:creationId xmlns:a16="http://schemas.microsoft.com/office/drawing/2014/main" id="{FE23A1C3-BFB3-3F47-A347-24B436562711}"/>
                </a:ext>
              </a:extLst>
            </p:cNvPr>
            <p:cNvSpPr/>
            <p:nvPr/>
          </p:nvSpPr>
          <p:spPr>
            <a:xfrm>
              <a:off x="10037087" y="3028332"/>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6" name="Group 25">
            <a:extLst>
              <a:ext uri="{FF2B5EF4-FFF2-40B4-BE49-F238E27FC236}">
                <a16:creationId xmlns:a16="http://schemas.microsoft.com/office/drawing/2014/main" id="{B0F0F946-90DB-314D-A2F8-8C917E9DB8DA}"/>
              </a:ext>
            </a:extLst>
          </p:cNvPr>
          <p:cNvGrpSpPr/>
          <p:nvPr/>
        </p:nvGrpSpPr>
        <p:grpSpPr>
          <a:xfrm>
            <a:off x="9965800" y="333590"/>
            <a:ext cx="1793872" cy="2696340"/>
            <a:chOff x="8977827" y="290426"/>
            <a:chExt cx="1793872" cy="2696340"/>
          </a:xfrm>
        </p:grpSpPr>
        <p:cxnSp>
          <p:nvCxnSpPr>
            <p:cNvPr id="27" name="Straight Connector 26">
              <a:extLst>
                <a:ext uri="{FF2B5EF4-FFF2-40B4-BE49-F238E27FC236}">
                  <a16:creationId xmlns:a16="http://schemas.microsoft.com/office/drawing/2014/main" id="{D4C8FFE4-4159-E949-B1C8-F652DFBF039C}"/>
                </a:ext>
              </a:extLst>
            </p:cNvPr>
            <p:cNvCxnSpPr>
              <a:cxnSpLocks/>
            </p:cNvCxnSpPr>
            <p:nvPr/>
          </p:nvCxnSpPr>
          <p:spPr>
            <a:xfrm flipH="1">
              <a:off x="9882155" y="291132"/>
              <a:ext cx="2140" cy="9697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8" name="Oval 27">
              <a:extLst>
                <a:ext uri="{FF2B5EF4-FFF2-40B4-BE49-F238E27FC236}">
                  <a16:creationId xmlns:a16="http://schemas.microsoft.com/office/drawing/2014/main" id="{DAFBA69D-EC2B-914C-9B4E-9945D91D2835}"/>
                </a:ext>
              </a:extLst>
            </p:cNvPr>
            <p:cNvSpPr/>
            <p:nvPr/>
          </p:nvSpPr>
          <p:spPr>
            <a:xfrm>
              <a:off x="9813566" y="1256984"/>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E167DA8F-AAD6-C649-9ED2-1BE508EADB5C}"/>
                    </a:ext>
                  </a:extLst>
                </p:cNvPr>
                <p:cNvSpPr txBox="1"/>
                <p:nvPr/>
              </p:nvSpPr>
              <p:spPr>
                <a:xfrm>
                  <a:off x="9401679" y="1426820"/>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i="1">
                            <a:solidFill>
                              <a:srgbClr val="000000"/>
                            </a:solidFill>
                            <a:latin typeface="Cambria Math" panose="02040503050406030204" pitchFamily="18" charset="0"/>
                            <a:ea typeface="Calibri"/>
                            <a:cs typeface="Calibri"/>
                            <a:sym typeface="Calibri"/>
                          </a:rPr>
                          <m:t>𝑙</m:t>
                        </m:r>
                      </m:oMath>
                    </m:oMathPara>
                  </a14:m>
                  <a:endParaRPr lang="en-US" sz="1600" dirty="0">
                    <a:solidFill>
                      <a:srgbClr val="000000"/>
                    </a:solidFill>
                    <a:latin typeface="Calibri"/>
                    <a:ea typeface="Calibri"/>
                    <a:cs typeface="Calibri"/>
                    <a:sym typeface="Calibri"/>
                  </a:endParaRPr>
                </a:p>
              </p:txBody>
            </p:sp>
          </mc:Choice>
          <mc:Fallback xmlns="">
            <p:sp>
              <p:nvSpPr>
                <p:cNvPr id="32" name="TextBox 31">
                  <a:extLst>
                    <a:ext uri="{FF2B5EF4-FFF2-40B4-BE49-F238E27FC236}">
                      <a16:creationId xmlns:a16="http://schemas.microsoft.com/office/drawing/2014/main" id="{17E3CF02-4B14-BD49-8BD1-4AD56F1C60A7}"/>
                    </a:ext>
                  </a:extLst>
                </p:cNvPr>
                <p:cNvSpPr txBox="1">
                  <a:spLocks noRot="1" noChangeAspect="1" noMove="1" noResize="1" noEditPoints="1" noAdjustHandles="1" noChangeArrowheads="1" noChangeShapeType="1" noTextEdit="1"/>
                </p:cNvSpPr>
                <p:nvPr/>
              </p:nvSpPr>
              <p:spPr>
                <a:xfrm>
                  <a:off x="9401679" y="1426820"/>
                  <a:ext cx="345262" cy="338552"/>
                </a:xfrm>
                <a:prstGeom prst="rect">
                  <a:avLst/>
                </a:prstGeom>
                <a:blipFill>
                  <a:blip r:embed="rId5"/>
                  <a:stretch>
                    <a:fillRect l="-3448"/>
                  </a:stretch>
                </a:blipFill>
                <a:ln w="12700" cap="flat">
                  <a:noFill/>
                  <a:miter lim="400000"/>
                </a:ln>
                <a:effectLst/>
              </p:spPr>
              <p:txBody>
                <a:bodyPr/>
                <a:lstStyle/>
                <a:p>
                  <a:r>
                    <a:rPr lang="en-US">
                      <a:noFill/>
                    </a:rPr>
                    <a:t> </a:t>
                  </a:r>
                </a:p>
              </p:txBody>
            </p:sp>
          </mc:Fallback>
        </mc:AlternateContent>
        <p:cxnSp>
          <p:nvCxnSpPr>
            <p:cNvPr id="30" name="Straight Connector 29">
              <a:extLst>
                <a:ext uri="{FF2B5EF4-FFF2-40B4-BE49-F238E27FC236}">
                  <a16:creationId xmlns:a16="http://schemas.microsoft.com/office/drawing/2014/main" id="{70029B0C-5043-2F4A-8340-B60ACE5E4E48}"/>
                </a:ext>
              </a:extLst>
            </p:cNvPr>
            <p:cNvCxnSpPr>
              <a:cxnSpLocks/>
            </p:cNvCxnSpPr>
            <p:nvPr/>
          </p:nvCxnSpPr>
          <p:spPr>
            <a:xfrm flipH="1">
              <a:off x="9892306" y="1540812"/>
              <a:ext cx="2149" cy="114790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1" name="Oval 30">
              <a:extLst>
                <a:ext uri="{FF2B5EF4-FFF2-40B4-BE49-F238E27FC236}">
                  <a16:creationId xmlns:a16="http://schemas.microsoft.com/office/drawing/2014/main" id="{DF245F3D-6CAD-2E49-B393-0579A266E68A}"/>
                </a:ext>
              </a:extLst>
            </p:cNvPr>
            <p:cNvSpPr/>
            <p:nvPr/>
          </p:nvSpPr>
          <p:spPr>
            <a:xfrm>
              <a:off x="9823726" y="1531304"/>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73B1E7D0-F0F9-C848-A12E-0AD92E31E6D9}"/>
                    </a:ext>
                  </a:extLst>
                </p:cNvPr>
                <p:cNvSpPr txBox="1"/>
                <p:nvPr/>
              </p:nvSpPr>
              <p:spPr>
                <a:xfrm>
                  <a:off x="9585611" y="1317516"/>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sz="1600" i="1" smtClean="0">
                                <a:solidFill>
                                  <a:srgbClr val="000000"/>
                                </a:solidFill>
                                <a:latin typeface="Cambria Math" panose="02040503050406030204" pitchFamily="18" charset="0"/>
                                <a:cs typeface="Calibri"/>
                                <a:sym typeface="Calibri"/>
                              </a:rPr>
                            </m:ctrlPr>
                          </m:sSubPr>
                          <m:e>
                            <m:r>
                              <a:rPr lang="en-US" sz="1600" b="0" i="1" smtClean="0">
                                <a:solidFill>
                                  <a:srgbClr val="000000"/>
                                </a:solidFill>
                                <a:latin typeface="Cambria Math" panose="02040503050406030204" pitchFamily="18" charset="0"/>
                                <a:cs typeface="Calibri"/>
                                <a:sym typeface="Calibri"/>
                              </a:rPr>
                              <m:t>𝑉</m:t>
                            </m:r>
                          </m:e>
                          <m:sub>
                            <m:r>
                              <a:rPr lang="en-US" sz="1600" b="0" i="1" smtClean="0">
                                <a:solidFill>
                                  <a:srgbClr val="000000"/>
                                </a:solidFill>
                                <a:latin typeface="Cambria Math" panose="02040503050406030204" pitchFamily="18" charset="0"/>
                                <a:cs typeface="Calibri"/>
                                <a:sym typeface="Calibri"/>
                              </a:rPr>
                              <m:t>𝑜</m:t>
                            </m:r>
                          </m:sub>
                        </m:sSub>
                      </m:oMath>
                    </m:oMathPara>
                  </a14:m>
                  <a:endParaRPr lang="en-US" sz="1600" dirty="0">
                    <a:solidFill>
                      <a:srgbClr val="000000"/>
                    </a:solidFill>
                    <a:latin typeface="Calibri"/>
                    <a:ea typeface="Calibri"/>
                    <a:cs typeface="Calibri"/>
                    <a:sym typeface="Calibri"/>
                  </a:endParaRPr>
                </a:p>
              </p:txBody>
            </p:sp>
          </mc:Choice>
          <mc:Fallback xmlns="">
            <p:sp>
              <p:nvSpPr>
                <p:cNvPr id="32" name="TextBox 31">
                  <a:extLst>
                    <a:ext uri="{FF2B5EF4-FFF2-40B4-BE49-F238E27FC236}">
                      <a16:creationId xmlns:a16="http://schemas.microsoft.com/office/drawing/2014/main" id="{73B1E7D0-F0F9-C848-A12E-0AD92E31E6D9}"/>
                    </a:ext>
                  </a:extLst>
                </p:cNvPr>
                <p:cNvSpPr txBox="1">
                  <a:spLocks noRot="1" noChangeAspect="1" noMove="1" noResize="1" noEditPoints="1" noAdjustHandles="1" noChangeArrowheads="1" noChangeShapeType="1" noTextEdit="1"/>
                </p:cNvSpPr>
                <p:nvPr/>
              </p:nvSpPr>
              <p:spPr>
                <a:xfrm>
                  <a:off x="9585611" y="1317516"/>
                  <a:ext cx="345262" cy="338552"/>
                </a:xfrm>
                <a:prstGeom prst="rect">
                  <a:avLst/>
                </a:prstGeom>
                <a:blipFill>
                  <a:blip r:embed="rId6"/>
                  <a:stretch>
                    <a:fillRect l="-7143"/>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61FA1B66-9277-FD4D-9491-5445B5ECC10E}"/>
                    </a:ext>
                  </a:extLst>
                </p:cNvPr>
                <p:cNvSpPr txBox="1"/>
                <p:nvPr/>
              </p:nvSpPr>
              <p:spPr>
                <a:xfrm>
                  <a:off x="9934035" y="948948"/>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i="1" smtClean="0">
                            <a:solidFill>
                              <a:srgbClr val="000000"/>
                            </a:solidFill>
                            <a:latin typeface="Cambria Math" panose="02040503050406030204" pitchFamily="18" charset="0"/>
                            <a:ea typeface="Cambria Math" panose="02040503050406030204" pitchFamily="18" charset="0"/>
                            <a:cs typeface="Calibri"/>
                            <a:sym typeface="Calibri"/>
                          </a:rPr>
                          <m:t>𝜃</m:t>
                        </m:r>
                      </m:oMath>
                    </m:oMathPara>
                  </a14:m>
                  <a:endParaRPr lang="en-US" sz="1600" dirty="0">
                    <a:solidFill>
                      <a:srgbClr val="000000"/>
                    </a:solidFill>
                    <a:latin typeface="Calibri"/>
                    <a:ea typeface="Calibri"/>
                    <a:cs typeface="Calibri"/>
                    <a:sym typeface="Calibri"/>
                  </a:endParaRPr>
                </a:p>
              </p:txBody>
            </p:sp>
          </mc:Choice>
          <mc:Fallback xmlns="">
            <p:sp>
              <p:nvSpPr>
                <p:cNvPr id="38" name="TextBox 37">
                  <a:extLst>
                    <a:ext uri="{FF2B5EF4-FFF2-40B4-BE49-F238E27FC236}">
                      <a16:creationId xmlns:a16="http://schemas.microsoft.com/office/drawing/2014/main" id="{B73AAAEF-EEB0-2A47-A420-576DBB6D3120}"/>
                    </a:ext>
                  </a:extLst>
                </p:cNvPr>
                <p:cNvSpPr txBox="1">
                  <a:spLocks noRot="1" noChangeAspect="1" noMove="1" noResize="1" noEditPoints="1" noAdjustHandles="1" noChangeArrowheads="1" noChangeShapeType="1" noTextEdit="1"/>
                </p:cNvSpPr>
                <p:nvPr/>
              </p:nvSpPr>
              <p:spPr>
                <a:xfrm>
                  <a:off x="9934035" y="948948"/>
                  <a:ext cx="345262" cy="338552"/>
                </a:xfrm>
                <a:prstGeom prst="rect">
                  <a:avLst/>
                </a:prstGeom>
                <a:blipFill>
                  <a:blip r:embed="rId7"/>
                  <a:stretch>
                    <a:fillRect l="-10714"/>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44AE47BC-F692-CA4D-B1D6-A4CDDEF117B5}"/>
                    </a:ext>
                  </a:extLst>
                </p:cNvPr>
                <p:cNvSpPr txBox="1"/>
                <p:nvPr/>
              </p:nvSpPr>
              <p:spPr>
                <a:xfrm>
                  <a:off x="10426437" y="482868"/>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b="0" i="1" smtClean="0">
                            <a:solidFill>
                              <a:srgbClr val="000000"/>
                            </a:solidFill>
                            <a:latin typeface="Cambria Math" panose="02040503050406030204" pitchFamily="18" charset="0"/>
                            <a:ea typeface="Calibri"/>
                            <a:cs typeface="Calibri"/>
                            <a:sym typeface="Calibri"/>
                          </a:rPr>
                          <m:t>𝐸</m:t>
                        </m:r>
                      </m:oMath>
                    </m:oMathPara>
                  </a14:m>
                  <a:endParaRPr lang="en-US" sz="1600" dirty="0">
                    <a:solidFill>
                      <a:srgbClr val="000000"/>
                    </a:solidFill>
                    <a:latin typeface="Calibri"/>
                    <a:ea typeface="Calibri"/>
                    <a:cs typeface="Calibri"/>
                    <a:sym typeface="Calibri"/>
                  </a:endParaRPr>
                </a:p>
              </p:txBody>
            </p:sp>
          </mc:Choice>
          <mc:Fallback xmlns="">
            <p:sp>
              <p:nvSpPr>
                <p:cNvPr id="39" name="TextBox 38">
                  <a:extLst>
                    <a:ext uri="{FF2B5EF4-FFF2-40B4-BE49-F238E27FC236}">
                      <a16:creationId xmlns:a16="http://schemas.microsoft.com/office/drawing/2014/main" id="{D997CB02-29C4-4B46-9DB0-BD2ED283B22B}"/>
                    </a:ext>
                  </a:extLst>
                </p:cNvPr>
                <p:cNvSpPr txBox="1">
                  <a:spLocks noRot="1" noChangeAspect="1" noMove="1" noResize="1" noEditPoints="1" noAdjustHandles="1" noChangeArrowheads="1" noChangeShapeType="1" noTextEdit="1"/>
                </p:cNvSpPr>
                <p:nvPr/>
              </p:nvSpPr>
              <p:spPr>
                <a:xfrm>
                  <a:off x="10426437" y="482868"/>
                  <a:ext cx="345262" cy="338552"/>
                </a:xfrm>
                <a:prstGeom prst="rect">
                  <a:avLst/>
                </a:prstGeom>
                <a:blipFill>
                  <a:blip r:embed="rId8"/>
                  <a:stretch>
                    <a:fillRect l="-7143"/>
                  </a:stretch>
                </a:blipFill>
                <a:ln w="12700" cap="flat">
                  <a:noFill/>
                  <a:miter lim="400000"/>
                </a:ln>
                <a:effectLst/>
              </p:spPr>
              <p:txBody>
                <a:bodyPr/>
                <a:lstStyle/>
                <a:p>
                  <a:r>
                    <a:rPr lang="en-US">
                      <a:noFill/>
                    </a:rPr>
                    <a:t> </a:t>
                  </a:r>
                </a:p>
              </p:txBody>
            </p:sp>
          </mc:Fallback>
        </mc:AlternateContent>
        <p:cxnSp>
          <p:nvCxnSpPr>
            <p:cNvPr id="35" name="Straight Connector 34">
              <a:extLst>
                <a:ext uri="{FF2B5EF4-FFF2-40B4-BE49-F238E27FC236}">
                  <a16:creationId xmlns:a16="http://schemas.microsoft.com/office/drawing/2014/main" id="{BFBE11BB-5D26-E541-BB86-53073242DE2D}"/>
                </a:ext>
              </a:extLst>
            </p:cNvPr>
            <p:cNvCxnSpPr>
              <a:cxnSpLocks/>
            </p:cNvCxnSpPr>
            <p:nvPr/>
          </p:nvCxnSpPr>
          <p:spPr>
            <a:xfrm>
              <a:off x="10127755" y="444564"/>
              <a:ext cx="452980" cy="622223"/>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6" name="Straight Connector 35">
              <a:extLst>
                <a:ext uri="{FF2B5EF4-FFF2-40B4-BE49-F238E27FC236}">
                  <a16:creationId xmlns:a16="http://schemas.microsoft.com/office/drawing/2014/main" id="{9FA64947-662C-B04E-AB09-A8247485A89B}"/>
                </a:ext>
              </a:extLst>
            </p:cNvPr>
            <p:cNvCxnSpPr>
              <a:cxnSpLocks/>
            </p:cNvCxnSpPr>
            <p:nvPr/>
          </p:nvCxnSpPr>
          <p:spPr>
            <a:xfrm flipV="1">
              <a:off x="10023754" y="1063895"/>
              <a:ext cx="557359" cy="388137"/>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7" name="Straight Connector 36">
              <a:extLst>
                <a:ext uri="{FF2B5EF4-FFF2-40B4-BE49-F238E27FC236}">
                  <a16:creationId xmlns:a16="http://schemas.microsoft.com/office/drawing/2014/main" id="{1020DF8B-B797-6744-8F7B-8C6451D17315}"/>
                </a:ext>
              </a:extLst>
            </p:cNvPr>
            <p:cNvCxnSpPr>
              <a:cxnSpLocks/>
            </p:cNvCxnSpPr>
            <p:nvPr/>
          </p:nvCxnSpPr>
          <p:spPr>
            <a:xfrm>
              <a:off x="9490554" y="290426"/>
              <a:ext cx="0" cy="1083844"/>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8" name="Straight Connector 37">
              <a:extLst>
                <a:ext uri="{FF2B5EF4-FFF2-40B4-BE49-F238E27FC236}">
                  <a16:creationId xmlns:a16="http://schemas.microsoft.com/office/drawing/2014/main" id="{5F70F22C-F619-5447-83B3-E99EFE661CEE}"/>
                </a:ext>
              </a:extLst>
            </p:cNvPr>
            <p:cNvCxnSpPr>
              <a:cxnSpLocks/>
            </p:cNvCxnSpPr>
            <p:nvPr/>
          </p:nvCxnSpPr>
          <p:spPr>
            <a:xfrm flipV="1">
              <a:off x="9490554" y="1744352"/>
              <a:ext cx="0" cy="944362"/>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9" name="Rectangle 38">
              <a:extLst>
                <a:ext uri="{FF2B5EF4-FFF2-40B4-BE49-F238E27FC236}">
                  <a16:creationId xmlns:a16="http://schemas.microsoft.com/office/drawing/2014/main" id="{0AF60C9A-73C6-7A4E-B495-D33A01C1E11B}"/>
                </a:ext>
              </a:extLst>
            </p:cNvPr>
            <p:cNvSpPr/>
            <p:nvPr/>
          </p:nvSpPr>
          <p:spPr>
            <a:xfrm>
              <a:off x="8977827" y="2648212"/>
              <a:ext cx="1540422" cy="338554"/>
            </a:xfrm>
            <a:prstGeom prst="rect">
              <a:avLst/>
            </a:prstGeom>
          </p:spPr>
          <p:txBody>
            <a:bodyPr wrap="none">
              <a:spAutoFit/>
            </a:bodyPr>
            <a:lstStyle/>
            <a:p>
              <a:r>
                <a:rPr lang="en-US" sz="1600" dirty="0"/>
                <a:t>Receiving dipole</a:t>
              </a:r>
            </a:p>
          </p:txBody>
        </p:sp>
      </p:grpSp>
    </p:spTree>
    <p:extLst>
      <p:ext uri="{BB962C8B-B14F-4D97-AF65-F5344CB8AC3E}">
        <p14:creationId xmlns:p14="http://schemas.microsoft.com/office/powerpoint/2010/main" val="15336005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74880" y="157271"/>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35: Intermodulation</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767982" y="1830259"/>
                <a:ext cx="10656035" cy="424690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457200" indent="-457200" hangingPunct="0">
                  <a:buFont typeface="Arial" panose="020B0604020202020204" pitchFamily="34" charset="0"/>
                  <a:buChar char="•"/>
                </a:pPr>
                <a:r>
                  <a:rPr lang="en-US" sz="2000" dirty="0">
                    <a:solidFill>
                      <a:srgbClr val="000000"/>
                    </a:solidFill>
                    <a:sym typeface="Calibri"/>
                  </a:rPr>
                  <a:t>Only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3</m:t>
                        </m:r>
                        <m:r>
                          <a:rPr lang="en-US" sz="200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3</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 </m:t>
                    </m:r>
                    <m:r>
                      <a:rPr lang="en-US" sz="2000" b="0" i="1" smtClean="0">
                        <a:solidFill>
                          <a:srgbClr val="000000"/>
                        </a:solidFill>
                        <a:latin typeface="Cambria Math" panose="02040503050406030204" pitchFamily="18" charset="0"/>
                        <a:sym typeface="Calibri"/>
                      </a:rPr>
                      <m:t>𝑎𝑛𝑑</m:t>
                    </m:r>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oMath>
                </a14:m>
                <a:r>
                  <a:rPr lang="en-US" sz="2000" dirty="0">
                    <a:solidFill>
                      <a:srgbClr val="000000"/>
                    </a:solidFill>
                    <a:sym typeface="Calibri"/>
                  </a:rPr>
                  <a:t> are close enough to the rf frequency to matter for intermodulation</a:t>
                </a:r>
              </a:p>
              <a:p>
                <a:pPr hangingPunct="0"/>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coefficients and frequencies for </a:t>
                </a:r>
                <a14:m>
                  <m:oMath xmlns:m="http://schemas.openxmlformats.org/officeDocument/2006/math">
                    <m:sSup>
                      <m:sSupPr>
                        <m:ctrlPr>
                          <a:rPr lang="en-US" sz="200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m:t>
                        </m:r>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𝑡</m:t>
                                </m:r>
                              </m:e>
                            </m:d>
                          </m:e>
                        </m:func>
                        <m:r>
                          <a:rPr lang="en-US" sz="2000" i="1">
                            <a:solidFill>
                              <a:srgbClr val="000000"/>
                            </a:solidFill>
                            <a:latin typeface="Cambria Math" panose="02040503050406030204" pitchFamily="18" charset="0"/>
                            <a:sym typeface="Calibri"/>
                          </a:rPr>
                          <m:t>+[</m:t>
                        </m:r>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sSub>
                                  <m:sSubPr>
                                    <m:ctrlPr>
                                      <a:rPr lang="en-US" sz="2000" i="1" smtClean="0">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r>
                                  <a:rPr lang="en-US" sz="2000" i="1">
                                    <a:solidFill>
                                      <a:srgbClr val="000000"/>
                                    </a:solidFill>
                                    <a:latin typeface="Cambria Math" panose="02040503050406030204" pitchFamily="18" charset="0"/>
                                    <a:sym typeface="Calibri"/>
                                  </a:rPr>
                                  <m:t>𝑡</m:t>
                                </m:r>
                              </m:e>
                            </m:d>
                          </m:e>
                        </m:func>
                        <m:r>
                          <a:rPr lang="en-US" sz="2000" b="0" i="1" smtClean="0">
                            <a:solidFill>
                              <a:srgbClr val="000000"/>
                            </a:solidFill>
                            <a:latin typeface="Cambria Math" panose="02040503050406030204" pitchFamily="18" charset="0"/>
                            <a:sym typeface="Calibri"/>
                          </a:rPr>
                          <m:t>]</m:t>
                        </m:r>
                      </m:e>
                      <m:sup>
                        <m:r>
                          <a:rPr lang="en-US" sz="2000" b="0" i="1" smtClean="0">
                            <a:solidFill>
                              <a:srgbClr val="000000"/>
                            </a:solidFill>
                            <a:latin typeface="Cambria Math" panose="02040503050406030204" pitchFamily="18" charset="0"/>
                            <a:sym typeface="Calibri"/>
                          </a:rPr>
                          <m:t>5</m:t>
                        </m:r>
                      </m:sup>
                    </m:sSup>
                  </m:oMath>
                </a14:m>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3</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3</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5</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1</m:t>
                        </m:r>
                      </m:sub>
                    </m:sSub>
                  </m:oMath>
                </a14:m>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the MDS and the antenna limited MDR</a:t>
                </a:r>
              </a:p>
              <a:p>
                <a:pPr hangingPunct="0"/>
                <a:endParaRPr lang="en-US" sz="2000" dirty="0">
                  <a:solidFill>
                    <a:srgbClr val="000000"/>
                  </a:solidFill>
                  <a:sym typeface="Calibri"/>
                </a:endParaRPr>
              </a:p>
              <a:p>
                <a:pPr marL="457200" indent="-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sym typeface="Calibri"/>
                      </a:rPr>
                      <m:t>𝑀𝐷𝑆</m:t>
                    </m:r>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𝑃</m:t>
                            </m:r>
                          </m:e>
                          <m:sub>
                            <m:r>
                              <a:rPr lang="en-US" sz="2000" b="0" i="1" smtClean="0">
                                <a:solidFill>
                                  <a:srgbClr val="000000"/>
                                </a:solidFill>
                                <a:latin typeface="Cambria Math" panose="02040503050406030204" pitchFamily="18" charset="0"/>
                                <a:sym typeface="Calibri"/>
                              </a:rPr>
                              <m:t>𝑛</m:t>
                            </m:r>
                          </m:sub>
                        </m:sSub>
                      </m:num>
                      <m:den>
                        <m:r>
                          <a:rPr lang="en-US" sz="2000" b="0" i="1" smtClean="0">
                            <a:solidFill>
                              <a:srgbClr val="000000"/>
                            </a:solidFill>
                            <a:latin typeface="Cambria Math" panose="02040503050406030204" pitchFamily="18" charset="0"/>
                            <a:sym typeface="Calibri"/>
                          </a:rPr>
                          <m:t>𝐺</m:t>
                        </m:r>
                      </m:den>
                    </m:f>
                  </m:oMath>
                </a14:m>
                <a:r>
                  <a:rPr lang="en-US" sz="2000" dirty="0">
                    <a:solidFill>
                      <a:srgbClr val="000000"/>
                    </a:solidFill>
                    <a:sym typeface="Calibri"/>
                  </a:rPr>
                  <a:t>, </a:t>
                </a:r>
                <a14:m>
                  <m:oMath xmlns:m="http://schemas.openxmlformats.org/officeDocument/2006/math">
                    <m:r>
                      <a:rPr lang="en-US" sz="2000" b="0" i="1" smtClean="0">
                        <a:solidFill>
                          <a:srgbClr val="000000"/>
                        </a:solidFill>
                        <a:latin typeface="Cambria Math" panose="02040503050406030204" pitchFamily="18" charset="0"/>
                        <a:sym typeface="Calibri"/>
                      </a:rPr>
                      <m:t>𝑀𝐷𝐼</m:t>
                    </m:r>
                  </m:oMath>
                </a14:m>
                <a:r>
                  <a:rPr lang="en-US" sz="2000" dirty="0">
                    <a:solidFill>
                      <a:srgbClr val="000000"/>
                    </a:solidFill>
                    <a:sym typeface="Calibri"/>
                  </a:rPr>
                  <a:t> is input that gives output tone + </a:t>
                </a:r>
                <a14:m>
                  <m:oMath xmlns:m="http://schemas.openxmlformats.org/officeDocument/2006/math">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𝑃</m:t>
                        </m:r>
                      </m:e>
                      <m:sub>
                        <m:r>
                          <a:rPr lang="en-US" sz="2000" b="0" i="1" smtClean="0">
                            <a:solidFill>
                              <a:srgbClr val="000000"/>
                            </a:solidFill>
                            <a:latin typeface="Cambria Math" panose="02040503050406030204" pitchFamily="18" charset="0"/>
                            <a:sym typeface="Calibri"/>
                          </a:rPr>
                          <m:t>𝑛</m:t>
                        </m:r>
                      </m:sub>
                    </m:sSub>
                  </m:oMath>
                </a14:m>
                <a:endParaRPr lang="en-US" sz="2000" dirty="0">
                  <a:solidFill>
                    <a:srgbClr val="000000"/>
                  </a:solidFill>
                  <a:sym typeface="Calibri"/>
                </a:endParaRPr>
              </a:p>
              <a:p>
                <a:pPr marL="457200" indent="-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sym typeface="Calibri"/>
                      </a:rPr>
                      <m:t>𝑀𝐷𝑅</m:t>
                    </m:r>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𝑀𝐷𝐼</m:t>
                    </m:r>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𝑀𝐷𝑆</m:t>
                    </m:r>
                  </m:oMath>
                </a14:m>
                <a:endParaRPr lang="en-US" sz="2000" b="0" dirty="0">
                  <a:solidFill>
                    <a:srgbClr val="000000"/>
                  </a:solidFill>
                  <a:sym typeface="Calibri"/>
                </a:endParaRPr>
              </a:p>
              <a:p>
                <a:pPr marL="457200" indent="-457200" hangingPunct="0">
                  <a:buFont typeface="Arial" panose="020B0604020202020204" pitchFamily="34" charset="0"/>
                  <a:buChar char="•"/>
                </a:pPr>
                <a:r>
                  <a:rPr lang="en-US" sz="2000" dirty="0">
                    <a:solidFill>
                      <a:schemeClr val="accent1"/>
                    </a:solidFill>
                    <a:sym typeface="Calibri"/>
                  </a:rPr>
                  <a:t>This needs measurements to measure the minimum detectable signal.</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767982" y="1830259"/>
                <a:ext cx="10656035" cy="4246902"/>
              </a:xfrm>
              <a:prstGeom prst="rect">
                <a:avLst/>
              </a:prstGeom>
              <a:blipFill>
                <a:blip r:embed="rId3"/>
                <a:stretch>
                  <a:fillRect l="-1071" t="-896" r="-1548"/>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14</a:t>
            </a:fld>
            <a:endParaRPr lang="en-US" dirty="0">
              <a:solidFill>
                <a:schemeClr val="tx1"/>
              </a:solidFill>
            </a:endParaRPr>
          </a:p>
        </p:txBody>
      </p:sp>
    </p:spTree>
    <p:extLst>
      <p:ext uri="{BB962C8B-B14F-4D97-AF65-F5344CB8AC3E}">
        <p14:creationId xmlns:p14="http://schemas.microsoft.com/office/powerpoint/2010/main" val="21732541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290683"/>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37: Antennas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2908" y="1351650"/>
                <a:ext cx="10806183" cy="53257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hangingPunct="0">
                  <a:buFont typeface="+mj-lt"/>
                  <a:buAutoNum type="arabicPeriod"/>
                </a:pPr>
                <a:r>
                  <a:rPr lang="en-US" dirty="0">
                    <a:solidFill>
                      <a:srgbClr val="000000"/>
                    </a:solidFill>
                    <a:sym typeface="Calibri"/>
                  </a:rPr>
                  <a:t>Use the relation between gain and effective area to rewrite the </a:t>
                </a:r>
                <a:r>
                  <a:rPr lang="en-US" dirty="0" err="1">
                    <a:solidFill>
                      <a:srgbClr val="000000"/>
                    </a:solidFill>
                    <a:sym typeface="Calibri"/>
                  </a:rPr>
                  <a:t>Friis</a:t>
                </a:r>
                <a:r>
                  <a:rPr lang="en-US" dirty="0">
                    <a:solidFill>
                      <a:srgbClr val="000000"/>
                    </a:solidFill>
                    <a:sym typeface="Calibri"/>
                  </a:rPr>
                  <a:t> transmission formula in terms of gain only.  Consider UHF for airplanes.  If the frequency makes the quarter length stub antenna have gain 2, find the maximum possible LOS at 10km height.  Required receiver power is –90 dBm.  Find the minimum transmission power.</a:t>
                </a:r>
              </a:p>
              <a:p>
                <a:pPr marL="742950" lvl="1" indent="-285750" latinLnBrk="1" hangingPunct="0">
                  <a:buFont typeface="Arial" panose="020B0604020202020204" pitchFamily="34" charset="0"/>
                  <a:buChar char="•"/>
                </a:pPr>
                <a:r>
                  <a:rPr lang="en-US" dirty="0">
                    <a:solidFill>
                      <a:srgbClr val="000000"/>
                    </a:solidFill>
                    <a:latin typeface="Calibri" panose="020F0502020204030204" pitchFamily="34" charset="0"/>
                    <a:cs typeface="Calibri" panose="020F0502020204030204" pitchFamily="34" charset="0"/>
                  </a:rPr>
                  <a:t>Friis  radiation formula is </a:t>
                </a:r>
                <a14:m>
                  <m:oMath xmlns:m="http://schemas.openxmlformats.org/officeDocument/2006/math">
                    <m:sSub>
                      <m:sSubPr>
                        <m:ctrlPr>
                          <a:rPr lang="en-US" i="1">
                            <a:solidFill>
                              <a:srgbClr val="000000"/>
                            </a:solidFill>
                            <a:latin typeface="Cambria Math" panose="02040503050406030204" pitchFamily="18" charset="0"/>
                            <a:cs typeface="Calibri" panose="020F0502020204030204" pitchFamily="34" charset="0"/>
                          </a:rPr>
                        </m:ctrlPr>
                      </m:sSubPr>
                      <m:e>
                        <m:r>
                          <a:rPr lang="en-US" i="1">
                            <a:solidFill>
                              <a:srgbClr val="000000"/>
                            </a:solidFill>
                            <a:latin typeface="Cambria Math" panose="02040503050406030204" pitchFamily="18" charset="0"/>
                            <a:cs typeface="Calibri" panose="020F0502020204030204" pitchFamily="34" charset="0"/>
                          </a:rPr>
                          <m:t>𝑃</m:t>
                        </m:r>
                      </m:e>
                      <m:sub>
                        <m:r>
                          <a:rPr lang="en-US" i="1">
                            <a:solidFill>
                              <a:srgbClr val="000000"/>
                            </a:solidFill>
                            <a:latin typeface="Cambria Math" panose="02040503050406030204" pitchFamily="18" charset="0"/>
                            <a:cs typeface="Calibri" panose="020F0502020204030204" pitchFamily="34" charset="0"/>
                          </a:rPr>
                          <m:t>𝑟</m:t>
                        </m:r>
                      </m:sub>
                    </m:sSub>
                    <m:r>
                      <a:rPr lang="en-US" i="1">
                        <a:solidFill>
                          <a:srgbClr val="000000"/>
                        </a:solidFill>
                        <a:latin typeface="Cambria Math" panose="02040503050406030204" pitchFamily="18" charset="0"/>
                        <a:cs typeface="Calibri" panose="020F0502020204030204" pitchFamily="34" charset="0"/>
                      </a:rPr>
                      <m:t>=</m:t>
                    </m:r>
                    <m:f>
                      <m:fPr>
                        <m:ctrlPr>
                          <a:rPr lang="en-US" i="1">
                            <a:solidFill>
                              <a:srgbClr val="000000"/>
                            </a:solidFill>
                            <a:latin typeface="Cambria Math" panose="02040503050406030204" pitchFamily="18" charset="0"/>
                            <a:cs typeface="Calibri" panose="020F0502020204030204" pitchFamily="34" charset="0"/>
                          </a:rPr>
                        </m:ctrlPr>
                      </m:fPr>
                      <m:num>
                        <m:sSub>
                          <m:sSubPr>
                            <m:ctrlPr>
                              <a:rPr lang="en-US" i="1">
                                <a:solidFill>
                                  <a:srgbClr val="000000"/>
                                </a:solidFill>
                                <a:latin typeface="Cambria Math" panose="02040503050406030204" pitchFamily="18" charset="0"/>
                                <a:cs typeface="Calibri" panose="020F0502020204030204" pitchFamily="34" charset="0"/>
                              </a:rPr>
                            </m:ctrlPr>
                          </m:sSubPr>
                          <m:e>
                            <m:r>
                              <a:rPr lang="en-US" i="1">
                                <a:solidFill>
                                  <a:srgbClr val="000000"/>
                                </a:solidFill>
                                <a:latin typeface="Cambria Math" panose="02040503050406030204" pitchFamily="18" charset="0"/>
                                <a:cs typeface="Calibri" panose="020F0502020204030204" pitchFamily="34" charset="0"/>
                              </a:rPr>
                              <m:t>𝑃</m:t>
                            </m:r>
                          </m:e>
                          <m:sub>
                            <m:r>
                              <a:rPr lang="en-US" i="1">
                                <a:solidFill>
                                  <a:srgbClr val="000000"/>
                                </a:solidFill>
                                <a:latin typeface="Cambria Math" panose="02040503050406030204" pitchFamily="18" charset="0"/>
                                <a:cs typeface="Calibri" panose="020F0502020204030204" pitchFamily="34" charset="0"/>
                              </a:rPr>
                              <m:t>𝑡</m:t>
                            </m:r>
                          </m:sub>
                        </m:sSub>
                        <m:r>
                          <a:rPr lang="en-US" i="1">
                            <a:solidFill>
                              <a:srgbClr val="000000"/>
                            </a:solidFill>
                            <a:latin typeface="Cambria Math" panose="02040503050406030204" pitchFamily="18" charset="0"/>
                            <a:cs typeface="Calibri" panose="020F0502020204030204" pitchFamily="34" charset="0"/>
                          </a:rPr>
                          <m:t>𝐺𝐴</m:t>
                        </m:r>
                      </m:num>
                      <m:den>
                        <m:r>
                          <a:rPr lang="en-US" i="1">
                            <a:solidFill>
                              <a:srgbClr val="000000"/>
                            </a:solidFill>
                            <a:latin typeface="Cambria Math" panose="02040503050406030204" pitchFamily="18" charset="0"/>
                            <a:cs typeface="Calibri" panose="020F0502020204030204" pitchFamily="34" charset="0"/>
                          </a:rPr>
                          <m:t>4</m:t>
                        </m:r>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t> </m:t>
                    </m:r>
                  </m:oMath>
                </a14:m>
                <a:r>
                  <a:rPr lang="en-US" i="1" dirty="0">
                    <a:solidFill>
                      <a:srgbClr val="000000"/>
                    </a:solidFill>
                    <a:latin typeface="Cambria Math" panose="02040503050406030204" pitchFamily="18" charset="0"/>
                    <a:ea typeface="Cambria Math" panose="02040503050406030204" pitchFamily="18" charset="0"/>
                    <a:cs typeface="Calibri" panose="020F0502020204030204" pitchFamily="34" charset="0"/>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𝜆</m:t>
                    </m:r>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m:t>
                    </m:r>
                    <m:f>
                      <m:fPr>
                        <m:ctrlP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ctrlPr>
                      </m:fPr>
                      <m:num>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𝑐</m:t>
                        </m:r>
                      </m:num>
                      <m:den>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𝑓</m:t>
                        </m:r>
                      </m:den>
                    </m:f>
                  </m:oMath>
                </a14:m>
                <a:r>
                  <a:rPr lang="en-US" i="1" dirty="0">
                    <a:solidFill>
                      <a:srgbClr val="000000"/>
                    </a:solidFill>
                    <a:latin typeface="Cambria Math" panose="02040503050406030204" pitchFamily="18" charset="0"/>
                    <a:ea typeface="Cambria Math" panose="02040503050406030204" pitchFamily="18" charset="0"/>
                    <a:cs typeface="Calibri" panose="020F0502020204030204" pitchFamily="34" charset="0"/>
                  </a:rPr>
                  <a:t> </a:t>
                </a:r>
                <a:r>
                  <a:rPr lang="en-US" dirty="0">
                    <a:solidFill>
                      <a:srgbClr val="000000"/>
                    </a:solidFill>
                    <a:ea typeface="Cambria Math" panose="02040503050406030204" pitchFamily="18" charset="0"/>
                    <a:cs typeface="Calibri" panose="020F0502020204030204" pitchFamily="34" charset="0"/>
                  </a:rPr>
                  <a:t>and </a:t>
                </a:r>
                <a14:m>
                  <m:oMath xmlns:m="http://schemas.openxmlformats.org/officeDocument/2006/math">
                    <m:f>
                      <m:fPr>
                        <m:ctrlPr>
                          <a:rPr lang="en-US" i="1">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𝐺</m:t>
                        </m:r>
                      </m:num>
                      <m:den>
                        <m:r>
                          <a:rPr lang="en-US" b="0" i="1" smtClean="0">
                            <a:solidFill>
                              <a:srgbClr val="000000"/>
                            </a:solidFill>
                            <a:latin typeface="Cambria Math" panose="02040503050406030204" pitchFamily="18" charset="0"/>
                          </a:rPr>
                          <m:t>𝐴</m:t>
                        </m:r>
                      </m:den>
                    </m:f>
                    <m:r>
                      <a:rPr lang="en-US">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4</m:t>
                        </m:r>
                        <m:r>
                          <a:rPr lang="en-US" i="1">
                            <a:solidFill>
                              <a:srgbClr val="000000"/>
                            </a:solidFill>
                            <a:latin typeface="Cambria Math" panose="02040503050406030204" pitchFamily="18" charset="0"/>
                            <a:ea typeface="Cambria Math" panose="02040503050406030204" pitchFamily="18" charset="0"/>
                          </a:rPr>
                          <m:t>𝜋</m:t>
                        </m:r>
                      </m:num>
                      <m:den>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𝜆</m:t>
                            </m:r>
                          </m:e>
                          <m:sup>
                            <m:r>
                              <a:rPr lang="en-US" i="1">
                                <a:solidFill>
                                  <a:srgbClr val="000000"/>
                                </a:solidFill>
                                <a:latin typeface="Cambria Math" panose="02040503050406030204" pitchFamily="18" charset="0"/>
                              </a:rPr>
                              <m:t>2</m:t>
                            </m:r>
                          </m:sup>
                        </m:sSup>
                      </m:den>
                    </m:f>
                  </m:oMath>
                </a14:m>
                <a:r>
                  <a:rPr lang="en-US" dirty="0">
                    <a:solidFill>
                      <a:srgbClr val="000000"/>
                    </a:solidFill>
                  </a:rPr>
                  <a:t>, so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𝑟</m:t>
                        </m:r>
                      </m:sub>
                    </m:sSub>
                    <m:r>
                      <a:rPr lang="en-US" b="0" i="1" smtClean="0">
                        <a:solidFill>
                          <a:srgbClr val="000000"/>
                        </a:solidFill>
                        <a:latin typeface="Cambria Math" panose="02040503050406030204" pitchFamily="18" charset="0"/>
                      </a:rPr>
                      <m:t>=</m:t>
                    </m:r>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𝐺𝑐</m:t>
                            </m:r>
                          </m:num>
                          <m:den>
                            <m:r>
                              <a:rPr lang="en-US" b="0" i="1" smtClean="0">
                                <a:solidFill>
                                  <a:srgbClr val="000000"/>
                                </a:solidFill>
                                <a:latin typeface="Cambria Math" panose="02040503050406030204" pitchFamily="18" charset="0"/>
                              </a:rPr>
                              <m:t>4</m:t>
                            </m:r>
                            <m:r>
                              <a:rPr lang="en-US" b="0" i="1" smtClean="0">
                                <a:solidFill>
                                  <a:srgbClr val="000000"/>
                                </a:solidFill>
                                <a:latin typeface="Cambria Math" panose="02040503050406030204" pitchFamily="18" charset="0"/>
                                <a:ea typeface="Cambria Math" panose="02040503050406030204" pitchFamily="18" charset="0"/>
                              </a:rPr>
                              <m:t>𝜋</m:t>
                            </m:r>
                            <m:r>
                              <a:rPr lang="en-US" b="0" i="1" smtClean="0">
                                <a:solidFill>
                                  <a:srgbClr val="000000"/>
                                </a:solidFill>
                                <a:latin typeface="Cambria Math" panose="02040503050406030204" pitchFamily="18" charset="0"/>
                                <a:ea typeface="Cambria Math" panose="02040503050406030204" pitchFamily="18" charset="0"/>
                              </a:rPr>
                              <m:t>𝑟𝑓</m:t>
                            </m:r>
                          </m:den>
                        </m:f>
                        <m:r>
                          <a:rPr lang="en-US" b="0" i="1" smtClean="0">
                            <a:solidFill>
                              <a:srgbClr val="000000"/>
                            </a:solidFill>
                            <a:latin typeface="Cambria Math" panose="02040503050406030204" pitchFamily="18" charset="0"/>
                          </a:rPr>
                          <m:t>)</m:t>
                        </m:r>
                      </m:e>
                      <m:sup>
                        <m:r>
                          <a:rPr lang="en-US" b="0" i="1" smtClean="0">
                            <a:solidFill>
                              <a:srgbClr val="000000"/>
                            </a:solidFill>
                            <a:latin typeface="Cambria Math" panose="02040503050406030204" pitchFamily="18" charset="0"/>
                          </a:rPr>
                          <m:t>2</m:t>
                        </m:r>
                      </m:sup>
                    </m:sSup>
                  </m:oMath>
                </a14:m>
                <a:endParaRPr lang="en-US" dirty="0">
                  <a:solidFill>
                    <a:srgbClr val="000000"/>
                  </a:solidFill>
                </a:endParaRPr>
              </a:p>
              <a:p>
                <a:pPr marL="742950" lvl="1" indent="-28575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𝑟</m:t>
                        </m:r>
                      </m:sub>
                    </m:sSub>
                  </m:oMath>
                </a14:m>
                <a:r>
                  <a:rPr lang="en-US" dirty="0">
                    <a:solidFill>
                      <a:srgbClr val="000000"/>
                    </a:solidFill>
                  </a:rPr>
                  <a:t> requires  </a:t>
                </a:r>
                <a14:m>
                  <m:oMath xmlns:m="http://schemas.openxmlformats.org/officeDocument/2006/math">
                    <m:r>
                      <a:rPr lang="en-US" b="0" i="1" smtClean="0">
                        <a:solidFill>
                          <a:srgbClr val="000000"/>
                        </a:solidFill>
                        <a:latin typeface="Cambria Math" panose="02040503050406030204" pitchFamily="18" charset="0"/>
                      </a:rPr>
                      <m:t>−90</m:t>
                    </m:r>
                    <m:r>
                      <a:rPr lang="en-US" b="0" i="1" smtClean="0">
                        <a:solidFill>
                          <a:srgbClr val="000000"/>
                        </a:solidFill>
                        <a:latin typeface="Cambria Math" panose="02040503050406030204" pitchFamily="18" charset="0"/>
                      </a:rPr>
                      <m:t>𝑑𝐵𝑚</m:t>
                    </m:r>
                  </m:oMath>
                </a14:m>
                <a:r>
                  <a:rPr lang="en-US" dirty="0">
                    <a:solidFill>
                      <a:srgbClr val="000000"/>
                    </a:solidFill>
                  </a:rPr>
                  <a:t> power.  </a:t>
                </a:r>
                <a14:m>
                  <m:oMath xmlns:m="http://schemas.openxmlformats.org/officeDocument/2006/math">
                    <m:r>
                      <a:rPr lang="en-US" b="0" i="1" smtClean="0">
                        <a:solidFill>
                          <a:srgbClr val="000000"/>
                        </a:solidFill>
                        <a:latin typeface="Cambria Math" panose="02040503050406030204" pitchFamily="18" charset="0"/>
                      </a:rPr>
                      <m:t>−90=10</m:t>
                    </m:r>
                    <m:func>
                      <m:funcPr>
                        <m:ctrlPr>
                          <a:rPr lang="en-US" b="0" i="1" smtClean="0">
                            <a:solidFill>
                              <a:srgbClr val="000000"/>
                            </a:solidFill>
                            <a:latin typeface="Cambria Math" panose="02040503050406030204" pitchFamily="18" charset="0"/>
                          </a:rPr>
                        </m:ctrlPr>
                      </m:funcPr>
                      <m:fName>
                        <m:r>
                          <m:rPr>
                            <m:sty m:val="p"/>
                          </m:rPr>
                          <a:rPr lang="en-US" b="0" i="0" smtClean="0">
                            <a:solidFill>
                              <a:srgbClr val="000000"/>
                            </a:solidFill>
                            <a:latin typeface="Cambria Math" panose="02040503050406030204" pitchFamily="18" charset="0"/>
                          </a:rPr>
                          <m:t>log</m:t>
                        </m:r>
                      </m:fName>
                      <m:e>
                        <m:d>
                          <m:dPr>
                            <m:ctrlPr>
                              <a:rPr lang="en-US" b="0" i="1" smtClean="0">
                                <a:solidFill>
                                  <a:srgbClr val="000000"/>
                                </a:solidFill>
                                <a:latin typeface="Cambria Math" panose="02040503050406030204" pitchFamily="18" charset="0"/>
                              </a:rPr>
                            </m:ctrlPr>
                          </m:dPr>
                          <m:e>
                            <m:f>
                              <m:fPr>
                                <m:ctrlPr>
                                  <a:rPr lang="en-US" b="0" i="1" smtClean="0">
                                    <a:solidFill>
                                      <a:srgbClr val="000000"/>
                                    </a:solidFill>
                                    <a:latin typeface="Cambria Math" panose="02040503050406030204" pitchFamily="18" charset="0"/>
                                  </a:rPr>
                                </m:ctrlPr>
                              </m:fPr>
                              <m:num>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𝑟</m:t>
                                    </m:r>
                                  </m:sub>
                                </m:sSub>
                              </m:num>
                              <m:den>
                                <m:r>
                                  <a:rPr lang="en-US" b="0" i="1" smtClean="0">
                                    <a:solidFill>
                                      <a:srgbClr val="000000"/>
                                    </a:solidFill>
                                    <a:latin typeface="Cambria Math" panose="02040503050406030204" pitchFamily="18" charset="0"/>
                                  </a:rPr>
                                  <m:t>1</m:t>
                                </m:r>
                                <m:r>
                                  <a:rPr lang="en-US" b="0" i="1" smtClean="0">
                                    <a:solidFill>
                                      <a:srgbClr val="000000"/>
                                    </a:solidFill>
                                    <a:latin typeface="Cambria Math" panose="02040503050406030204" pitchFamily="18" charset="0"/>
                                  </a:rPr>
                                  <m:t>𝑚𝑊</m:t>
                                </m:r>
                              </m:den>
                            </m:f>
                          </m:e>
                        </m:d>
                      </m:e>
                    </m:func>
                  </m:oMath>
                </a14:m>
                <a:r>
                  <a:rPr lang="en-US" dirty="0">
                    <a:solidFill>
                      <a:srgbClr val="000000"/>
                    </a:solidFill>
                  </a:rPr>
                  <a:t>, so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𝑟</m:t>
                        </m:r>
                      </m:sub>
                    </m:sSub>
                  </m:oMath>
                </a14:m>
                <a:r>
                  <a:rPr lang="en-US" dirty="0">
                    <a:solidFill>
                      <a:srgbClr val="000000"/>
                    </a:solidFill>
                  </a:rPr>
                  <a:t> must be at least </a:t>
                </a:r>
                <a14:m>
                  <m:oMath xmlns:m="http://schemas.openxmlformats.org/officeDocument/2006/math">
                    <m:sSup>
                      <m:sSupPr>
                        <m:ctrlPr>
                          <a:rPr lang="en-US"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10</m:t>
                        </m:r>
                      </m:e>
                      <m:sup>
                        <m:r>
                          <a:rPr lang="en-US" b="0" i="1" smtClean="0">
                            <a:solidFill>
                              <a:srgbClr val="000000"/>
                            </a:solidFill>
                            <a:latin typeface="Cambria Math" panose="02040503050406030204" pitchFamily="18" charset="0"/>
                          </a:rPr>
                          <m:t>−12</m:t>
                        </m:r>
                      </m:sup>
                    </m:sSup>
                    <m:r>
                      <a:rPr lang="en-US" b="0" i="1" smtClean="0">
                        <a:solidFill>
                          <a:srgbClr val="000000"/>
                        </a:solidFill>
                        <a:latin typeface="Cambria Math" panose="02040503050406030204" pitchFamily="18" charset="0"/>
                      </a:rPr>
                      <m:t> </m:t>
                    </m:r>
                    <m:r>
                      <a:rPr lang="en-US" b="0" i="1" smtClean="0">
                        <a:solidFill>
                          <a:srgbClr val="000000"/>
                        </a:solidFill>
                        <a:latin typeface="Cambria Math" panose="02040503050406030204" pitchFamily="18" charset="0"/>
                      </a:rPr>
                      <m:t>𝑊</m:t>
                    </m:r>
                  </m:oMath>
                </a14:m>
                <a:r>
                  <a:rPr lang="en-US" dirty="0">
                    <a:solidFill>
                      <a:srgbClr val="000000"/>
                    </a:solidFill>
                  </a:rPr>
                  <a:t>.</a:t>
                </a:r>
              </a:p>
              <a:p>
                <a:pPr marL="742950" lvl="1" indent="-28575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d>
                      <m:dPr>
                        <m:ctrlPr>
                          <a:rPr lang="en-US" b="0" i="1" smtClean="0">
                            <a:solidFill>
                              <a:srgbClr val="000000"/>
                            </a:solidFill>
                            <a:latin typeface="Cambria Math" panose="02040503050406030204" pitchFamily="18" charset="0"/>
                          </a:rPr>
                        </m:ctrlPr>
                      </m:dPr>
                      <m:e>
                        <m:r>
                          <a:rPr lang="en-US" b="0" i="1" smtClean="0">
                            <a:solidFill>
                              <a:srgbClr val="000000"/>
                            </a:solidFill>
                            <a:latin typeface="Cambria Math" panose="02040503050406030204" pitchFamily="18" charset="0"/>
                          </a:rPr>
                          <m:t>𝑓</m:t>
                        </m:r>
                      </m:e>
                    </m:d>
                    <m:r>
                      <a:rPr lang="en-US" b="0" i="1" smtClean="0">
                        <a:solidFill>
                          <a:srgbClr val="000000"/>
                        </a:solidFill>
                        <a:latin typeface="Cambria Math" panose="02040503050406030204" pitchFamily="18" charset="0"/>
                      </a:rPr>
                      <m:t>= </m:t>
                    </m:r>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4</m:t>
                            </m:r>
                            <m:r>
                              <a:rPr lang="en-US" b="0" i="1" smtClean="0">
                                <a:solidFill>
                                  <a:srgbClr val="000000"/>
                                </a:solidFill>
                                <a:latin typeface="Cambria Math" panose="02040503050406030204" pitchFamily="18" charset="0"/>
                                <a:ea typeface="Cambria Math" panose="02040503050406030204" pitchFamily="18" charset="0"/>
                              </a:rPr>
                              <m:t>𝜋</m:t>
                            </m:r>
                            <m:r>
                              <a:rPr lang="en-US" b="0" i="1" smtClean="0">
                                <a:solidFill>
                                  <a:srgbClr val="000000"/>
                                </a:solidFill>
                                <a:latin typeface="Cambria Math" panose="02040503050406030204" pitchFamily="18" charset="0"/>
                                <a:ea typeface="Cambria Math" panose="02040503050406030204" pitchFamily="18" charset="0"/>
                              </a:rPr>
                              <m:t>𝑟𝑓</m:t>
                            </m:r>
                          </m:num>
                          <m:den>
                            <m:r>
                              <a:rPr lang="en-US" b="0" i="1" smtClean="0">
                                <a:solidFill>
                                  <a:srgbClr val="000000"/>
                                </a:solidFill>
                                <a:latin typeface="Cambria Math" panose="02040503050406030204" pitchFamily="18" charset="0"/>
                              </a:rPr>
                              <m:t>𝐺𝑐</m:t>
                            </m:r>
                          </m:den>
                        </m:f>
                        <m:r>
                          <a:rPr lang="en-US" b="0" i="1" smtClean="0">
                            <a:solidFill>
                              <a:srgbClr val="000000"/>
                            </a:solidFill>
                            <a:latin typeface="Cambria Math" panose="02040503050406030204" pitchFamily="18" charset="0"/>
                          </a:rPr>
                          <m:t>)</m:t>
                        </m:r>
                      </m:e>
                      <m:sup>
                        <m:r>
                          <a:rPr lang="en-US" b="0" i="1" smtClean="0">
                            <a:solidFill>
                              <a:srgbClr val="000000"/>
                            </a:solidFill>
                            <a:latin typeface="Cambria Math" panose="02040503050406030204" pitchFamily="18" charset="0"/>
                          </a:rPr>
                          <m:t>2</m:t>
                        </m:r>
                      </m:sup>
                    </m:sSup>
                    <m:r>
                      <a:rPr lang="en-US" b="0" i="1" smtClean="0">
                        <a:solidFill>
                          <a:srgbClr val="000000"/>
                        </a:solidFill>
                        <a:latin typeface="Cambria Math" panose="02040503050406030204" pitchFamily="18" charset="0"/>
                        <a:ea typeface="Cambria Math" panose="02040503050406030204" pitchFamily="18" charset="0"/>
                      </a:rPr>
                      <m:t>×</m:t>
                    </m:r>
                    <m:sSup>
                      <m:sSupPr>
                        <m:ctrlPr>
                          <a:rPr lang="en-US" b="0" i="1" smtClean="0">
                            <a:solidFill>
                              <a:srgbClr val="000000"/>
                            </a:solidFill>
                            <a:latin typeface="Cambria Math" panose="02040503050406030204" pitchFamily="18" charset="0"/>
                            <a:ea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10</m:t>
                        </m:r>
                      </m:e>
                      <m:sup>
                        <m:r>
                          <a:rPr lang="en-US" b="0" i="1" smtClean="0">
                            <a:solidFill>
                              <a:srgbClr val="000000"/>
                            </a:solidFill>
                            <a:latin typeface="Cambria Math" panose="02040503050406030204" pitchFamily="18" charset="0"/>
                            <a:ea typeface="Cambria Math" panose="02040503050406030204" pitchFamily="18" charset="0"/>
                          </a:rPr>
                          <m:t>−12</m:t>
                        </m:r>
                      </m:sup>
                    </m:sSup>
                    <m:r>
                      <a:rPr lang="en-US" b="0" i="1" smtClean="0">
                        <a:solidFill>
                          <a:srgbClr val="000000"/>
                        </a:solidFill>
                        <a:latin typeface="Cambria Math" panose="02040503050406030204" pitchFamily="18" charset="0"/>
                        <a:ea typeface="Cambria Math" panose="02040503050406030204" pitchFamily="18" charset="0"/>
                      </a:rPr>
                      <m:t>𝑊</m:t>
                    </m:r>
                  </m:oMath>
                </a14:m>
                <a:r>
                  <a:rPr lang="en-US" dirty="0">
                    <a:solidFill>
                      <a:srgbClr val="000000"/>
                    </a:solidFill>
                  </a:rPr>
                  <a: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
                      <m:dPr>
                        <m:ctrlPr>
                          <a:rPr lang="en-US" i="1">
                            <a:solidFill>
                              <a:srgbClr val="000000"/>
                            </a:solidFill>
                            <a:latin typeface="Cambria Math" panose="02040503050406030204" pitchFamily="18" charset="0"/>
                          </a:rPr>
                        </m:ctrlPr>
                      </m:dPr>
                      <m:e>
                        <m:sSup>
                          <m:sSupPr>
                            <m:ctrlPr>
                              <a:rPr lang="en-US"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10</m:t>
                            </m:r>
                          </m:e>
                          <m:sup>
                            <m:r>
                              <a:rPr lang="en-US" b="0" i="1" smtClean="0">
                                <a:solidFill>
                                  <a:srgbClr val="000000"/>
                                </a:solidFill>
                                <a:latin typeface="Cambria Math" panose="02040503050406030204" pitchFamily="18" charset="0"/>
                              </a:rPr>
                              <m:t>8</m:t>
                            </m:r>
                          </m:sup>
                        </m:sSup>
                      </m:e>
                    </m:d>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4.4</m:t>
                    </m:r>
                    <m:r>
                      <a:rPr lang="en-US" b="0" i="1" smtClean="0">
                        <a:solidFill>
                          <a:srgbClr val="000000"/>
                        </a:solidFill>
                        <a:latin typeface="Cambria Math" panose="02040503050406030204" pitchFamily="18" charset="0"/>
                      </a:rPr>
                      <m:t>𝑚𝑊</m:t>
                    </m:r>
                  </m:oMath>
                </a14:m>
                <a:r>
                  <a:rPr lang="en-US" dirty="0">
                    <a:solidFill>
                      <a:srgbClr val="000000"/>
                    </a:solidFill>
                  </a:rPr>
                  <a: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
                      <m:dPr>
                        <m:ctrlPr>
                          <a:rPr lang="en-US" i="1">
                            <a:solidFill>
                              <a:srgbClr val="000000"/>
                            </a:solidFill>
                            <a:latin typeface="Cambria Math" panose="02040503050406030204" pitchFamily="18" charset="0"/>
                          </a:rPr>
                        </m:ctrlPr>
                      </m:dPr>
                      <m:e>
                        <m:sSup>
                          <m:sSupPr>
                            <m:ctrlPr>
                              <a:rPr lang="en-US" i="1">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2</m:t>
                            </m:r>
                            <m:r>
                              <a:rPr lang="en-US" b="0" i="1" smtClean="0">
                                <a:solidFill>
                                  <a:srgbClr val="000000"/>
                                </a:solidFill>
                                <a:latin typeface="Cambria Math" panose="02040503050406030204" pitchFamily="18" charset="0"/>
                                <a:ea typeface="Cambria Math" panose="02040503050406030204" pitchFamily="18" charset="0"/>
                              </a:rPr>
                              <m:t>×</m:t>
                            </m:r>
                            <m:r>
                              <a:rPr lang="en-US" i="1">
                                <a:solidFill>
                                  <a:srgbClr val="000000"/>
                                </a:solidFill>
                                <a:latin typeface="Cambria Math" panose="02040503050406030204" pitchFamily="18" charset="0"/>
                              </a:rPr>
                              <m:t>10</m:t>
                            </m:r>
                          </m:e>
                          <m:sup>
                            <m:r>
                              <a:rPr lang="en-US" i="1">
                                <a:solidFill>
                                  <a:srgbClr val="000000"/>
                                </a:solidFill>
                                <a:latin typeface="Cambria Math" panose="02040503050406030204" pitchFamily="18" charset="0"/>
                              </a:rPr>
                              <m:t>8</m:t>
                            </m:r>
                          </m:sup>
                        </m:sSup>
                      </m:e>
                    </m:d>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19.24</m:t>
                    </m:r>
                    <m:r>
                      <a:rPr lang="en-US" b="0" i="1" smtClean="0">
                        <a:solidFill>
                          <a:srgbClr val="000000"/>
                        </a:solidFill>
                        <a:latin typeface="Cambria Math" panose="02040503050406030204" pitchFamily="18" charset="0"/>
                      </a:rPr>
                      <m:t>𝑚𝑊</m:t>
                    </m:r>
                  </m:oMath>
                </a14:m>
                <a:r>
                  <a:rPr lang="en-US" dirty="0">
                    <a:solidFill>
                      <a:srgbClr val="000000"/>
                    </a:solidFill>
                  </a:rPr>
                  <a: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
                      <m:dPr>
                        <m:ctrlPr>
                          <a:rPr lang="en-US" i="1">
                            <a:solidFill>
                              <a:srgbClr val="000000"/>
                            </a:solidFill>
                            <a:latin typeface="Cambria Math" panose="02040503050406030204" pitchFamily="18" charset="0"/>
                          </a:rPr>
                        </m:ctrlPr>
                      </m:dPr>
                      <m:e>
                        <m:r>
                          <a:rPr lang="en-US" b="0" i="1" smtClean="0">
                            <a:solidFill>
                              <a:srgbClr val="000000"/>
                            </a:solidFill>
                            <a:latin typeface="Cambria Math" panose="02040503050406030204" pitchFamily="18" charset="0"/>
                          </a:rPr>
                          <m:t>3</m:t>
                        </m:r>
                        <m:r>
                          <a:rPr lang="en-US" b="0" i="1" smtClean="0">
                            <a:solidFill>
                              <a:srgbClr val="000000"/>
                            </a:solidFill>
                            <a:latin typeface="Cambria Math" panose="02040503050406030204" pitchFamily="18" charset="0"/>
                            <a:ea typeface="Cambria Math" panose="02040503050406030204" pitchFamily="18" charset="0"/>
                          </a:rPr>
                          <m:t>×</m:t>
                        </m:r>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10</m:t>
                            </m:r>
                          </m:e>
                          <m:sup>
                            <m:r>
                              <a:rPr lang="en-US" i="1">
                                <a:solidFill>
                                  <a:srgbClr val="000000"/>
                                </a:solidFill>
                                <a:latin typeface="Cambria Math" panose="02040503050406030204" pitchFamily="18" charset="0"/>
                              </a:rPr>
                              <m:t>8</m:t>
                            </m:r>
                          </m:sup>
                        </m:sSup>
                      </m:e>
                    </m:d>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40</m:t>
                    </m:r>
                    <m:r>
                      <a:rPr lang="en-US" b="0" i="1" smtClean="0">
                        <a:solidFill>
                          <a:srgbClr val="000000"/>
                        </a:solidFill>
                        <a:latin typeface="Cambria Math" panose="02040503050406030204" pitchFamily="18" charset="0"/>
                      </a:rPr>
                      <m:t>𝑚𝑊</m:t>
                    </m:r>
                  </m:oMath>
                </a14:m>
                <a:r>
                  <a:rPr lang="en-US" dirty="0">
                    <a:solidFill>
                      <a:srgbClr val="000000"/>
                    </a:solidFill>
                  </a:rPr>
                  <a:t> and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
                      <m:dPr>
                        <m:ctrlPr>
                          <a:rPr lang="en-US" i="1">
                            <a:solidFill>
                              <a:srgbClr val="000000"/>
                            </a:solidFill>
                            <a:latin typeface="Cambria Math" panose="02040503050406030204" pitchFamily="18" charset="0"/>
                          </a:rPr>
                        </m:ctrlPr>
                      </m:dPr>
                      <m:e>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10</m:t>
                            </m:r>
                          </m:e>
                          <m:sup>
                            <m:r>
                              <a:rPr lang="en-US" b="0" i="1" smtClean="0">
                                <a:solidFill>
                                  <a:srgbClr val="000000"/>
                                </a:solidFill>
                                <a:latin typeface="Cambria Math" panose="02040503050406030204" pitchFamily="18" charset="0"/>
                              </a:rPr>
                              <m:t>9</m:t>
                            </m:r>
                          </m:sup>
                        </m:sSup>
                      </m:e>
                    </m:d>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440</m:t>
                    </m:r>
                    <m:r>
                      <a:rPr lang="en-US" b="0" i="1" smtClean="0">
                        <a:solidFill>
                          <a:srgbClr val="000000"/>
                        </a:solidFill>
                        <a:latin typeface="Cambria Math" panose="02040503050406030204" pitchFamily="18" charset="0"/>
                      </a:rPr>
                      <m:t>𝑚𝑊</m:t>
                    </m:r>
                    <m:r>
                      <a:rPr lang="en-US" b="0" i="1" smtClean="0">
                        <a:solidFill>
                          <a:srgbClr val="000000"/>
                        </a:solidFill>
                        <a:latin typeface="Cambria Math" panose="02040503050406030204" pitchFamily="18" charset="0"/>
                      </a:rPr>
                      <m:t>.</m:t>
                    </m:r>
                  </m:oMath>
                </a14:m>
                <a:r>
                  <a:rPr lang="en-US" dirty="0">
                    <a:solidFill>
                      <a:srgbClr val="000000"/>
                    </a:solidFill>
                  </a:rPr>
                  <a:t> </a:t>
                </a:r>
                <a:endParaRPr lang="en-US" dirty="0">
                  <a:solidFill>
                    <a:srgbClr val="000000"/>
                  </a:solidFill>
                  <a:sym typeface="Calibri"/>
                </a:endParaRPr>
              </a:p>
              <a:p>
                <a:pPr marL="457200" indent="-457200" hangingPunct="0">
                  <a:buFont typeface="+mj-lt"/>
                  <a:buAutoNum type="arabicPeriod"/>
                </a:pPr>
                <a:r>
                  <a:rPr lang="en-US" dirty="0">
                    <a:solidFill>
                      <a:srgbClr val="000000"/>
                    </a:solidFill>
                    <a:sym typeface="Calibri"/>
                  </a:rPr>
                  <a:t>Find the inductance to resonate with a 3m whip.  Assuming the Q of the coil is 200, find the turns ratio required to give a transceiver a 50 ohm load.  What is the radiation efficiency?</a:t>
                </a:r>
              </a:p>
              <a:p>
                <a:pPr marL="914400" lvl="1" indent="-457200" hangingPunct="0">
                  <a:buFont typeface="Arial" panose="020B0604020202020204" pitchFamily="34" charset="0"/>
                  <a:buChar char="•"/>
                </a:pPr>
                <a:r>
                  <a:rPr lang="en-US" dirty="0">
                    <a:solidFill>
                      <a:srgbClr val="000000"/>
                    </a:solidFill>
                    <a:sym typeface="Calibri"/>
                  </a:rPr>
                  <a:t>For whip, </a:t>
                </a: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𝑅</m:t>
                        </m:r>
                      </m:e>
                      <m:sub>
                        <m:r>
                          <a:rPr lang="en-US" b="0" i="1" smtClean="0">
                            <a:solidFill>
                              <a:srgbClr val="000000"/>
                            </a:solidFill>
                            <a:latin typeface="Cambria Math" panose="02040503050406030204" pitchFamily="18" charset="0"/>
                            <a:sym typeface="Calibri"/>
                          </a:rPr>
                          <m:t>𝑟</m:t>
                        </m:r>
                      </m:sub>
                    </m:sSub>
                    <m:r>
                      <a:rPr lang="en-US" b="0" i="1" smtClean="0">
                        <a:solidFill>
                          <a:srgbClr val="000000"/>
                        </a:solidFill>
                        <a:latin typeface="Cambria Math" panose="02040503050406030204" pitchFamily="18" charset="0"/>
                        <a:sym typeface="Calibri"/>
                      </a:rPr>
                      <m:t>=160</m:t>
                    </m:r>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ea typeface="Cambria Math" panose="02040503050406030204" pitchFamily="18" charset="0"/>
                            <a:sym typeface="Calibri"/>
                          </a:rPr>
                          <m:t>𝜋</m:t>
                        </m:r>
                      </m:e>
                      <m:sup>
                        <m:r>
                          <a:rPr lang="en-US" b="0" i="1" smtClean="0">
                            <a:solidFill>
                              <a:srgbClr val="000000"/>
                            </a:solidFill>
                            <a:latin typeface="Cambria Math" panose="02040503050406030204" pitchFamily="18" charset="0"/>
                            <a:sym typeface="Calibri"/>
                          </a:rPr>
                          <m:t>2</m:t>
                        </m:r>
                      </m:sup>
                    </m:sSup>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𝑙</m:t>
                            </m:r>
                          </m:num>
                          <m:den>
                            <m:r>
                              <a:rPr lang="en-US" b="0" i="1" smtClean="0">
                                <a:solidFill>
                                  <a:srgbClr val="000000"/>
                                </a:solidFill>
                                <a:latin typeface="Cambria Math" panose="02040503050406030204" pitchFamily="18" charset="0"/>
                                <a:ea typeface="Cambria Math" panose="02040503050406030204" pitchFamily="18" charset="0"/>
                                <a:sym typeface="Calibri"/>
                              </a:rPr>
                              <m:t>𝜆</m:t>
                            </m:r>
                          </m:den>
                        </m:f>
                        <m:r>
                          <a:rPr lang="en-US" b="0" i="1" smtClean="0">
                            <a:solidFill>
                              <a:srgbClr val="000000"/>
                            </a:solidFill>
                            <a:latin typeface="Cambria Math" panose="02040503050406030204" pitchFamily="18" charset="0"/>
                            <a:sym typeface="Calibri"/>
                          </a:rPr>
                          <m:t>)</m:t>
                        </m:r>
                      </m:e>
                      <m:sup>
                        <m:r>
                          <a:rPr lang="en-US" b="0" i="1" smtClean="0">
                            <a:solidFill>
                              <a:srgbClr val="000000"/>
                            </a:solidFill>
                            <a:latin typeface="Cambria Math" panose="02040503050406030204" pitchFamily="18" charset="0"/>
                            <a:sym typeface="Calibri"/>
                          </a:rPr>
                          <m:t>2</m:t>
                        </m:r>
                      </m:sup>
                    </m:sSup>
                    <m:r>
                      <a:rPr lang="en-US" i="1">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7.8</m:t>
                    </m:r>
                    <m:r>
                      <m:rPr>
                        <m:sty m:val="p"/>
                      </m:rPr>
                      <a:rPr lang="el-GR" b="0" i="1" smtClean="0">
                        <a:solidFill>
                          <a:srgbClr val="000000"/>
                        </a:solidFill>
                        <a:latin typeface="Cambria Math" panose="02040503050406030204" pitchFamily="18" charset="0"/>
                        <a:ea typeface="Cambria Math" panose="02040503050406030204" pitchFamily="18" charset="0"/>
                        <a:sym typeface="Calibri"/>
                      </a:rPr>
                      <m:t>Ω</m:t>
                    </m:r>
                  </m:oMath>
                </a14:m>
                <a:r>
                  <a:rPr lang="en-US" dirty="0">
                    <a:solidFill>
                      <a:srgbClr val="000000"/>
                    </a:solidFill>
                    <a:sym typeface="Calibri"/>
                  </a:rPr>
                  <a:t>. </a:t>
                </a:r>
                <a14:m>
                  <m:oMath xmlns:m="http://schemas.openxmlformats.org/officeDocument/2006/math">
                    <m:r>
                      <a:rPr lang="en-US" b="0" i="1" smtClean="0">
                        <a:solidFill>
                          <a:srgbClr val="000000"/>
                        </a:solidFill>
                        <a:latin typeface="Cambria Math" panose="02040503050406030204" pitchFamily="18" charset="0"/>
                        <a:sym typeface="Calibri"/>
                      </a:rPr>
                      <m:t>𝑄</m:t>
                    </m:r>
                    <m:r>
                      <a:rPr lang="en-US" b="0" i="1" smtClean="0">
                        <a:solidFill>
                          <a:srgbClr val="000000"/>
                        </a:solidFill>
                        <a:latin typeface="Cambria Math" panose="02040503050406030204" pitchFamily="18" charset="0"/>
                        <a:sym typeface="Calibri"/>
                      </a:rPr>
                      <m:t>=200=</m:t>
                    </m:r>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𝐿</m:t>
                        </m:r>
                      </m:num>
                      <m:den>
                        <m:r>
                          <a:rPr lang="en-US" b="0" i="1" smtClean="0">
                            <a:solidFill>
                              <a:srgbClr val="000000"/>
                            </a:solidFill>
                            <a:latin typeface="Cambria Math" panose="02040503050406030204" pitchFamily="18" charset="0"/>
                            <a:sym typeface="Calibri"/>
                          </a:rPr>
                          <m:t>7.8</m:t>
                        </m:r>
                      </m:den>
                    </m:f>
                  </m:oMath>
                </a14:m>
                <a:r>
                  <a:rPr lang="en-US" dirty="0">
                    <a:solidFill>
                      <a:srgbClr val="000000"/>
                    </a:solidFill>
                    <a:sym typeface="Calibri"/>
                  </a:rPr>
                  <a:t>.  </a:t>
                </a:r>
                <a14:m>
                  <m:oMath xmlns:m="http://schemas.openxmlformats.org/officeDocument/2006/math">
                    <m:r>
                      <a:rPr lang="en-US" b="0" i="1" smtClean="0">
                        <a:solidFill>
                          <a:srgbClr val="000000"/>
                        </a:solidFill>
                        <a:latin typeface="Cambria Math" panose="02040503050406030204" pitchFamily="18" charset="0"/>
                        <a:sym typeface="Calibri"/>
                      </a:rPr>
                      <m:t>𝐿</m:t>
                    </m:r>
                    <m:r>
                      <a:rPr lang="en-US" b="0" i="1" smtClean="0">
                        <a:solidFill>
                          <a:srgbClr val="000000"/>
                        </a:solidFill>
                        <a:latin typeface="Cambria Math" panose="02040503050406030204" pitchFamily="18" charset="0"/>
                        <a:sym typeface="Calibri"/>
                      </a:rPr>
                      <m:t>=1551</m:t>
                    </m:r>
                    <m:r>
                      <m:rPr>
                        <m:sty m:val="p"/>
                      </m:rPr>
                      <a:rPr lang="el-GR" b="0" i="1" smtClean="0">
                        <a:solidFill>
                          <a:srgbClr val="000000"/>
                        </a:solidFill>
                        <a:latin typeface="Cambria Math" panose="02040503050406030204" pitchFamily="18" charset="0"/>
                        <a:ea typeface="Cambria Math" panose="02040503050406030204" pitchFamily="18" charset="0"/>
                        <a:sym typeface="Calibri"/>
                      </a:rPr>
                      <m:t>Ω</m:t>
                    </m:r>
                  </m:oMath>
                </a14:m>
                <a:r>
                  <a:rPr lang="en-US" dirty="0">
                    <a:solidFill>
                      <a:srgbClr val="000000"/>
                    </a:solidFill>
                    <a:sym typeface="Calibri"/>
                  </a:rPr>
                  <a:t>.</a:t>
                </a:r>
              </a:p>
              <a:p>
                <a:pPr marL="914400" lvl="1" indent="-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𝑍</m:t>
                        </m:r>
                      </m:e>
                      <m:sub>
                        <m:r>
                          <a:rPr lang="en-US" b="0" i="1" smtClean="0">
                            <a:solidFill>
                              <a:srgbClr val="000000"/>
                            </a:solidFill>
                            <a:latin typeface="Cambria Math" panose="02040503050406030204" pitchFamily="18" charset="0"/>
                            <a:sym typeface="Calibri"/>
                          </a:rPr>
                          <m:t>𝑠</m:t>
                        </m:r>
                      </m:sub>
                    </m:sSub>
                    <m:r>
                      <a:rPr lang="en-US" b="0" i="1" smtClean="0">
                        <a:solidFill>
                          <a:srgbClr val="000000"/>
                        </a:solidFill>
                        <a:latin typeface="Cambria Math" panose="02040503050406030204" pitchFamily="18" charset="0"/>
                        <a:sym typeface="Calibri"/>
                      </a:rPr>
                      <m:t>=7.8+1551</m:t>
                    </m:r>
                    <m:r>
                      <a:rPr lang="en-US" b="0" i="1" smtClean="0">
                        <a:solidFill>
                          <a:srgbClr val="000000"/>
                        </a:solidFill>
                        <a:latin typeface="Cambria Math" panose="02040503050406030204" pitchFamily="18" charset="0"/>
                        <a:sym typeface="Calibri"/>
                      </a:rPr>
                      <m:t>𝑗</m:t>
                    </m:r>
                    <m:r>
                      <a:rPr lang="en-US" b="0" i="1" smtClean="0">
                        <a:solidFill>
                          <a:srgbClr val="000000"/>
                        </a:solidFill>
                        <a:latin typeface="Cambria Math" panose="02040503050406030204" pitchFamily="18" charset="0"/>
                        <a:sym typeface="Calibri"/>
                      </a:rPr>
                      <m:t>. </m:t>
                    </m:r>
                  </m:oMath>
                </a14:m>
                <a:r>
                  <a:rPr lang="en-US" b="0" i="1" dirty="0">
                    <a:solidFill>
                      <a:srgbClr val="000000"/>
                    </a:solidFill>
                    <a:latin typeface="Cambria Math" panose="02040503050406030204" pitchFamily="18" charset="0"/>
                    <a:sym typeface="Calibri"/>
                  </a:rPr>
                  <a:t> </a:t>
                </a:r>
                <a14:m>
                  <m:oMath xmlns:m="http://schemas.openxmlformats.org/officeDocument/2006/math">
                    <m:r>
                      <a:rPr lang="en-US" b="0" i="1" smtClean="0">
                        <a:solidFill>
                          <a:srgbClr val="000000"/>
                        </a:solidFill>
                        <a:latin typeface="Cambria Math" panose="02040503050406030204" pitchFamily="18" charset="0"/>
                        <a:sym typeface="Calibri"/>
                      </a:rPr>
                      <m:t>𝐿</m:t>
                    </m:r>
                    <m:r>
                      <a:rPr lang="en-US" b="0" i="1" smtClean="0">
                        <a:solidFill>
                          <a:srgbClr val="000000"/>
                        </a:solidFill>
                        <a:latin typeface="Cambria Math" panose="02040503050406030204" pitchFamily="18" charset="0"/>
                        <a:sym typeface="Calibri"/>
                      </a:rPr>
                      <m:t>=3.6</m:t>
                    </m:r>
                    <m:r>
                      <a:rPr lang="en-US" b="0" i="1" smtClean="0">
                        <a:solidFill>
                          <a:srgbClr val="000000"/>
                        </a:solidFill>
                        <a:latin typeface="Cambria Math" panose="02040503050406030204" pitchFamily="18" charset="0"/>
                        <a:ea typeface="Cambria Math" panose="02040503050406030204" pitchFamily="18" charset="0"/>
                        <a:sym typeface="Calibri"/>
                      </a:rPr>
                      <m:t>𝜇</m:t>
                    </m:r>
                    <m:r>
                      <a:rPr lang="en-US" b="0" i="1" smtClean="0">
                        <a:solidFill>
                          <a:srgbClr val="000000"/>
                        </a:solidFill>
                        <a:latin typeface="Cambria Math" panose="02040503050406030204" pitchFamily="18" charset="0"/>
                        <a:ea typeface="Cambria Math" panose="02040503050406030204" pitchFamily="18" charset="0"/>
                        <a:sym typeface="Calibri"/>
                      </a:rPr>
                      <m:t>𝐻</m:t>
                    </m:r>
                  </m:oMath>
                </a14:m>
                <a:r>
                  <a:rPr lang="en-US" b="0" i="1" dirty="0">
                    <a:solidFill>
                      <a:srgbClr val="000000"/>
                    </a:solidFill>
                    <a:latin typeface="Cambria Math" panose="02040503050406030204" pitchFamily="18" charset="0"/>
                    <a:sym typeface="Calibri"/>
                  </a:rPr>
                  <a:t> </a:t>
                </a:r>
              </a:p>
              <a:p>
                <a:pPr marL="914400" lvl="1" indent="-457200"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1551</m:t>
                        </m:r>
                      </m:num>
                      <m:den>
                        <m:r>
                          <a:rPr lang="en-US" b="0" i="1" smtClean="0">
                            <a:solidFill>
                              <a:srgbClr val="000000"/>
                            </a:solidFill>
                            <a:latin typeface="Cambria Math" panose="02040503050406030204" pitchFamily="18" charset="0"/>
                            <a:sym typeface="Calibri"/>
                          </a:rPr>
                          <m:t>50</m:t>
                        </m:r>
                      </m:den>
                    </m:f>
                    <m:r>
                      <a:rPr lang="en-US" b="0" i="1" smtClean="0">
                        <a:solidFill>
                          <a:srgbClr val="000000"/>
                        </a:solidFill>
                        <a:latin typeface="Cambria Math" panose="02040503050406030204" pitchFamily="18" charset="0"/>
                        <a:sym typeface="Calibri"/>
                      </a:rPr>
                      <m:t>=</m:t>
                    </m:r>
                    <m:f>
                      <m:fPr>
                        <m:ctrlPr>
                          <a:rPr lang="en-US" i="1" smtClean="0">
                            <a:solidFill>
                              <a:srgbClr val="000000"/>
                            </a:solidFill>
                            <a:latin typeface="Cambria Math" panose="02040503050406030204" pitchFamily="18" charset="0"/>
                            <a:sym typeface="Calibri"/>
                          </a:rPr>
                        </m:ctrlPr>
                      </m:fPr>
                      <m:num>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𝑍</m:t>
                            </m:r>
                          </m:e>
                          <m:sub>
                            <m:r>
                              <a:rPr lang="en-US" b="0" i="1" smtClean="0">
                                <a:solidFill>
                                  <a:srgbClr val="000000"/>
                                </a:solidFill>
                                <a:latin typeface="Cambria Math" panose="02040503050406030204" pitchFamily="18" charset="0"/>
                                <a:sym typeface="Calibri"/>
                              </a:rPr>
                              <m:t>𝑝</m:t>
                            </m:r>
                          </m:sub>
                        </m:sSub>
                      </m:num>
                      <m:den>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𝑍</m:t>
                            </m:r>
                          </m:e>
                          <m:sub>
                            <m:r>
                              <a:rPr lang="en-US" b="0" i="1" smtClean="0">
                                <a:solidFill>
                                  <a:srgbClr val="000000"/>
                                </a:solidFill>
                                <a:latin typeface="Cambria Math" panose="02040503050406030204" pitchFamily="18" charset="0"/>
                                <a:sym typeface="Calibri"/>
                              </a:rPr>
                              <m:t>𝑠</m:t>
                            </m:r>
                          </m:sub>
                        </m:sSub>
                      </m:den>
                    </m:f>
                    <m:r>
                      <a:rPr lang="en-US" b="0" i="1" smtClean="0">
                        <a:solidFill>
                          <a:srgbClr val="000000"/>
                        </a:solidFill>
                        <a:latin typeface="Cambria Math" panose="02040503050406030204" pitchFamily="18" charset="0"/>
                        <a:sym typeface="Calibri"/>
                      </a:rPr>
                      <m:t>=</m:t>
                    </m:r>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𝑁</m:t>
                                </m:r>
                              </m:e>
                              <m:sub>
                                <m:r>
                                  <a:rPr lang="en-US" b="0" i="1" smtClean="0">
                                    <a:solidFill>
                                      <a:srgbClr val="000000"/>
                                    </a:solidFill>
                                    <a:latin typeface="Cambria Math" panose="02040503050406030204" pitchFamily="18" charset="0"/>
                                    <a:sym typeface="Calibri"/>
                                  </a:rPr>
                                  <m:t>𝑝</m:t>
                                </m:r>
                              </m:sub>
                            </m:sSub>
                          </m:num>
                          <m:den>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𝑁</m:t>
                                </m:r>
                              </m:e>
                              <m:sub>
                                <m:r>
                                  <a:rPr lang="en-US" b="0" i="1" smtClean="0">
                                    <a:solidFill>
                                      <a:srgbClr val="000000"/>
                                    </a:solidFill>
                                    <a:latin typeface="Cambria Math" panose="02040503050406030204" pitchFamily="18" charset="0"/>
                                    <a:sym typeface="Calibri"/>
                                  </a:rPr>
                                  <m:t>𝑠</m:t>
                                </m:r>
                              </m:sub>
                            </m:sSub>
                          </m:den>
                        </m:f>
                        <m:r>
                          <a:rPr lang="en-US" b="0" i="1" smtClean="0">
                            <a:solidFill>
                              <a:srgbClr val="000000"/>
                            </a:solidFill>
                            <a:latin typeface="Cambria Math" panose="02040503050406030204" pitchFamily="18" charset="0"/>
                            <a:sym typeface="Calibri"/>
                          </a:rPr>
                          <m:t>)</m:t>
                        </m:r>
                      </m:e>
                      <m:sup>
                        <m:r>
                          <a:rPr lang="en-US" b="0" i="1" smtClean="0">
                            <a:solidFill>
                              <a:srgbClr val="000000"/>
                            </a:solidFill>
                            <a:latin typeface="Cambria Math" panose="02040503050406030204" pitchFamily="18" charset="0"/>
                            <a:sym typeface="Calibri"/>
                          </a:rPr>
                          <m:t>2</m:t>
                        </m:r>
                      </m:sup>
                    </m:sSup>
                  </m:oMath>
                </a14:m>
                <a:r>
                  <a:rPr lang="en-US" b="0" i="1" dirty="0">
                    <a:solidFill>
                      <a:srgbClr val="000000"/>
                    </a:solidFill>
                    <a:latin typeface="Cambria Math" panose="02040503050406030204" pitchFamily="18" charset="0"/>
                    <a:sym typeface="Calibri"/>
                  </a:rPr>
                  <a:t>,  </a:t>
                </a:r>
                <a14:m>
                  <m:oMath xmlns:m="http://schemas.openxmlformats.org/officeDocument/2006/math">
                    <m:f>
                      <m:fPr>
                        <m:ctrlPr>
                          <a:rPr lang="en-US" i="1">
                            <a:solidFill>
                              <a:srgbClr val="000000"/>
                            </a:solidFill>
                            <a:latin typeface="Cambria Math" panose="02040503050406030204" pitchFamily="18" charset="0"/>
                            <a:sym typeface="Calibri"/>
                          </a:rPr>
                        </m:ctrlPr>
                      </m:fPr>
                      <m:num>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𝑁</m:t>
                            </m:r>
                          </m:e>
                          <m:sub>
                            <m:r>
                              <a:rPr lang="en-US" i="1">
                                <a:solidFill>
                                  <a:srgbClr val="000000"/>
                                </a:solidFill>
                                <a:latin typeface="Cambria Math" panose="02040503050406030204" pitchFamily="18" charset="0"/>
                                <a:sym typeface="Calibri"/>
                              </a:rPr>
                              <m:t>𝑝</m:t>
                            </m:r>
                          </m:sub>
                        </m:sSub>
                      </m:num>
                      <m:den>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𝑁</m:t>
                            </m:r>
                          </m:e>
                          <m:sub>
                            <m:r>
                              <a:rPr lang="en-US" i="1">
                                <a:solidFill>
                                  <a:srgbClr val="000000"/>
                                </a:solidFill>
                                <a:latin typeface="Cambria Math" panose="02040503050406030204" pitchFamily="18" charset="0"/>
                                <a:sym typeface="Calibri"/>
                              </a:rPr>
                              <m:t>𝑠</m:t>
                            </m:r>
                          </m:sub>
                        </m:sSub>
                      </m:den>
                    </m:f>
                    <m:r>
                      <a:rPr lang="en-US" b="0" i="1" smtClean="0">
                        <a:solidFill>
                          <a:srgbClr val="000000"/>
                        </a:solidFill>
                        <a:latin typeface="Cambria Math" panose="02040503050406030204" pitchFamily="18" charset="0"/>
                        <a:sym typeface="Calibri"/>
                      </a:rPr>
                      <m:t>=</m:t>
                    </m:r>
                    <m:rad>
                      <m:radPr>
                        <m:degHide m:val="on"/>
                        <m:ctrlPr>
                          <a:rPr lang="en-US" b="0" i="1" smtClean="0">
                            <a:solidFill>
                              <a:srgbClr val="000000"/>
                            </a:solidFill>
                            <a:latin typeface="Cambria Math" panose="02040503050406030204" pitchFamily="18" charset="0"/>
                            <a:sym typeface="Calibri"/>
                          </a:rPr>
                        </m:ctrlPr>
                      </m:radPr>
                      <m:deg/>
                      <m:e>
                        <m:r>
                          <a:rPr lang="en-US" b="0" i="1" smtClean="0">
                            <a:solidFill>
                              <a:srgbClr val="000000"/>
                            </a:solidFill>
                            <a:latin typeface="Cambria Math" panose="02040503050406030204" pitchFamily="18" charset="0"/>
                            <a:sym typeface="Calibri"/>
                          </a:rPr>
                          <m:t>31</m:t>
                        </m:r>
                      </m:e>
                    </m:rad>
                    <m:r>
                      <a:rPr lang="en-US" b="0" i="1" smtClean="0">
                        <a:solidFill>
                          <a:srgbClr val="000000"/>
                        </a:solidFill>
                        <a:latin typeface="Cambria Math" panose="02040503050406030204" pitchFamily="18" charset="0"/>
                        <a:sym typeface="Calibri"/>
                      </a:rPr>
                      <m:t>=5.2</m:t>
                    </m:r>
                  </m:oMath>
                </a14:m>
                <a:r>
                  <a:rPr lang="en-US" b="0" dirty="0">
                    <a:solidFill>
                      <a:srgbClr val="000000"/>
                    </a:solidFill>
                    <a:sym typeface="Calibri"/>
                  </a:rPr>
                  <a:t>.</a:t>
                </a:r>
              </a:p>
              <a:p>
                <a:pPr marL="914400" lvl="1" indent="-457200" hangingPunct="0">
                  <a:buFont typeface="Arial" panose="020B0604020202020204" pitchFamily="34" charset="0"/>
                  <a:buChar char="•"/>
                </a:pPr>
                <a:r>
                  <a:rPr lang="en-US" dirty="0">
                    <a:solidFill>
                      <a:srgbClr val="000000"/>
                    </a:solidFill>
                    <a:sym typeface="Calibri"/>
                  </a:rPr>
                  <a:t>Radiation efficiency is </a:t>
                </a:r>
                <a14:m>
                  <m:oMath xmlns:m="http://schemas.openxmlformats.org/officeDocument/2006/math">
                    <m:f>
                      <m:fPr>
                        <m:ctrlPr>
                          <a:rPr lang="en-US" i="1" smtClean="0">
                            <a:solidFill>
                              <a:srgbClr val="000000"/>
                            </a:solidFill>
                            <a:latin typeface="Cambria Math" panose="02040503050406030204" pitchFamily="18" charset="0"/>
                            <a:sym typeface="Calibri"/>
                          </a:rPr>
                        </m:ctrlPr>
                      </m:fPr>
                      <m:num>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𝑟𝑎𝑑𝑖𝑎𝑡𝑒𝑑</m:t>
                            </m:r>
                          </m:sub>
                        </m:sSub>
                      </m:num>
                      <m:den>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𝑖𝑛𝑝𝑢𝑡</m:t>
                            </m:r>
                          </m:sub>
                        </m:sSub>
                      </m:den>
                    </m:f>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𝑅</m:t>
                            </m:r>
                          </m:e>
                          <m:sub>
                            <m:r>
                              <a:rPr lang="en-US" b="0" i="1" smtClean="0">
                                <a:solidFill>
                                  <a:srgbClr val="000000"/>
                                </a:solidFill>
                                <a:latin typeface="Cambria Math" panose="02040503050406030204" pitchFamily="18" charset="0"/>
                                <a:sym typeface="Calibri"/>
                              </a:rPr>
                              <m:t>𝑟</m:t>
                            </m:r>
                          </m:sub>
                        </m:sSub>
                      </m:num>
                      <m:den>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𝑅</m:t>
                            </m:r>
                          </m:e>
                          <m:sub>
                            <m:r>
                              <a:rPr lang="en-US" b="0" i="1" smtClean="0">
                                <a:solidFill>
                                  <a:srgbClr val="000000"/>
                                </a:solidFill>
                                <a:latin typeface="Cambria Math" panose="02040503050406030204" pitchFamily="18" charset="0"/>
                                <a:sym typeface="Calibri"/>
                              </a:rPr>
                              <m:t>𝑟</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𝑅</m:t>
                            </m:r>
                          </m:e>
                          <m:sub>
                            <m:r>
                              <a:rPr lang="en-US" b="0" i="1" smtClean="0">
                                <a:solidFill>
                                  <a:srgbClr val="000000"/>
                                </a:solidFill>
                                <a:latin typeface="Cambria Math" panose="02040503050406030204" pitchFamily="18" charset="0"/>
                                <a:sym typeface="Calibri"/>
                              </a:rPr>
                              <m:t>𝐿</m:t>
                            </m:r>
                          </m:sub>
                        </m:sSub>
                      </m:den>
                    </m:f>
                    <m:r>
                      <a:rPr lang="en-US" b="0" i="0"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7.8</m:t>
                        </m:r>
                      </m:num>
                      <m:den>
                        <m:r>
                          <a:rPr lang="en-US" b="0" i="1" smtClean="0">
                            <a:solidFill>
                              <a:srgbClr val="000000"/>
                            </a:solidFill>
                            <a:latin typeface="Cambria Math" panose="02040503050406030204" pitchFamily="18" charset="0"/>
                            <a:sym typeface="Calibri"/>
                          </a:rPr>
                          <m:t>57.8</m:t>
                        </m:r>
                      </m:den>
                    </m:f>
                    <m:r>
                      <a:rPr lang="en-US" b="0" i="1" smtClean="0">
                        <a:solidFill>
                          <a:srgbClr val="000000"/>
                        </a:solidFill>
                        <a:latin typeface="Cambria Math" panose="02040503050406030204" pitchFamily="18" charset="0"/>
                        <a:ea typeface="Cambria Math" panose="02040503050406030204" pitchFamily="18" charset="0"/>
                        <a:sym typeface="Calibri"/>
                      </a:rPr>
                      <m:t>≈.14</m:t>
                    </m:r>
                  </m:oMath>
                </a14:m>
                <a:endParaRPr lang="en-US" dirty="0">
                  <a:solidFill>
                    <a:srgbClr val="000000"/>
                  </a:solidFill>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2908" y="1351650"/>
                <a:ext cx="10806183" cy="5325762"/>
              </a:xfrm>
              <a:prstGeom prst="rect">
                <a:avLst/>
              </a:prstGeom>
              <a:blipFill>
                <a:blip r:embed="rId3"/>
                <a:stretch>
                  <a:fillRect l="-822" t="-47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15</a:t>
            </a:fld>
            <a:endParaRPr lang="en-US" dirty="0">
              <a:solidFill>
                <a:schemeClr val="tx1"/>
              </a:solidFill>
            </a:endParaRPr>
          </a:p>
        </p:txBody>
      </p:sp>
    </p:spTree>
    <p:extLst>
      <p:ext uri="{BB962C8B-B14F-4D97-AF65-F5344CB8AC3E}">
        <p14:creationId xmlns:p14="http://schemas.microsoft.com/office/powerpoint/2010/main" val="18250294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1</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16</a:t>
            </a:fld>
            <a:endParaRPr lang="en-US"/>
          </a:p>
        </p:txBody>
      </p:sp>
      <p:pic>
        <p:nvPicPr>
          <p:cNvPr id="7" name="Picture 6">
            <a:extLst>
              <a:ext uri="{FF2B5EF4-FFF2-40B4-BE49-F238E27FC236}">
                <a16:creationId xmlns:a16="http://schemas.microsoft.com/office/drawing/2014/main" id="{7EA435F1-9A22-3D4C-A2E0-C6A2738F89E8}"/>
              </a:ext>
            </a:extLst>
          </p:cNvPr>
          <p:cNvPicPr>
            <a:picLocks noChangeAspect="1"/>
          </p:cNvPicPr>
          <p:nvPr/>
        </p:nvPicPr>
        <p:blipFill>
          <a:blip r:embed="rId2"/>
          <a:stretch>
            <a:fillRect/>
          </a:stretch>
        </p:blipFill>
        <p:spPr>
          <a:xfrm rot="5400000">
            <a:off x="3043623" y="-2059703"/>
            <a:ext cx="6360393" cy="11503744"/>
          </a:xfrm>
          <a:prstGeom prst="rect">
            <a:avLst/>
          </a:prstGeom>
        </p:spPr>
      </p:pic>
    </p:spTree>
    <p:extLst>
      <p:ext uri="{BB962C8B-B14F-4D97-AF65-F5344CB8AC3E}">
        <p14:creationId xmlns:p14="http://schemas.microsoft.com/office/powerpoint/2010/main" val="31576782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12775"/>
            <a:ext cx="10515600" cy="869909"/>
          </a:xfrm>
        </p:spPr>
        <p:txBody>
          <a:bodyPr/>
          <a:lstStyle/>
          <a:p>
            <a:pPr algn="ctr"/>
            <a:r>
              <a:rPr lang="en-US" dirty="0"/>
              <a:t>Norcal circuit diagram, 2</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17</a:t>
            </a:fld>
            <a:endParaRPr lang="en-US"/>
          </a:p>
        </p:txBody>
      </p:sp>
      <p:pic>
        <p:nvPicPr>
          <p:cNvPr id="6" name="Picture 5">
            <a:extLst>
              <a:ext uri="{FF2B5EF4-FFF2-40B4-BE49-F238E27FC236}">
                <a16:creationId xmlns:a16="http://schemas.microsoft.com/office/drawing/2014/main" id="{BCDEDD66-93BC-7C42-9330-CAF903846723}"/>
              </a:ext>
            </a:extLst>
          </p:cNvPr>
          <p:cNvPicPr>
            <a:picLocks noChangeAspect="1"/>
          </p:cNvPicPr>
          <p:nvPr/>
        </p:nvPicPr>
        <p:blipFill>
          <a:blip r:embed="rId2"/>
          <a:stretch>
            <a:fillRect/>
          </a:stretch>
        </p:blipFill>
        <p:spPr>
          <a:xfrm rot="5400000">
            <a:off x="2613335" y="-1785870"/>
            <a:ext cx="6778516" cy="11149781"/>
          </a:xfrm>
          <a:prstGeom prst="rect">
            <a:avLst/>
          </a:prstGeom>
        </p:spPr>
      </p:pic>
    </p:spTree>
    <p:extLst>
      <p:ext uri="{BB962C8B-B14F-4D97-AF65-F5344CB8AC3E}">
        <p14:creationId xmlns:p14="http://schemas.microsoft.com/office/powerpoint/2010/main" val="21254873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3</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18</a:t>
            </a:fld>
            <a:endParaRPr lang="en-US"/>
          </a:p>
        </p:txBody>
      </p:sp>
      <p:pic>
        <p:nvPicPr>
          <p:cNvPr id="6" name="Picture 5">
            <a:extLst>
              <a:ext uri="{FF2B5EF4-FFF2-40B4-BE49-F238E27FC236}">
                <a16:creationId xmlns:a16="http://schemas.microsoft.com/office/drawing/2014/main" id="{CC3EB37F-3218-A246-B76B-9E22CB20A62D}"/>
              </a:ext>
            </a:extLst>
          </p:cNvPr>
          <p:cNvPicPr>
            <a:picLocks noChangeAspect="1"/>
          </p:cNvPicPr>
          <p:nvPr/>
        </p:nvPicPr>
        <p:blipFill>
          <a:blip r:embed="rId2"/>
          <a:stretch>
            <a:fillRect/>
          </a:stretch>
        </p:blipFill>
        <p:spPr>
          <a:xfrm rot="5400000">
            <a:off x="2628150" y="-822955"/>
            <a:ext cx="6365431" cy="9379978"/>
          </a:xfrm>
          <a:prstGeom prst="rect">
            <a:avLst/>
          </a:prstGeom>
        </p:spPr>
      </p:pic>
    </p:spTree>
    <p:extLst>
      <p:ext uri="{BB962C8B-B14F-4D97-AF65-F5344CB8AC3E}">
        <p14:creationId xmlns:p14="http://schemas.microsoft.com/office/powerpoint/2010/main" val="8223017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4</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19</a:t>
            </a:fld>
            <a:endParaRPr lang="en-US"/>
          </a:p>
        </p:txBody>
      </p:sp>
      <p:pic>
        <p:nvPicPr>
          <p:cNvPr id="6" name="Picture 5">
            <a:extLst>
              <a:ext uri="{FF2B5EF4-FFF2-40B4-BE49-F238E27FC236}">
                <a16:creationId xmlns:a16="http://schemas.microsoft.com/office/drawing/2014/main" id="{FD077C13-C27C-B645-BEFB-EEBAFF6F5640}"/>
              </a:ext>
            </a:extLst>
          </p:cNvPr>
          <p:cNvPicPr>
            <a:picLocks noChangeAspect="1"/>
          </p:cNvPicPr>
          <p:nvPr/>
        </p:nvPicPr>
        <p:blipFill>
          <a:blip r:embed="rId2"/>
          <a:stretch>
            <a:fillRect/>
          </a:stretch>
        </p:blipFill>
        <p:spPr>
          <a:xfrm rot="5400000">
            <a:off x="2847485" y="-1903588"/>
            <a:ext cx="6249529" cy="11000604"/>
          </a:xfrm>
          <a:prstGeom prst="rect">
            <a:avLst/>
          </a:prstGeom>
        </p:spPr>
      </p:pic>
    </p:spTree>
    <p:extLst>
      <p:ext uri="{BB962C8B-B14F-4D97-AF65-F5344CB8AC3E}">
        <p14:creationId xmlns:p14="http://schemas.microsoft.com/office/powerpoint/2010/main" val="23342296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107843"/>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power levels</a:t>
            </a:r>
            <a:endParaRPr sz="2000" dirty="0">
              <a:latin typeface="+mj-lt"/>
            </a:endParaRPr>
          </a:p>
        </p:txBody>
      </p:sp>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2</a:t>
            </a:fld>
            <a:endParaRPr lang="en-US" dirty="0">
              <a:solidFill>
                <a:schemeClr val="tx1"/>
              </a:solidFill>
            </a:endParaRPr>
          </a:p>
        </p:txBody>
      </p:sp>
      <p:grpSp>
        <p:nvGrpSpPr>
          <p:cNvPr id="3" name="Group 2">
            <a:extLst>
              <a:ext uri="{FF2B5EF4-FFF2-40B4-BE49-F238E27FC236}">
                <a16:creationId xmlns:a16="http://schemas.microsoft.com/office/drawing/2014/main" id="{7D6323B1-81FE-C94C-85A6-A1938EEE77FE}"/>
              </a:ext>
            </a:extLst>
          </p:cNvPr>
          <p:cNvGrpSpPr/>
          <p:nvPr/>
        </p:nvGrpSpPr>
        <p:grpSpPr>
          <a:xfrm>
            <a:off x="846573" y="1230301"/>
            <a:ext cx="10365777" cy="5041576"/>
            <a:chOff x="846573" y="1057303"/>
            <a:chExt cx="10365777" cy="5041576"/>
          </a:xfrm>
        </p:grpSpPr>
        <p:cxnSp>
          <p:nvCxnSpPr>
            <p:cNvPr id="4" name="Straight Connector 3">
              <a:extLst>
                <a:ext uri="{FF2B5EF4-FFF2-40B4-BE49-F238E27FC236}">
                  <a16:creationId xmlns:a16="http://schemas.microsoft.com/office/drawing/2014/main" id="{1085AA6C-AA59-B944-ADAF-0776BEEBC109}"/>
                </a:ext>
              </a:extLst>
            </p:cNvPr>
            <p:cNvCxnSpPr/>
            <p:nvPr/>
          </p:nvCxnSpPr>
          <p:spPr>
            <a:xfrm>
              <a:off x="1899135" y="1069679"/>
              <a:ext cx="0" cy="502920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41B48CC1-4080-E04E-BFB1-62EF0CC8AEA3}"/>
                </a:ext>
              </a:extLst>
            </p:cNvPr>
            <p:cNvCxnSpPr/>
            <p:nvPr/>
          </p:nvCxnSpPr>
          <p:spPr>
            <a:xfrm>
              <a:off x="10126927" y="1067535"/>
              <a:ext cx="0" cy="502920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B2F58C95-908C-3B48-AB2E-9168F7BA3381}"/>
                </a:ext>
              </a:extLst>
            </p:cNvPr>
            <p:cNvCxnSpPr>
              <a:cxnSpLocks/>
            </p:cNvCxnSpPr>
            <p:nvPr/>
          </p:nvCxnSpPr>
          <p:spPr>
            <a:xfrm flipH="1">
              <a:off x="1889087" y="6073961"/>
              <a:ext cx="8229600" cy="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FAF98E85-D76A-694B-A06F-709B9F1C565B}"/>
                </a:ext>
              </a:extLst>
            </p:cNvPr>
            <p:cNvSpPr txBox="1"/>
            <p:nvPr/>
          </p:nvSpPr>
          <p:spPr>
            <a:xfrm>
              <a:off x="846573" y="1057303"/>
              <a:ext cx="854107" cy="369332"/>
            </a:xfrm>
            <a:prstGeom prst="rect">
              <a:avLst/>
            </a:prstGeom>
            <a:noFill/>
          </p:spPr>
          <p:txBody>
            <a:bodyPr wrap="square" rtlCol="0">
              <a:spAutoFit/>
            </a:bodyPr>
            <a:lstStyle/>
            <a:p>
              <a:r>
                <a:rPr lang="en-US" dirty="0"/>
                <a:t>log(P)</a:t>
              </a:r>
            </a:p>
          </p:txBody>
        </p:sp>
        <p:sp>
          <p:nvSpPr>
            <p:cNvPr id="13" name="TextBox 12">
              <a:extLst>
                <a:ext uri="{FF2B5EF4-FFF2-40B4-BE49-F238E27FC236}">
                  <a16:creationId xmlns:a16="http://schemas.microsoft.com/office/drawing/2014/main" id="{4B323158-A5CC-4F4A-B655-6BF850070E40}"/>
                </a:ext>
              </a:extLst>
            </p:cNvPr>
            <p:cNvSpPr txBox="1"/>
            <p:nvPr/>
          </p:nvSpPr>
          <p:spPr>
            <a:xfrm>
              <a:off x="10256084" y="1062286"/>
              <a:ext cx="854107" cy="369332"/>
            </a:xfrm>
            <a:prstGeom prst="rect">
              <a:avLst/>
            </a:prstGeom>
            <a:noFill/>
          </p:spPr>
          <p:txBody>
            <a:bodyPr wrap="square" rtlCol="0">
              <a:spAutoFit/>
            </a:bodyPr>
            <a:lstStyle/>
            <a:p>
              <a:r>
                <a:rPr lang="en-US" dirty="0"/>
                <a:t>log(P)</a:t>
              </a:r>
            </a:p>
          </p:txBody>
        </p:sp>
        <p:sp>
          <p:nvSpPr>
            <p:cNvPr id="15" name="TextBox 14">
              <a:extLst>
                <a:ext uri="{FF2B5EF4-FFF2-40B4-BE49-F238E27FC236}">
                  <a16:creationId xmlns:a16="http://schemas.microsoft.com/office/drawing/2014/main" id="{E9EAE21F-6C3C-A74A-AAFA-D14586FF509F}"/>
                </a:ext>
              </a:extLst>
            </p:cNvPr>
            <p:cNvSpPr txBox="1"/>
            <p:nvPr/>
          </p:nvSpPr>
          <p:spPr>
            <a:xfrm>
              <a:off x="1045028" y="5446273"/>
              <a:ext cx="854107" cy="369332"/>
            </a:xfrm>
            <a:prstGeom prst="rect">
              <a:avLst/>
            </a:prstGeom>
            <a:noFill/>
          </p:spPr>
          <p:txBody>
            <a:bodyPr wrap="square" rtlCol="0">
              <a:spAutoFit/>
            </a:bodyPr>
            <a:lstStyle/>
            <a:p>
              <a:r>
                <a:rPr lang="en-US" dirty="0"/>
                <a:t>1pW</a:t>
              </a:r>
            </a:p>
          </p:txBody>
        </p:sp>
        <p:sp>
          <p:nvSpPr>
            <p:cNvPr id="16" name="TextBox 15">
              <a:extLst>
                <a:ext uri="{FF2B5EF4-FFF2-40B4-BE49-F238E27FC236}">
                  <a16:creationId xmlns:a16="http://schemas.microsoft.com/office/drawing/2014/main" id="{2BAE3C59-F5E4-E644-B404-441343A17B7F}"/>
                </a:ext>
              </a:extLst>
            </p:cNvPr>
            <p:cNvSpPr txBox="1"/>
            <p:nvPr/>
          </p:nvSpPr>
          <p:spPr>
            <a:xfrm>
              <a:off x="1065123" y="4451043"/>
              <a:ext cx="854107" cy="369332"/>
            </a:xfrm>
            <a:prstGeom prst="rect">
              <a:avLst/>
            </a:prstGeom>
            <a:noFill/>
          </p:spPr>
          <p:txBody>
            <a:bodyPr wrap="square" rtlCol="0">
              <a:spAutoFit/>
            </a:bodyPr>
            <a:lstStyle/>
            <a:p>
              <a:r>
                <a:rPr lang="en-US" dirty="0"/>
                <a:t>1nW</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1AB4CA9F-1D8E-1244-9FDC-9B472F616CF2}"/>
                    </a:ext>
                  </a:extLst>
                </p:cNvPr>
                <p:cNvSpPr txBox="1"/>
                <p:nvPr/>
              </p:nvSpPr>
              <p:spPr>
                <a:xfrm>
                  <a:off x="1065123" y="3584987"/>
                  <a:ext cx="854107" cy="369332"/>
                </a:xfrm>
                <a:prstGeom prst="rect">
                  <a:avLst/>
                </a:prstGeom>
                <a:noFill/>
              </p:spPr>
              <p:txBody>
                <a:bodyPr wrap="square" rtlCol="0">
                  <a:spAutoFit/>
                </a:bodyPr>
                <a:lstStyle/>
                <a:p>
                  <a:r>
                    <a:rPr lang="en-US" dirty="0"/>
                    <a:t>1</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r>
                    <a:rPr lang="en-US" dirty="0"/>
                    <a:t>W</a:t>
                  </a:r>
                </a:p>
              </p:txBody>
            </p:sp>
          </mc:Choice>
          <mc:Fallback xmlns="">
            <p:sp>
              <p:nvSpPr>
                <p:cNvPr id="17" name="TextBox 16">
                  <a:extLst>
                    <a:ext uri="{FF2B5EF4-FFF2-40B4-BE49-F238E27FC236}">
                      <a16:creationId xmlns:a16="http://schemas.microsoft.com/office/drawing/2014/main" id="{1AB4CA9F-1D8E-1244-9FDC-9B472F616CF2}"/>
                    </a:ext>
                  </a:extLst>
                </p:cNvPr>
                <p:cNvSpPr txBox="1">
                  <a:spLocks noRot="1" noChangeAspect="1" noMove="1" noResize="1" noEditPoints="1" noAdjustHandles="1" noChangeArrowheads="1" noChangeShapeType="1" noTextEdit="1"/>
                </p:cNvSpPr>
                <p:nvPr/>
              </p:nvSpPr>
              <p:spPr>
                <a:xfrm>
                  <a:off x="1065123" y="3584987"/>
                  <a:ext cx="854107" cy="369332"/>
                </a:xfrm>
                <a:prstGeom prst="rect">
                  <a:avLst/>
                </a:prstGeom>
                <a:blipFill>
                  <a:blip r:embed="rId3"/>
                  <a:stretch>
                    <a:fillRect l="-7353" t="-6667" b="-26667"/>
                  </a:stretch>
                </a:blipFill>
              </p:spPr>
              <p:txBody>
                <a:bodyPr/>
                <a:lstStyle/>
                <a:p>
                  <a:r>
                    <a:rPr lang="en-US">
                      <a:noFill/>
                    </a:rPr>
                    <a:t> </a:t>
                  </a:r>
                </a:p>
              </p:txBody>
            </p:sp>
          </mc:Fallback>
        </mc:AlternateContent>
        <p:sp>
          <p:nvSpPr>
            <p:cNvPr id="18" name="TextBox 17">
              <a:extLst>
                <a:ext uri="{FF2B5EF4-FFF2-40B4-BE49-F238E27FC236}">
                  <a16:creationId xmlns:a16="http://schemas.microsoft.com/office/drawing/2014/main" id="{197DC5E2-B799-F44A-BBA8-2499267FD495}"/>
                </a:ext>
              </a:extLst>
            </p:cNvPr>
            <p:cNvSpPr txBox="1"/>
            <p:nvPr/>
          </p:nvSpPr>
          <p:spPr>
            <a:xfrm>
              <a:off x="1147187" y="1526082"/>
              <a:ext cx="854107" cy="369332"/>
            </a:xfrm>
            <a:prstGeom prst="rect">
              <a:avLst/>
            </a:prstGeom>
            <a:noFill/>
          </p:spPr>
          <p:txBody>
            <a:bodyPr wrap="square" rtlCol="0">
              <a:spAutoFit/>
            </a:bodyPr>
            <a:lstStyle/>
            <a:p>
              <a:r>
                <a:rPr lang="en-US" dirty="0"/>
                <a:t>1W</a:t>
              </a:r>
            </a:p>
          </p:txBody>
        </p:sp>
        <p:sp>
          <p:nvSpPr>
            <p:cNvPr id="11" name="Oval 10">
              <a:extLst>
                <a:ext uri="{FF2B5EF4-FFF2-40B4-BE49-F238E27FC236}">
                  <a16:creationId xmlns:a16="http://schemas.microsoft.com/office/drawing/2014/main" id="{C74BE590-E123-3548-89F3-70BBF9B58F61}"/>
                </a:ext>
              </a:extLst>
            </p:cNvPr>
            <p:cNvSpPr/>
            <p:nvPr/>
          </p:nvSpPr>
          <p:spPr>
            <a:xfrm>
              <a:off x="10063822" y="249083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2DBAAF39-804D-2347-809F-6C0667C1F0FA}"/>
                </a:ext>
              </a:extLst>
            </p:cNvPr>
            <p:cNvSpPr/>
            <p:nvPr/>
          </p:nvSpPr>
          <p:spPr>
            <a:xfrm>
              <a:off x="2455014" y="2822716"/>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4082C542-BDBF-3A4E-861D-E14928616FF5}"/>
                </a:ext>
              </a:extLst>
            </p:cNvPr>
            <p:cNvSpPr/>
            <p:nvPr/>
          </p:nvSpPr>
          <p:spPr>
            <a:xfrm>
              <a:off x="3845620" y="125604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0E25B8F4-7FBD-9C48-89A6-E485ACC41784}"/>
                </a:ext>
              </a:extLst>
            </p:cNvPr>
            <p:cNvSpPr/>
            <p:nvPr/>
          </p:nvSpPr>
          <p:spPr>
            <a:xfrm>
              <a:off x="8838526" y="4395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55D11870-F0E4-F24B-9D8C-E199A566542A}"/>
                </a:ext>
              </a:extLst>
            </p:cNvPr>
            <p:cNvSpPr/>
            <p:nvPr/>
          </p:nvSpPr>
          <p:spPr>
            <a:xfrm>
              <a:off x="1834222" y="3670060"/>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5A36188F-0979-DF4D-827B-FA2FEDE6E22E}"/>
                </a:ext>
              </a:extLst>
            </p:cNvPr>
            <p:cNvSpPr txBox="1"/>
            <p:nvPr/>
          </p:nvSpPr>
          <p:spPr>
            <a:xfrm>
              <a:off x="1065123" y="2543111"/>
              <a:ext cx="854107" cy="369332"/>
            </a:xfrm>
            <a:prstGeom prst="rect">
              <a:avLst/>
            </a:prstGeom>
            <a:noFill/>
          </p:spPr>
          <p:txBody>
            <a:bodyPr wrap="square" rtlCol="0">
              <a:spAutoFit/>
            </a:bodyPr>
            <a:lstStyle/>
            <a:p>
              <a:r>
                <a:rPr lang="en-US" dirty="0"/>
                <a:t>1mW</a:t>
              </a:r>
            </a:p>
          </p:txBody>
        </p:sp>
        <p:sp>
          <p:nvSpPr>
            <p:cNvPr id="28" name="TextBox 27">
              <a:extLst>
                <a:ext uri="{FF2B5EF4-FFF2-40B4-BE49-F238E27FC236}">
                  <a16:creationId xmlns:a16="http://schemas.microsoft.com/office/drawing/2014/main" id="{54086211-9D6E-5440-90A7-AA1C7C74BB6D}"/>
                </a:ext>
              </a:extLst>
            </p:cNvPr>
            <p:cNvSpPr txBox="1"/>
            <p:nvPr/>
          </p:nvSpPr>
          <p:spPr>
            <a:xfrm>
              <a:off x="10256084" y="5549905"/>
              <a:ext cx="854107" cy="369332"/>
            </a:xfrm>
            <a:prstGeom prst="rect">
              <a:avLst/>
            </a:prstGeom>
            <a:noFill/>
          </p:spPr>
          <p:txBody>
            <a:bodyPr wrap="square" rtlCol="0">
              <a:spAutoFit/>
            </a:bodyPr>
            <a:lstStyle/>
            <a:p>
              <a:r>
                <a:rPr lang="en-US" dirty="0"/>
                <a:t>1pW</a:t>
              </a:r>
            </a:p>
          </p:txBody>
        </p:sp>
        <p:sp>
          <p:nvSpPr>
            <p:cNvPr id="29" name="TextBox 28">
              <a:extLst>
                <a:ext uri="{FF2B5EF4-FFF2-40B4-BE49-F238E27FC236}">
                  <a16:creationId xmlns:a16="http://schemas.microsoft.com/office/drawing/2014/main" id="{51A8D25C-57B2-C64D-974F-A01600663CFA}"/>
                </a:ext>
              </a:extLst>
            </p:cNvPr>
            <p:cNvSpPr txBox="1"/>
            <p:nvPr/>
          </p:nvSpPr>
          <p:spPr>
            <a:xfrm>
              <a:off x="10276179" y="4591251"/>
              <a:ext cx="854107" cy="369332"/>
            </a:xfrm>
            <a:prstGeom prst="rect">
              <a:avLst/>
            </a:prstGeom>
            <a:noFill/>
          </p:spPr>
          <p:txBody>
            <a:bodyPr wrap="square" rtlCol="0">
              <a:spAutoFit/>
            </a:bodyPr>
            <a:lstStyle/>
            <a:p>
              <a:r>
                <a:rPr lang="en-US" dirty="0"/>
                <a:t>1nW</a:t>
              </a: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894720A4-1B38-6A47-BCF3-CCB50F275C1B}"/>
                    </a:ext>
                  </a:extLst>
                </p:cNvPr>
                <p:cNvSpPr txBox="1"/>
                <p:nvPr/>
              </p:nvSpPr>
              <p:spPr>
                <a:xfrm>
                  <a:off x="10276179" y="3627659"/>
                  <a:ext cx="854107" cy="369332"/>
                </a:xfrm>
                <a:prstGeom prst="rect">
                  <a:avLst/>
                </a:prstGeom>
                <a:noFill/>
              </p:spPr>
              <p:txBody>
                <a:bodyPr wrap="square" rtlCol="0">
                  <a:spAutoFit/>
                </a:bodyPr>
                <a:lstStyle/>
                <a:p>
                  <a:r>
                    <a:rPr lang="en-US" dirty="0"/>
                    <a:t>1</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r>
                    <a:rPr lang="en-US" dirty="0"/>
                    <a:t>W</a:t>
                  </a:r>
                </a:p>
              </p:txBody>
            </p:sp>
          </mc:Choice>
          <mc:Fallback xmlns="">
            <p:sp>
              <p:nvSpPr>
                <p:cNvPr id="30" name="TextBox 29">
                  <a:extLst>
                    <a:ext uri="{FF2B5EF4-FFF2-40B4-BE49-F238E27FC236}">
                      <a16:creationId xmlns:a16="http://schemas.microsoft.com/office/drawing/2014/main" id="{894720A4-1B38-6A47-BCF3-CCB50F275C1B}"/>
                    </a:ext>
                  </a:extLst>
                </p:cNvPr>
                <p:cNvSpPr txBox="1">
                  <a:spLocks noRot="1" noChangeAspect="1" noMove="1" noResize="1" noEditPoints="1" noAdjustHandles="1" noChangeArrowheads="1" noChangeShapeType="1" noTextEdit="1"/>
                </p:cNvSpPr>
                <p:nvPr/>
              </p:nvSpPr>
              <p:spPr>
                <a:xfrm>
                  <a:off x="10276179" y="3627659"/>
                  <a:ext cx="854107" cy="369332"/>
                </a:xfrm>
                <a:prstGeom prst="rect">
                  <a:avLst/>
                </a:prstGeom>
                <a:blipFill>
                  <a:blip r:embed="rId4"/>
                  <a:stretch>
                    <a:fillRect l="-7353" t="-6667" b="-23333"/>
                  </a:stretch>
                </a:blipFill>
              </p:spPr>
              <p:txBody>
                <a:bodyPr/>
                <a:lstStyle/>
                <a:p>
                  <a:r>
                    <a:rPr lang="en-US">
                      <a:noFill/>
                    </a:rPr>
                    <a:t> </a:t>
                  </a:r>
                </a:p>
              </p:txBody>
            </p:sp>
          </mc:Fallback>
        </mc:AlternateContent>
        <p:sp>
          <p:nvSpPr>
            <p:cNvPr id="31" name="TextBox 30">
              <a:extLst>
                <a:ext uri="{FF2B5EF4-FFF2-40B4-BE49-F238E27FC236}">
                  <a16:creationId xmlns:a16="http://schemas.microsoft.com/office/drawing/2014/main" id="{AC847294-B06B-3D40-8737-AC6EEFAF051A}"/>
                </a:ext>
              </a:extLst>
            </p:cNvPr>
            <p:cNvSpPr txBox="1"/>
            <p:nvPr/>
          </p:nvSpPr>
          <p:spPr>
            <a:xfrm>
              <a:off x="10358243" y="1776018"/>
              <a:ext cx="854107" cy="369332"/>
            </a:xfrm>
            <a:prstGeom prst="rect">
              <a:avLst/>
            </a:prstGeom>
            <a:noFill/>
          </p:spPr>
          <p:txBody>
            <a:bodyPr wrap="square" rtlCol="0">
              <a:spAutoFit/>
            </a:bodyPr>
            <a:lstStyle/>
            <a:p>
              <a:r>
                <a:rPr lang="en-US" dirty="0"/>
                <a:t>1W</a:t>
              </a:r>
            </a:p>
          </p:txBody>
        </p:sp>
        <p:sp>
          <p:nvSpPr>
            <p:cNvPr id="32" name="TextBox 31">
              <a:extLst>
                <a:ext uri="{FF2B5EF4-FFF2-40B4-BE49-F238E27FC236}">
                  <a16:creationId xmlns:a16="http://schemas.microsoft.com/office/drawing/2014/main" id="{35571D0B-C8E7-2343-B6A2-6F2B9316F852}"/>
                </a:ext>
              </a:extLst>
            </p:cNvPr>
            <p:cNvSpPr txBox="1"/>
            <p:nvPr/>
          </p:nvSpPr>
          <p:spPr>
            <a:xfrm>
              <a:off x="10276179" y="2613284"/>
              <a:ext cx="854107" cy="369332"/>
            </a:xfrm>
            <a:prstGeom prst="rect">
              <a:avLst/>
            </a:prstGeom>
            <a:noFill/>
          </p:spPr>
          <p:txBody>
            <a:bodyPr wrap="square" rtlCol="0">
              <a:spAutoFit/>
            </a:bodyPr>
            <a:lstStyle/>
            <a:p>
              <a:r>
                <a:rPr lang="en-US" dirty="0"/>
                <a:t>1mW</a:t>
              </a:r>
            </a:p>
          </p:txBody>
        </p:sp>
        <p:sp>
          <p:nvSpPr>
            <p:cNvPr id="33" name="TextBox 32">
              <a:extLst>
                <a:ext uri="{FF2B5EF4-FFF2-40B4-BE49-F238E27FC236}">
                  <a16:creationId xmlns:a16="http://schemas.microsoft.com/office/drawing/2014/main" id="{5CC3ABF1-1AFC-7C49-8D09-EFBDB6AC4776}"/>
                </a:ext>
              </a:extLst>
            </p:cNvPr>
            <p:cNvSpPr txBox="1"/>
            <p:nvPr/>
          </p:nvSpPr>
          <p:spPr>
            <a:xfrm>
              <a:off x="1908376" y="3855553"/>
              <a:ext cx="854107" cy="369332"/>
            </a:xfrm>
            <a:prstGeom prst="rect">
              <a:avLst/>
            </a:prstGeom>
            <a:noFill/>
          </p:spPr>
          <p:txBody>
            <a:bodyPr wrap="square" rtlCol="0">
              <a:spAutoFit/>
            </a:bodyPr>
            <a:lstStyle/>
            <a:p>
              <a:r>
                <a:rPr lang="en-US" dirty="0"/>
                <a:t>VFO</a:t>
              </a:r>
            </a:p>
          </p:txBody>
        </p:sp>
        <p:sp>
          <p:nvSpPr>
            <p:cNvPr id="34" name="TextBox 33">
              <a:extLst>
                <a:ext uri="{FF2B5EF4-FFF2-40B4-BE49-F238E27FC236}">
                  <a16:creationId xmlns:a16="http://schemas.microsoft.com/office/drawing/2014/main" id="{2F89D142-EC26-E24A-A2C3-63B6371DAEF5}"/>
                </a:ext>
              </a:extLst>
            </p:cNvPr>
            <p:cNvSpPr txBox="1"/>
            <p:nvPr/>
          </p:nvSpPr>
          <p:spPr>
            <a:xfrm>
              <a:off x="9198766" y="1926449"/>
              <a:ext cx="854107" cy="646331"/>
            </a:xfrm>
            <a:prstGeom prst="rect">
              <a:avLst/>
            </a:prstGeom>
            <a:noFill/>
          </p:spPr>
          <p:txBody>
            <a:bodyPr wrap="square" rtlCol="0">
              <a:spAutoFit/>
            </a:bodyPr>
            <a:lstStyle/>
            <a:p>
              <a:r>
                <a:rPr lang="en-US" dirty="0"/>
                <a:t>Audio out</a:t>
              </a:r>
            </a:p>
          </p:txBody>
        </p:sp>
        <p:sp>
          <p:nvSpPr>
            <p:cNvPr id="35" name="TextBox 34">
              <a:extLst>
                <a:ext uri="{FF2B5EF4-FFF2-40B4-BE49-F238E27FC236}">
                  <a16:creationId xmlns:a16="http://schemas.microsoft.com/office/drawing/2014/main" id="{1D5345E4-9FD0-7948-9C61-6F65AECD9D20}"/>
                </a:ext>
              </a:extLst>
            </p:cNvPr>
            <p:cNvSpPr txBox="1"/>
            <p:nvPr/>
          </p:nvSpPr>
          <p:spPr>
            <a:xfrm>
              <a:off x="1887394" y="2459893"/>
              <a:ext cx="854107" cy="369332"/>
            </a:xfrm>
            <a:prstGeom prst="rect">
              <a:avLst/>
            </a:prstGeom>
            <a:noFill/>
          </p:spPr>
          <p:txBody>
            <a:bodyPr wrap="square" rtlCol="0">
              <a:spAutoFit/>
            </a:bodyPr>
            <a:lstStyle/>
            <a:p>
              <a:r>
                <a:rPr lang="en-US" dirty="0"/>
                <a:t>Buffer</a:t>
              </a:r>
            </a:p>
          </p:txBody>
        </p:sp>
        <p:sp>
          <p:nvSpPr>
            <p:cNvPr id="36" name="TextBox 35">
              <a:extLst>
                <a:ext uri="{FF2B5EF4-FFF2-40B4-BE49-F238E27FC236}">
                  <a16:creationId xmlns:a16="http://schemas.microsoft.com/office/drawing/2014/main" id="{6CA66C8E-B507-3049-9081-3BF9EA887D52}"/>
                </a:ext>
              </a:extLst>
            </p:cNvPr>
            <p:cNvSpPr txBox="1"/>
            <p:nvPr/>
          </p:nvSpPr>
          <p:spPr>
            <a:xfrm>
              <a:off x="2951698" y="1144858"/>
              <a:ext cx="854107" cy="369332"/>
            </a:xfrm>
            <a:prstGeom prst="rect">
              <a:avLst/>
            </a:prstGeom>
            <a:noFill/>
          </p:spPr>
          <p:txBody>
            <a:bodyPr wrap="square" rtlCol="0">
              <a:spAutoFit/>
            </a:bodyPr>
            <a:lstStyle/>
            <a:p>
              <a:r>
                <a:rPr lang="en-US" dirty="0"/>
                <a:t>Power</a:t>
              </a:r>
            </a:p>
          </p:txBody>
        </p:sp>
        <p:sp>
          <p:nvSpPr>
            <p:cNvPr id="37" name="Oval 36">
              <a:extLst>
                <a:ext uri="{FF2B5EF4-FFF2-40B4-BE49-F238E27FC236}">
                  <a16:creationId xmlns:a16="http://schemas.microsoft.com/office/drawing/2014/main" id="{2A83A885-0080-3F4C-8237-860DE28915A5}"/>
                </a:ext>
              </a:extLst>
            </p:cNvPr>
            <p:cNvSpPr/>
            <p:nvPr/>
          </p:nvSpPr>
          <p:spPr>
            <a:xfrm>
              <a:off x="3287907" y="198756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408E667F-0648-6345-AD40-7A2CB09F4B71}"/>
                </a:ext>
              </a:extLst>
            </p:cNvPr>
            <p:cNvSpPr txBox="1"/>
            <p:nvPr/>
          </p:nvSpPr>
          <p:spPr>
            <a:xfrm>
              <a:off x="2408252" y="1802898"/>
              <a:ext cx="854107" cy="369332"/>
            </a:xfrm>
            <a:prstGeom prst="rect">
              <a:avLst/>
            </a:prstGeom>
            <a:noFill/>
          </p:spPr>
          <p:txBody>
            <a:bodyPr wrap="square" rtlCol="0">
              <a:spAutoFit/>
            </a:bodyPr>
            <a:lstStyle/>
            <a:p>
              <a:r>
                <a:rPr lang="en-US" dirty="0"/>
                <a:t>Driver</a:t>
              </a:r>
            </a:p>
          </p:txBody>
        </p:sp>
        <p:sp>
          <p:nvSpPr>
            <p:cNvPr id="40" name="TextBox 39">
              <a:extLst>
                <a:ext uri="{FF2B5EF4-FFF2-40B4-BE49-F238E27FC236}">
                  <a16:creationId xmlns:a16="http://schemas.microsoft.com/office/drawing/2014/main" id="{2D47747E-611E-1D48-A7F8-F46C5FD67510}"/>
                </a:ext>
              </a:extLst>
            </p:cNvPr>
            <p:cNvSpPr txBox="1"/>
            <p:nvPr/>
          </p:nvSpPr>
          <p:spPr>
            <a:xfrm>
              <a:off x="8808740" y="4606605"/>
              <a:ext cx="854107" cy="369332"/>
            </a:xfrm>
            <a:prstGeom prst="rect">
              <a:avLst/>
            </a:prstGeom>
            <a:noFill/>
          </p:spPr>
          <p:txBody>
            <a:bodyPr wrap="square" rtlCol="0">
              <a:spAutoFit/>
            </a:bodyPr>
            <a:lstStyle/>
            <a:p>
              <a:r>
                <a:rPr lang="en-US" dirty="0"/>
                <a:t>AGC</a:t>
              </a:r>
            </a:p>
          </p:txBody>
        </p:sp>
        <p:sp>
          <p:nvSpPr>
            <p:cNvPr id="41" name="Oval 40">
              <a:extLst>
                <a:ext uri="{FF2B5EF4-FFF2-40B4-BE49-F238E27FC236}">
                  <a16:creationId xmlns:a16="http://schemas.microsoft.com/office/drawing/2014/main" id="{93728BD1-42D7-F34D-A038-CE39E3A9AB47}"/>
                </a:ext>
              </a:extLst>
            </p:cNvPr>
            <p:cNvSpPr/>
            <p:nvPr/>
          </p:nvSpPr>
          <p:spPr>
            <a:xfrm>
              <a:off x="8127141" y="3633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BE60FA81-74B5-2640-BA84-0704CB4CE8A0}"/>
                </a:ext>
              </a:extLst>
            </p:cNvPr>
            <p:cNvSpPr txBox="1"/>
            <p:nvPr/>
          </p:nvSpPr>
          <p:spPr>
            <a:xfrm>
              <a:off x="7620000" y="3195982"/>
              <a:ext cx="1116342" cy="369332"/>
            </a:xfrm>
            <a:prstGeom prst="rect">
              <a:avLst/>
            </a:prstGeom>
            <a:noFill/>
          </p:spPr>
          <p:txBody>
            <a:bodyPr wrap="square" rtlCol="0">
              <a:spAutoFit/>
            </a:bodyPr>
            <a:lstStyle/>
            <a:p>
              <a:r>
                <a:rPr lang="en-US" dirty="0"/>
                <a:t>Detector</a:t>
              </a:r>
            </a:p>
          </p:txBody>
        </p:sp>
        <p:sp>
          <p:nvSpPr>
            <p:cNvPr id="43" name="Oval 42">
              <a:extLst>
                <a:ext uri="{FF2B5EF4-FFF2-40B4-BE49-F238E27FC236}">
                  <a16:creationId xmlns:a16="http://schemas.microsoft.com/office/drawing/2014/main" id="{7A9BD420-F6C9-BC4C-A272-DF6F60D81BC3}"/>
                </a:ext>
              </a:extLst>
            </p:cNvPr>
            <p:cNvSpPr/>
            <p:nvPr/>
          </p:nvSpPr>
          <p:spPr>
            <a:xfrm>
              <a:off x="7526612" y="5029468"/>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C75F3015-7E93-334F-B3D6-C77605580239}"/>
                </a:ext>
              </a:extLst>
            </p:cNvPr>
            <p:cNvSpPr txBox="1"/>
            <p:nvPr/>
          </p:nvSpPr>
          <p:spPr>
            <a:xfrm>
              <a:off x="7211040" y="5227822"/>
              <a:ext cx="1116342" cy="369332"/>
            </a:xfrm>
            <a:prstGeom prst="rect">
              <a:avLst/>
            </a:prstGeom>
            <a:noFill/>
          </p:spPr>
          <p:txBody>
            <a:bodyPr wrap="square" rtlCol="0">
              <a:spAutoFit/>
            </a:bodyPr>
            <a:lstStyle/>
            <a:p>
              <a:r>
                <a:rPr lang="en-US" dirty="0"/>
                <a:t>Crystal</a:t>
              </a:r>
            </a:p>
          </p:txBody>
        </p:sp>
        <p:sp>
          <p:nvSpPr>
            <p:cNvPr id="45" name="Oval 44">
              <a:extLst>
                <a:ext uri="{FF2B5EF4-FFF2-40B4-BE49-F238E27FC236}">
                  <a16:creationId xmlns:a16="http://schemas.microsoft.com/office/drawing/2014/main" id="{AFFC89CB-9EA7-1F4F-8873-E425470B76F8}"/>
                </a:ext>
              </a:extLst>
            </p:cNvPr>
            <p:cNvSpPr/>
            <p:nvPr/>
          </p:nvSpPr>
          <p:spPr>
            <a:xfrm>
              <a:off x="6503620" y="4230892"/>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F0D487CE-64AC-7C48-B00D-EF01EEAF5632}"/>
                </a:ext>
              </a:extLst>
            </p:cNvPr>
            <p:cNvSpPr txBox="1"/>
            <p:nvPr/>
          </p:nvSpPr>
          <p:spPr>
            <a:xfrm>
              <a:off x="6303428" y="3810737"/>
              <a:ext cx="1116342" cy="369332"/>
            </a:xfrm>
            <a:prstGeom prst="rect">
              <a:avLst/>
            </a:prstGeom>
            <a:noFill/>
          </p:spPr>
          <p:txBody>
            <a:bodyPr wrap="square" rtlCol="0">
              <a:spAutoFit/>
            </a:bodyPr>
            <a:lstStyle/>
            <a:p>
              <a:r>
                <a:rPr lang="en-US" dirty="0"/>
                <a:t>Mixer</a:t>
              </a:r>
            </a:p>
          </p:txBody>
        </p:sp>
        <p:sp>
          <p:nvSpPr>
            <p:cNvPr id="47" name="Oval 46">
              <a:extLst>
                <a:ext uri="{FF2B5EF4-FFF2-40B4-BE49-F238E27FC236}">
                  <a16:creationId xmlns:a16="http://schemas.microsoft.com/office/drawing/2014/main" id="{80913917-7079-0943-B2B0-878E9A4E6EFC}"/>
                </a:ext>
              </a:extLst>
            </p:cNvPr>
            <p:cNvSpPr/>
            <p:nvPr/>
          </p:nvSpPr>
          <p:spPr>
            <a:xfrm>
              <a:off x="5837329" y="555372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a:extLst>
                <a:ext uri="{FF2B5EF4-FFF2-40B4-BE49-F238E27FC236}">
                  <a16:creationId xmlns:a16="http://schemas.microsoft.com/office/drawing/2014/main" id="{36E4B2FB-0E88-2848-8570-AE692272C95A}"/>
                </a:ext>
              </a:extLst>
            </p:cNvPr>
            <p:cNvSpPr txBox="1"/>
            <p:nvPr/>
          </p:nvSpPr>
          <p:spPr>
            <a:xfrm>
              <a:off x="5678639" y="5650602"/>
              <a:ext cx="1116342" cy="369332"/>
            </a:xfrm>
            <a:prstGeom prst="rect">
              <a:avLst/>
            </a:prstGeom>
            <a:noFill/>
          </p:spPr>
          <p:txBody>
            <a:bodyPr wrap="square" rtlCol="0">
              <a:spAutoFit/>
            </a:bodyPr>
            <a:lstStyle/>
            <a:p>
              <a:r>
                <a:rPr lang="en-US" dirty="0"/>
                <a:t>RF filter</a:t>
              </a:r>
            </a:p>
          </p:txBody>
        </p:sp>
        <p:sp>
          <p:nvSpPr>
            <p:cNvPr id="49" name="Oval 48">
              <a:extLst>
                <a:ext uri="{FF2B5EF4-FFF2-40B4-BE49-F238E27FC236}">
                  <a16:creationId xmlns:a16="http://schemas.microsoft.com/office/drawing/2014/main" id="{45DED91D-211A-7341-B0F7-A1566F44F344}"/>
                </a:ext>
              </a:extLst>
            </p:cNvPr>
            <p:cNvSpPr/>
            <p:nvPr/>
          </p:nvSpPr>
          <p:spPr>
            <a:xfrm>
              <a:off x="5102387" y="5157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1EDD65C5-F7FD-954B-98C6-B95D4E7FCF3E}"/>
                </a:ext>
              </a:extLst>
            </p:cNvPr>
            <p:cNvSpPr txBox="1"/>
            <p:nvPr/>
          </p:nvSpPr>
          <p:spPr>
            <a:xfrm>
              <a:off x="4107218" y="5080848"/>
              <a:ext cx="1116342" cy="369332"/>
            </a:xfrm>
            <a:prstGeom prst="rect">
              <a:avLst/>
            </a:prstGeom>
            <a:noFill/>
          </p:spPr>
          <p:txBody>
            <a:bodyPr wrap="square" rtlCol="0">
              <a:spAutoFit/>
            </a:bodyPr>
            <a:lstStyle/>
            <a:p>
              <a:r>
                <a:rPr lang="en-US" dirty="0"/>
                <a:t>Antenna</a:t>
              </a:r>
            </a:p>
          </p:txBody>
        </p:sp>
        <p:cxnSp>
          <p:nvCxnSpPr>
            <p:cNvPr id="20" name="Straight Connector 19">
              <a:extLst>
                <a:ext uri="{FF2B5EF4-FFF2-40B4-BE49-F238E27FC236}">
                  <a16:creationId xmlns:a16="http://schemas.microsoft.com/office/drawing/2014/main" id="{C2B612D8-94C2-3048-83C5-FF6A47AF91DC}"/>
                </a:ext>
              </a:extLst>
            </p:cNvPr>
            <p:cNvCxnSpPr>
              <a:cxnSpLocks/>
              <a:endCxn id="21" idx="3"/>
            </p:cNvCxnSpPr>
            <p:nvPr/>
          </p:nvCxnSpPr>
          <p:spPr>
            <a:xfrm flipV="1">
              <a:off x="1903840" y="2942791"/>
              <a:ext cx="571261" cy="81654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9E86C4BB-5D4B-CF45-BD1C-2FF985A586D9}"/>
                </a:ext>
              </a:extLst>
            </p:cNvPr>
            <p:cNvCxnSpPr>
              <a:cxnSpLocks/>
              <a:endCxn id="37" idx="3"/>
            </p:cNvCxnSpPr>
            <p:nvPr/>
          </p:nvCxnSpPr>
          <p:spPr>
            <a:xfrm flipV="1">
              <a:off x="2547086" y="2107639"/>
              <a:ext cx="760908" cy="74459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CA455C23-E1D3-B946-A7FB-92EDF383D205}"/>
                </a:ext>
              </a:extLst>
            </p:cNvPr>
            <p:cNvCxnSpPr>
              <a:cxnSpLocks/>
              <a:endCxn id="22" idx="5"/>
            </p:cNvCxnSpPr>
            <p:nvPr/>
          </p:nvCxnSpPr>
          <p:spPr>
            <a:xfrm flipH="1" flipV="1">
              <a:off x="3962693" y="1376119"/>
              <a:ext cx="1168959" cy="3794026"/>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F737725-7CF9-7C4D-B9C1-25EC4A354855}"/>
                </a:ext>
              </a:extLst>
            </p:cNvPr>
            <p:cNvCxnSpPr>
              <a:cxnSpLocks/>
              <a:endCxn id="11" idx="3"/>
            </p:cNvCxnSpPr>
            <p:nvPr/>
          </p:nvCxnSpPr>
          <p:spPr>
            <a:xfrm flipV="1">
              <a:off x="8928544" y="2610909"/>
              <a:ext cx="1155365" cy="180798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718EE25C-820E-314D-BC2F-E030499DA224}"/>
                </a:ext>
              </a:extLst>
            </p:cNvPr>
            <p:cNvCxnSpPr>
              <a:cxnSpLocks/>
              <a:stCxn id="37" idx="7"/>
            </p:cNvCxnSpPr>
            <p:nvPr/>
          </p:nvCxnSpPr>
          <p:spPr>
            <a:xfrm flipV="1">
              <a:off x="3404980" y="1397584"/>
              <a:ext cx="458940" cy="610582"/>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38F48F86-D74B-5D4B-A67C-FB6B822B3910}"/>
                </a:ext>
              </a:extLst>
            </p:cNvPr>
            <p:cNvSpPr txBox="1"/>
            <p:nvPr/>
          </p:nvSpPr>
          <p:spPr>
            <a:xfrm>
              <a:off x="3589678" y="3164406"/>
              <a:ext cx="1116342" cy="646331"/>
            </a:xfrm>
            <a:prstGeom prst="rect">
              <a:avLst/>
            </a:prstGeom>
            <a:noFill/>
          </p:spPr>
          <p:txBody>
            <a:bodyPr wrap="square" rtlCol="0">
              <a:spAutoFit/>
            </a:bodyPr>
            <a:lstStyle/>
            <a:p>
              <a:r>
                <a:rPr lang="en-US" dirty="0"/>
                <a:t>Space</a:t>
              </a:r>
            </a:p>
            <a:p>
              <a:r>
                <a:rPr lang="en-US" dirty="0"/>
                <a:t>2000km</a:t>
              </a:r>
            </a:p>
          </p:txBody>
        </p:sp>
        <p:cxnSp>
          <p:nvCxnSpPr>
            <p:cNvPr id="69" name="Straight Connector 68">
              <a:extLst>
                <a:ext uri="{FF2B5EF4-FFF2-40B4-BE49-F238E27FC236}">
                  <a16:creationId xmlns:a16="http://schemas.microsoft.com/office/drawing/2014/main" id="{C3DEA416-B8EF-F74F-8841-D0FF97591E13}"/>
                </a:ext>
              </a:extLst>
            </p:cNvPr>
            <p:cNvCxnSpPr>
              <a:cxnSpLocks/>
            </p:cNvCxnSpPr>
            <p:nvPr/>
          </p:nvCxnSpPr>
          <p:spPr>
            <a:xfrm flipV="1">
              <a:off x="5927681" y="4350967"/>
              <a:ext cx="617798" cy="1202757"/>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49491D6E-003D-B949-9B3C-6194E3C8A107}"/>
                </a:ext>
              </a:extLst>
            </p:cNvPr>
            <p:cNvCxnSpPr>
              <a:cxnSpLocks/>
              <a:endCxn id="43" idx="1"/>
            </p:cNvCxnSpPr>
            <p:nvPr/>
          </p:nvCxnSpPr>
          <p:spPr>
            <a:xfrm>
              <a:off x="6624210" y="4343868"/>
              <a:ext cx="922489" cy="70620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3CF82759-3877-4D41-8A75-61659EA2E9F9}"/>
                </a:ext>
              </a:extLst>
            </p:cNvPr>
            <p:cNvCxnSpPr>
              <a:cxnSpLocks/>
              <a:stCxn id="43" idx="7"/>
            </p:cNvCxnSpPr>
            <p:nvPr/>
          </p:nvCxnSpPr>
          <p:spPr>
            <a:xfrm flipV="1">
              <a:off x="7643685" y="3733428"/>
              <a:ext cx="519141" cy="131664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E069E178-FB6E-F14F-941F-B62B59E2976B}"/>
                </a:ext>
              </a:extLst>
            </p:cNvPr>
            <p:cNvCxnSpPr>
              <a:cxnSpLocks/>
            </p:cNvCxnSpPr>
            <p:nvPr/>
          </p:nvCxnSpPr>
          <p:spPr>
            <a:xfrm>
              <a:off x="8246322" y="3750255"/>
              <a:ext cx="631621" cy="66667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240DCB07-1484-7B46-9BA7-8229F3D7812B}"/>
                </a:ext>
              </a:extLst>
            </p:cNvPr>
            <p:cNvCxnSpPr>
              <a:cxnSpLocks/>
            </p:cNvCxnSpPr>
            <p:nvPr/>
          </p:nvCxnSpPr>
          <p:spPr>
            <a:xfrm>
              <a:off x="5212484" y="5283641"/>
              <a:ext cx="624844" cy="325264"/>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602495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5</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20</a:t>
            </a:fld>
            <a:endParaRPr lang="en-US"/>
          </a:p>
        </p:txBody>
      </p:sp>
      <p:pic>
        <p:nvPicPr>
          <p:cNvPr id="6" name="Picture 5">
            <a:extLst>
              <a:ext uri="{FF2B5EF4-FFF2-40B4-BE49-F238E27FC236}">
                <a16:creationId xmlns:a16="http://schemas.microsoft.com/office/drawing/2014/main" id="{A19D2D81-F191-2C4E-94C9-0F184ED8358D}"/>
              </a:ext>
            </a:extLst>
          </p:cNvPr>
          <p:cNvPicPr>
            <a:picLocks noChangeAspect="1"/>
          </p:cNvPicPr>
          <p:nvPr/>
        </p:nvPicPr>
        <p:blipFill>
          <a:blip r:embed="rId2"/>
          <a:stretch>
            <a:fillRect/>
          </a:stretch>
        </p:blipFill>
        <p:spPr>
          <a:xfrm rot="5400000">
            <a:off x="3173501" y="-1441052"/>
            <a:ext cx="6082506" cy="10515601"/>
          </a:xfrm>
          <a:prstGeom prst="rect">
            <a:avLst/>
          </a:prstGeom>
        </p:spPr>
      </p:pic>
    </p:spTree>
    <p:extLst>
      <p:ext uri="{BB962C8B-B14F-4D97-AF65-F5344CB8AC3E}">
        <p14:creationId xmlns:p14="http://schemas.microsoft.com/office/powerpoint/2010/main" val="9703415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17: Tuned Speaker</a:t>
            </a:r>
            <a:endParaRPr sz="20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11073722" cy="464278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r>
              <a:rPr lang="en-US" sz="2000" dirty="0">
                <a:solidFill>
                  <a:srgbClr val="000000"/>
                </a:solidFill>
                <a:sym typeface="Calibri"/>
              </a:rPr>
              <a:t>Connect speaker to function generator 600Hz, 25mVrms.  </a:t>
            </a:r>
          </a:p>
          <a:p>
            <a:pPr latinLnBrk="1" hangingPunct="0"/>
            <a:endParaRPr lang="en-US" sz="2000" dirty="0">
              <a:solidFill>
                <a:srgbClr val="000000"/>
              </a:solidFill>
              <a:sym typeface="Calibri"/>
            </a:endParaRPr>
          </a:p>
          <a:p>
            <a:pPr marL="457200" indent="-457200" latinLnBrk="1" hangingPunct="0">
              <a:buFont typeface="+mj-lt"/>
              <a:buAutoNum type="arabicPeriod"/>
            </a:pPr>
            <a:r>
              <a:rPr lang="en-US" sz="2000" dirty="0">
                <a:solidFill>
                  <a:srgbClr val="000000"/>
                </a:solidFill>
                <a:sym typeface="Calibri"/>
              </a:rPr>
              <a:t>Sound peaks at resonance.  Find resonant frequency </a:t>
            </a:r>
            <a:r>
              <a:rPr lang="en-US" sz="2000" dirty="0" err="1">
                <a:solidFill>
                  <a:srgbClr val="000000"/>
                </a:solidFill>
                <a:sym typeface="Calibri"/>
              </a:rPr>
              <a:t>L</a:t>
            </a:r>
            <a:r>
              <a:rPr lang="en-US" sz="2000" baseline="-25000" dirty="0" err="1">
                <a:solidFill>
                  <a:srgbClr val="000000"/>
                </a:solidFill>
                <a:sym typeface="Calibri"/>
              </a:rPr>
              <a:t>p</a:t>
            </a:r>
            <a:r>
              <a:rPr lang="en-US" sz="2000" dirty="0">
                <a:solidFill>
                  <a:srgbClr val="000000"/>
                </a:solidFill>
                <a:sym typeface="Calibri"/>
              </a:rPr>
              <a:t>.</a:t>
            </a:r>
          </a:p>
          <a:p>
            <a:pPr marL="457200" indent="-457200" latinLnBrk="1" hangingPunct="0">
              <a:buFont typeface="+mj-lt"/>
              <a:buAutoNum type="arabicPeriod"/>
            </a:pPr>
            <a:r>
              <a:rPr lang="en-US" sz="2000" dirty="0">
                <a:solidFill>
                  <a:srgbClr val="000000"/>
                </a:solidFill>
                <a:sym typeface="Calibri"/>
              </a:rPr>
              <a:t>Measure </a:t>
            </a:r>
            <a:r>
              <a:rPr lang="en-US" sz="2000" dirty="0" err="1">
                <a:solidFill>
                  <a:srgbClr val="000000"/>
                </a:solidFill>
                <a:sym typeface="Calibri"/>
              </a:rPr>
              <a:t>f</a:t>
            </a:r>
            <a:r>
              <a:rPr lang="en-US" sz="2000" baseline="-25000" dirty="0" err="1">
                <a:solidFill>
                  <a:srgbClr val="000000"/>
                </a:solidFill>
                <a:sym typeface="Calibri"/>
              </a:rPr>
              <a:t>l</a:t>
            </a:r>
            <a:r>
              <a:rPr lang="en-US" sz="2000" dirty="0">
                <a:solidFill>
                  <a:srgbClr val="000000"/>
                </a:solidFill>
                <a:sym typeface="Calibri"/>
              </a:rPr>
              <a:t>, f</a:t>
            </a:r>
            <a:r>
              <a:rPr lang="en-US" sz="2000" baseline="-25000" dirty="0">
                <a:solidFill>
                  <a:srgbClr val="000000"/>
                </a:solidFill>
                <a:sym typeface="Calibri"/>
              </a:rPr>
              <a:t>u</a:t>
            </a:r>
            <a:r>
              <a:rPr lang="en-US" sz="2000" dirty="0">
                <a:solidFill>
                  <a:srgbClr val="000000"/>
                </a:solidFill>
                <a:sym typeface="Calibri"/>
              </a:rPr>
              <a:t> by noting the 3dB loss.  Calculate Q.</a:t>
            </a:r>
          </a:p>
          <a:p>
            <a:pPr marL="457200" indent="-457200" latinLnBrk="1" hangingPunct="0">
              <a:buFont typeface="+mj-lt"/>
              <a:buAutoNum type="arabicPeriod"/>
            </a:pPr>
            <a:r>
              <a:rPr lang="en-US" sz="2000" dirty="0">
                <a:solidFill>
                  <a:srgbClr val="000000"/>
                </a:solidFill>
                <a:sym typeface="Calibri"/>
              </a:rPr>
              <a:t>Use voltmeter to find resonance with speaker (nominally 8ohm) to calculate impedance</a:t>
            </a:r>
          </a:p>
          <a:p>
            <a:pPr marL="457200" indent="-457200" latinLnBrk="1" hangingPunct="0">
              <a:buFont typeface="+mj-lt"/>
              <a:buAutoNum type="arabicPeriod"/>
            </a:pPr>
            <a:r>
              <a:rPr lang="en-US" sz="2000" dirty="0">
                <a:solidFill>
                  <a:srgbClr val="000000"/>
                </a:solidFill>
                <a:sym typeface="Calibri"/>
              </a:rPr>
              <a:t>Calculate the resonant frequency from a transmission line equivalent circuit.</a:t>
            </a:r>
          </a:p>
        </p:txBody>
      </p:sp>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21</a:t>
            </a:fld>
            <a:endParaRPr lang="en-US"/>
          </a:p>
        </p:txBody>
      </p:sp>
    </p:spTree>
    <p:extLst>
      <p:ext uri="{BB962C8B-B14F-4D97-AF65-F5344CB8AC3E}">
        <p14:creationId xmlns:p14="http://schemas.microsoft.com/office/powerpoint/2010/main" val="6179378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0184" y="0"/>
            <a:ext cx="11611633" cy="904009"/>
          </a:xfrm>
        </p:spPr>
        <p:txBody>
          <a:bodyPr anchor="ctr">
            <a:noAutofit/>
          </a:bodyPr>
          <a:lstStyle/>
          <a:p>
            <a:pPr algn="ctr"/>
            <a:r>
              <a:rPr lang="en-US" sz="4400" dirty="0">
                <a:cs typeface="Arial" panose="020B0604020202020204" pitchFamily="34" charset="0"/>
              </a:rPr>
              <a:t>In the beginning…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98763" y="1262359"/>
                <a:ext cx="11403053" cy="5310476"/>
              </a:xfrm>
            </p:spPr>
            <p:txBody>
              <a:bodyPr>
                <a:noAutofit/>
              </a:bodyPr>
              <a:lstStyle/>
              <a:p>
                <a:pPr marL="342900" indent="-342900" algn="l">
                  <a:spcBef>
                    <a:spcPts val="0"/>
                  </a:spcBef>
                  <a:buFont typeface="Arial" panose="020B0604020202020204" pitchFamily="34" charset="0"/>
                  <a:buChar char="•"/>
                </a:pPr>
                <a:r>
                  <a:rPr lang="en-US" sz="2000" dirty="0">
                    <a:latin typeface="Arial" charset="0"/>
                    <a:ea typeface="Arial" charset="0"/>
                    <a:cs typeface="Arial" charset="0"/>
                  </a:rPr>
                  <a:t>The </a:t>
                </a:r>
                <a:r>
                  <a:rPr lang="en-US" sz="2000" dirty="0">
                    <a:ea typeface="Arial" charset="0"/>
                    <a:cs typeface="Arial" charset="0"/>
                  </a:rPr>
                  <a:t>laws of EM according to Clerk Maxwell are:</a:t>
                </a: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𝜌</m:t>
                        </m:r>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 </m:t>
                    </m:r>
                  </m:oMath>
                </a14:m>
                <a:endParaRPr lang="en-US" sz="2000" i="1" baseline="-25000" dirty="0">
                  <a:ea typeface="Arial" charset="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r>
                      <a:rPr lang="en-US" sz="2000" b="0" i="1" smtClean="0">
                        <a:latin typeface="Cambria Math" panose="02040503050406030204" pitchFamily="18" charset="0"/>
                        <a:ea typeface="Cambria Math" panose="02040503050406030204" pitchFamily="18" charset="0"/>
                        <a:cs typeface="Arial" charset="0"/>
                      </a:rPr>
                      <m:t>=0</m:t>
                    </m:r>
                  </m:oMath>
                </a14:m>
                <a:endParaRPr lang="en-US" sz="2000" i="1" dirty="0">
                  <a:ea typeface="Arial" charset="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i="1" dirty="0">
                  <a:ea typeface="Arial" charset="0"/>
                  <a:cs typeface="Arial" charset="0"/>
                </a:endParaRPr>
              </a:p>
              <a:p>
                <a:pPr marL="914400" lvl="1" indent="-457200" algn="l">
                  <a:spcBef>
                    <a:spcPts val="0"/>
                  </a:spcBef>
                  <a:buFont typeface="+mj-lt"/>
                  <a:buAutoNum type="arabicPeriod"/>
                </a:pPr>
                <a14:m>
                  <m:oMath xmlns:m="http://schemas.openxmlformats.org/officeDocument/2006/math">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r>
                      <a:rPr lang="en-US" sz="2000" b="0" i="1" smtClean="0">
                        <a:latin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1" i="1" smtClean="0">
                            <a:latin typeface="Cambria Math" panose="02040503050406030204" pitchFamily="18" charset="0"/>
                            <a:ea typeface="Cambria Math" panose="02040503050406030204" pitchFamily="18" charset="0"/>
                            <a:cs typeface="Arial" charset="0"/>
                          </a:rPr>
                          <m:t>𝒋</m:t>
                        </m:r>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 </m:t>
                    </m:r>
                  </m:oMath>
                </a14:m>
                <a:r>
                  <a:rPr lang="en-US" sz="2000" i="1" dirty="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cs typeface="Arial" charset="0"/>
                          </a:rPr>
                          <m:t>0</m:t>
                        </m:r>
                      </m:sub>
                    </m:sSub>
                    <m:r>
                      <a:rPr lang="en-US" sz="2000" b="0" i="1" smtClean="0">
                        <a:latin typeface="Cambria Math" panose="02040503050406030204" pitchFamily="18" charset="0"/>
                        <a:cs typeface="Arial" charset="0"/>
                      </a:rPr>
                      <m:t>=8.854</m:t>
                    </m:r>
                    <m:r>
                      <a:rPr lang="en-US" sz="2000" b="0"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10</m:t>
                        </m:r>
                      </m:e>
                      <m:sup>
                        <m:r>
                          <a:rPr lang="en-US" sz="2000" b="0" i="1" smtClean="0">
                            <a:latin typeface="Cambria Math" panose="02040503050406030204" pitchFamily="18" charset="0"/>
                            <a:ea typeface="Cambria Math" panose="02040503050406030204" pitchFamily="18" charset="0"/>
                            <a:cs typeface="Arial" charset="0"/>
                          </a:rPr>
                          <m:t>−12</m:t>
                        </m:r>
                      </m:sup>
                    </m:sSup>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𝐶</m:t>
                            </m:r>
                          </m:e>
                          <m:sup>
                            <m:r>
                              <a:rPr lang="en-US" sz="2000" b="0" i="1" smtClean="0">
                                <a:latin typeface="Cambria Math" panose="02040503050406030204" pitchFamily="18" charset="0"/>
                                <a:ea typeface="Cambria Math" panose="02040503050406030204" pitchFamily="18" charset="0"/>
                                <a:cs typeface="Arial" charset="0"/>
                              </a:rPr>
                              <m:t>2</m:t>
                            </m:r>
                          </m:sup>
                        </m:sSup>
                      </m:num>
                      <m:den>
                        <m:r>
                          <a:rPr lang="en-US" sz="2000" b="0" i="1" smtClean="0">
                            <a:latin typeface="Cambria Math" panose="02040503050406030204" pitchFamily="18" charset="0"/>
                            <a:ea typeface="Cambria Math" panose="02040503050406030204" pitchFamily="18" charset="0"/>
                            <a:cs typeface="Arial" charset="0"/>
                          </a:rPr>
                          <m:t>𝑁</m:t>
                        </m:r>
                        <m:r>
                          <a:rPr lang="en-US" sz="2000" b="0" i="1"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𝑚</m:t>
                            </m:r>
                          </m:e>
                          <m:sup>
                            <m:r>
                              <a:rPr lang="en-US" sz="2000" b="0" i="1" smtClean="0">
                                <a:latin typeface="Cambria Math" panose="02040503050406030204" pitchFamily="18" charset="0"/>
                                <a:ea typeface="Cambria Math" panose="02040503050406030204" pitchFamily="18" charset="0"/>
                                <a:cs typeface="Arial" charset="0"/>
                              </a:rPr>
                              <m:t>2</m:t>
                            </m:r>
                          </m:sup>
                        </m:sSup>
                      </m:den>
                    </m:f>
                  </m:oMath>
                </a14:m>
                <a:r>
                  <a:rPr lang="en-US" sz="2000" i="1" dirty="0">
                    <a:ea typeface="Arial" charset="0"/>
                    <a:cs typeface="Arial" charset="0"/>
                  </a:rPr>
                  <a:t>, </a:t>
                </a:r>
                <a14:m>
                  <m:oMath xmlns:m="http://schemas.openxmlformats.org/officeDocument/2006/math">
                    <m:f>
                      <m:fPr>
                        <m:ctrlPr>
                          <a:rPr lang="en-US" sz="200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cs typeface="Arial" charset="0"/>
                          </a:rPr>
                          <m:t>0</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𝜇</m:t>
                        </m:r>
                      </m:e>
                      <m:sub>
                        <m:r>
                          <a:rPr lang="en-US" sz="2000" b="0" i="1" smtClean="0">
                            <a:latin typeface="Cambria Math" panose="02040503050406030204" pitchFamily="18" charset="0"/>
                            <a:cs typeface="Arial" charset="0"/>
                          </a:rPr>
                          <m:t>0</m:t>
                        </m:r>
                      </m:sub>
                    </m:sSub>
                  </m:oMath>
                </a14:m>
                <a:endParaRPr lang="en-US" sz="2000" i="1" dirty="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𝒋</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𝜕𝜌</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i="1" dirty="0">
                  <a:ea typeface="Arial" charset="0"/>
                  <a:cs typeface="Arial" charset="0"/>
                </a:endParaRPr>
              </a:p>
              <a:p>
                <a:pPr lvl="2">
                  <a:spcBef>
                    <a:spcPts val="0"/>
                  </a:spcBef>
                  <a:tabLst>
                    <a:tab pos="4449763" algn="l"/>
                  </a:tabLst>
                </a:pPr>
                <a:r>
                  <a:rPr lang="en-US" dirty="0">
                    <a:ea typeface="Arial" charset="0"/>
                    <a:cs typeface="Arial" charset="0"/>
                  </a:rPr>
                  <a:t>Here </a:t>
                </a:r>
                <a:r>
                  <a:rPr lang="en-US" b="1" dirty="0">
                    <a:ea typeface="Arial" charset="0"/>
                    <a:cs typeface="Arial" charset="0"/>
                  </a:rPr>
                  <a:t>E </a:t>
                </a:r>
                <a:r>
                  <a:rPr lang="en-US" dirty="0">
                    <a:ea typeface="Arial" charset="0"/>
                    <a:cs typeface="Arial" charset="0"/>
                  </a:rPr>
                  <a:t> is the electric field, </a:t>
                </a:r>
                <a:r>
                  <a:rPr lang="en-US" b="1" dirty="0">
                    <a:ea typeface="Arial" charset="0"/>
                    <a:cs typeface="Arial" charset="0"/>
                  </a:rPr>
                  <a:t>B</a:t>
                </a:r>
                <a:r>
                  <a:rPr lang="en-US" dirty="0">
                    <a:ea typeface="Arial" charset="0"/>
                    <a:cs typeface="Arial" charset="0"/>
                  </a:rPr>
                  <a:t> is the magnetic field, </a:t>
                </a:r>
                <a:r>
                  <a:rPr lang="en-US" b="1" dirty="0">
                    <a:ea typeface="Arial" charset="0"/>
                    <a:cs typeface="Arial" charset="0"/>
                  </a:rPr>
                  <a:t>j</a:t>
                </a:r>
                <a:r>
                  <a:rPr lang="en-US" dirty="0">
                    <a:ea typeface="Arial" charset="0"/>
                    <a:cs typeface="Arial" charset="0"/>
                  </a:rPr>
                  <a:t> is the current density through a closed surface, c is the speed of light and 𝜌 is the charge density at a point.  </a:t>
                </a:r>
                <a:endParaRPr lang="en-US" sz="2000" dirty="0">
                  <a:ea typeface="Arial" charset="0"/>
                  <a:cs typeface="Arial" charset="0"/>
                </a:endParaRPr>
              </a:p>
              <a:p>
                <a:pPr lvl="2">
                  <a:spcBef>
                    <a:spcPts val="0"/>
                  </a:spcBef>
                  <a:tabLst>
                    <a:tab pos="4449763" algn="l"/>
                  </a:tabLst>
                </a:pPr>
                <a:r>
                  <a:rPr lang="en-US" dirty="0">
                    <a:ea typeface="Arial" charset="0"/>
                    <a:cs typeface="Arial" charset="0"/>
                  </a:rPr>
                  <a:t>In non-dispersive matter, </a:t>
                </a:r>
                <a14:m>
                  <m:oMath xmlns:m="http://schemas.openxmlformats.org/officeDocument/2006/math">
                    <m:r>
                      <a:rPr lang="en-US" b="0" i="0" smtClean="0">
                        <a:latin typeface="Cambria Math" panose="02040503050406030204" pitchFamily="18" charset="0"/>
                        <a:ea typeface="Arial" charset="0"/>
                        <a:cs typeface="Arial" charset="0"/>
                      </a:rPr>
                      <m:t>  </m:t>
                    </m:r>
                    <m:r>
                      <a:rPr lang="en-US" b="0" i="1" smtClean="0">
                        <a:latin typeface="Cambria Math" panose="02040503050406030204" pitchFamily="18" charset="0"/>
                        <a:ea typeface="Arial" charset="0"/>
                        <a:cs typeface="Arial" charset="0"/>
                      </a:rPr>
                      <m:t>𝐵</m:t>
                    </m:r>
                    <m:r>
                      <a:rPr lang="en-US" b="0" i="1" smtClean="0">
                        <a:latin typeface="Cambria Math" panose="02040503050406030204" pitchFamily="18" charset="0"/>
                        <a:ea typeface="Arial" charset="0"/>
                        <a:cs typeface="Arial" charset="0"/>
                      </a:rPr>
                      <m:t>=</m:t>
                    </m:r>
                    <m:r>
                      <a:rPr lang="en-US" b="0" i="1" smtClean="0">
                        <a:latin typeface="Cambria Math" panose="02040503050406030204" pitchFamily="18" charset="0"/>
                        <a:ea typeface="Cambria Math" panose="02040503050406030204" pitchFamily="18" charset="0"/>
                        <a:cs typeface="Arial" charset="0"/>
                      </a:rPr>
                      <m:t>𝜇</m:t>
                    </m:r>
                    <m:r>
                      <a:rPr lang="en-US" b="0" i="1" smtClean="0">
                        <a:latin typeface="Cambria Math" panose="02040503050406030204" pitchFamily="18" charset="0"/>
                        <a:ea typeface="Cambria Math" panose="02040503050406030204" pitchFamily="18" charset="0"/>
                        <a:cs typeface="Arial" charset="0"/>
                      </a:rPr>
                      <m:t>𝐻</m:t>
                    </m:r>
                    <m:r>
                      <a:rPr lang="en-US" b="0" i="1"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𝜇</m:t>
                        </m:r>
                      </m:e>
                      <m:sub>
                        <m:r>
                          <a:rPr lang="en-US" b="0" i="1" smtClean="0">
                            <a:latin typeface="Cambria Math" panose="02040503050406030204" pitchFamily="18" charset="0"/>
                            <a:ea typeface="Cambria Math" panose="02040503050406030204" pitchFamily="18" charset="0"/>
                            <a:cs typeface="Arial" charset="0"/>
                          </a:rPr>
                          <m:t>0</m:t>
                        </m:r>
                      </m:sub>
                    </m:sSub>
                    <m:r>
                      <a:rPr lang="en-US" b="0"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𝐻</m:t>
                    </m:r>
                    <m:r>
                      <a:rPr lang="en-US" b="0"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𝑀</m:t>
                    </m:r>
                    <m:r>
                      <a:rPr lang="en-US" b="0" i="1" smtClean="0">
                        <a:latin typeface="Cambria Math" panose="02040503050406030204" pitchFamily="18" charset="0"/>
                        <a:ea typeface="Cambria Math" panose="02040503050406030204" pitchFamily="18" charset="0"/>
                        <a:cs typeface="Arial" charset="0"/>
                      </a:rPr>
                      <m:t>)</m:t>
                    </m:r>
                  </m:oMath>
                </a14:m>
                <a:r>
                  <a:rPr lang="en-US" dirty="0">
                    <a:ea typeface="Arial" charset="0"/>
                    <a:cs typeface="Arial" charset="0"/>
                  </a:rPr>
                  <a:t>, </a:t>
                </a:r>
                <a14:m>
                  <m:oMath xmlns:m="http://schemas.openxmlformats.org/officeDocument/2006/math">
                    <m:r>
                      <a:rPr lang="en-US" i="1" smtClean="0">
                        <a:latin typeface="Cambria Math" panose="02040503050406030204" pitchFamily="18" charset="0"/>
                        <a:ea typeface="Cambria Math" panose="02040503050406030204" pitchFamily="18" charset="0"/>
                        <a:cs typeface="Arial" charset="0"/>
                      </a:rPr>
                      <m:t>𝜇</m:t>
                    </m:r>
                    <m:r>
                      <a:rPr lang="en-US" b="0" i="0"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𝜇</m:t>
                        </m:r>
                      </m:e>
                      <m:sub>
                        <m:r>
                          <a:rPr lang="en-US" b="0" i="1" smtClean="0">
                            <a:latin typeface="Cambria Math" panose="02040503050406030204" pitchFamily="18" charset="0"/>
                            <a:ea typeface="Cambria Math" panose="02040503050406030204" pitchFamily="18" charset="0"/>
                            <a:cs typeface="Arial" charset="0"/>
                          </a:rPr>
                          <m:t>0</m:t>
                        </m:r>
                      </m:sub>
                    </m:sSub>
                    <m:r>
                      <a:rPr lang="en-US" b="0" i="1" smtClean="0">
                        <a:latin typeface="Cambria Math" panose="02040503050406030204" pitchFamily="18" charset="0"/>
                        <a:ea typeface="Cambria Math" panose="02040503050406030204" pitchFamily="18" charset="0"/>
                        <a:cs typeface="Arial" charset="0"/>
                      </a:rPr>
                      <m:t>(1+</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𝜒</m:t>
                        </m:r>
                      </m:e>
                      <m:sub>
                        <m:r>
                          <a:rPr lang="en-US" b="0" i="1" smtClean="0">
                            <a:latin typeface="Cambria Math" panose="02040503050406030204" pitchFamily="18" charset="0"/>
                            <a:ea typeface="Cambria Math" panose="02040503050406030204" pitchFamily="18" charset="0"/>
                            <a:cs typeface="Arial" charset="0"/>
                          </a:rPr>
                          <m:t>𝑚</m:t>
                        </m:r>
                      </m:sub>
                    </m:sSub>
                    <m:r>
                      <a:rPr lang="en-US" b="0" i="1" smtClean="0">
                        <a:latin typeface="Cambria Math" panose="02040503050406030204" pitchFamily="18" charset="0"/>
                        <a:ea typeface="Cambria Math" panose="02040503050406030204" pitchFamily="18" charset="0"/>
                        <a:cs typeface="Arial" charset="0"/>
                      </a:rPr>
                      <m:t>)</m:t>
                    </m:r>
                  </m:oMath>
                </a14:m>
                <a:r>
                  <a:rPr lang="en-US" dirty="0">
                    <a:ea typeface="Arial" charset="0"/>
                    <a:cs typeface="Arial" charset="0"/>
                  </a:rPr>
                  <a:t>, </a:t>
                </a:r>
                <a:endParaRPr lang="en-US" b="0" i="1" dirty="0">
                  <a:latin typeface="Cambria Math" panose="02040503050406030204" pitchFamily="18" charset="0"/>
                  <a:ea typeface="Arial" charset="0"/>
                  <a:cs typeface="Arial" charset="0"/>
                </a:endParaRPr>
              </a:p>
              <a:p>
                <a:pPr lvl="2">
                  <a:spcBef>
                    <a:spcPts val="0"/>
                  </a:spcBef>
                  <a:tabLst>
                    <a:tab pos="4449763" algn="l"/>
                  </a:tabLst>
                </a:pPr>
                <a14:m>
                  <m:oMath xmlns:m="http://schemas.openxmlformats.org/officeDocument/2006/math">
                    <m:r>
                      <a:rPr lang="en-US" b="0" i="1" dirty="0" smtClean="0">
                        <a:latin typeface="Cambria Math" panose="02040503050406030204" pitchFamily="18" charset="0"/>
                        <a:ea typeface="Arial" charset="0"/>
                        <a:cs typeface="Arial" charset="0"/>
                      </a:rPr>
                      <m:t>𝐷</m:t>
                    </m:r>
                    <m:r>
                      <a:rPr lang="en-US" b="0" i="1" dirty="0" smtClean="0">
                        <a:latin typeface="Cambria Math" panose="02040503050406030204" pitchFamily="18" charset="0"/>
                        <a:ea typeface="Arial" charset="0"/>
                        <a:cs typeface="Arial" charset="0"/>
                      </a:rPr>
                      <m:t>=</m:t>
                    </m:r>
                    <m:r>
                      <a:rPr lang="en-US" b="0" i="1" dirty="0" smtClean="0">
                        <a:latin typeface="Cambria Math" panose="02040503050406030204" pitchFamily="18" charset="0"/>
                        <a:ea typeface="Cambria Math" panose="02040503050406030204" pitchFamily="18" charset="0"/>
                        <a:cs typeface="Arial" charset="0"/>
                      </a:rPr>
                      <m:t>𝜖</m:t>
                    </m:r>
                    <m:r>
                      <a:rPr lang="en-US" b="0" i="1" dirty="0" smtClean="0">
                        <a:latin typeface="Cambria Math" panose="02040503050406030204" pitchFamily="18" charset="0"/>
                        <a:ea typeface="Cambria Math" panose="02040503050406030204" pitchFamily="18" charset="0"/>
                        <a:cs typeface="Arial" charset="0"/>
                      </a:rPr>
                      <m:t>𝐸</m:t>
                    </m:r>
                    <m:r>
                      <a:rPr lang="en-US" b="0" i="1" dirty="0" smtClean="0">
                        <a:latin typeface="Cambria Math" panose="02040503050406030204" pitchFamily="18" charset="0"/>
                        <a:ea typeface="Cambria Math" panose="02040503050406030204" pitchFamily="18" charset="0"/>
                        <a:cs typeface="Arial" charset="0"/>
                      </a:rPr>
                      <m:t>=</m:t>
                    </m:r>
                    <m:sSub>
                      <m:sSubPr>
                        <m:ctrlPr>
                          <a:rPr lang="en-US" i="1" dirty="0">
                            <a:latin typeface="Cambria Math" panose="02040503050406030204" pitchFamily="18" charset="0"/>
                            <a:ea typeface="Cambria Math" panose="02040503050406030204" pitchFamily="18" charset="0"/>
                            <a:cs typeface="Arial" charset="0"/>
                          </a:rPr>
                        </m:ctrlPr>
                      </m:sSubPr>
                      <m:e>
                        <m:r>
                          <a:rPr lang="en-US" i="1" dirty="0">
                            <a:latin typeface="Cambria Math" panose="02040503050406030204" pitchFamily="18" charset="0"/>
                            <a:ea typeface="Cambria Math" panose="02040503050406030204" pitchFamily="18" charset="0"/>
                            <a:cs typeface="Arial" charset="0"/>
                          </a:rPr>
                          <m:t>𝜖</m:t>
                        </m:r>
                      </m:e>
                      <m:sub>
                        <m:r>
                          <a:rPr lang="en-US" i="1" dirty="0">
                            <a:latin typeface="Cambria Math" panose="02040503050406030204" pitchFamily="18" charset="0"/>
                            <a:ea typeface="Cambria Math" panose="02040503050406030204" pitchFamily="18" charset="0"/>
                            <a:cs typeface="Arial" charset="0"/>
                          </a:rPr>
                          <m:t>0</m:t>
                        </m:r>
                      </m:sub>
                    </m:sSub>
                    <m:r>
                      <a:rPr lang="en-US" b="0" i="1" dirty="0" smtClean="0">
                        <a:latin typeface="Cambria Math" panose="02040503050406030204" pitchFamily="18" charset="0"/>
                        <a:ea typeface="Cambria Math" panose="02040503050406030204" pitchFamily="18" charset="0"/>
                        <a:cs typeface="Arial" charset="0"/>
                      </a:rPr>
                      <m:t>𝐸</m:t>
                    </m:r>
                    <m:r>
                      <a:rPr lang="en-US" b="0" i="1" dirty="0" smtClean="0">
                        <a:latin typeface="Cambria Math" panose="02040503050406030204" pitchFamily="18" charset="0"/>
                        <a:ea typeface="Cambria Math" panose="02040503050406030204" pitchFamily="18" charset="0"/>
                        <a:cs typeface="Arial" charset="0"/>
                      </a:rPr>
                      <m:t>+</m:t>
                    </m:r>
                    <m:r>
                      <a:rPr lang="en-US" b="0" i="1" dirty="0" smtClean="0">
                        <a:latin typeface="Cambria Math" panose="02040503050406030204" pitchFamily="18" charset="0"/>
                        <a:ea typeface="Cambria Math" panose="02040503050406030204" pitchFamily="18" charset="0"/>
                        <a:cs typeface="Arial" charset="0"/>
                      </a:rPr>
                      <m:t>𝑃</m:t>
                    </m:r>
                    <m:r>
                      <a:rPr lang="en-US" b="0" i="1" dirty="0" smtClean="0">
                        <a:latin typeface="Cambria Math" panose="02040503050406030204" pitchFamily="18" charset="0"/>
                        <a:ea typeface="Cambria Math" panose="02040503050406030204" pitchFamily="18" charset="0"/>
                        <a:cs typeface="Arial" charset="0"/>
                      </a:rPr>
                      <m:t>, </m:t>
                    </m:r>
                    <m:r>
                      <a:rPr lang="en-US" b="0" i="1" dirty="0" smtClean="0">
                        <a:latin typeface="Cambria Math" panose="02040503050406030204" pitchFamily="18" charset="0"/>
                        <a:ea typeface="Cambria Math" panose="02040503050406030204" pitchFamily="18" charset="0"/>
                        <a:cs typeface="Arial" charset="0"/>
                      </a:rPr>
                      <m:t>𝜖</m:t>
                    </m:r>
                    <m:r>
                      <a:rPr lang="en-US" b="0" i="1" dirty="0" smtClean="0">
                        <a:latin typeface="Cambria Math" panose="02040503050406030204" pitchFamily="18" charset="0"/>
                        <a:ea typeface="Cambria Math" panose="02040503050406030204" pitchFamily="18" charset="0"/>
                        <a:cs typeface="Arial" charset="0"/>
                      </a:rPr>
                      <m:t>=</m:t>
                    </m:r>
                    <m:r>
                      <a:rPr lang="en-US" b="0" i="1" dirty="0" smtClean="0">
                        <a:latin typeface="Cambria Math" panose="02040503050406030204" pitchFamily="18" charset="0"/>
                        <a:ea typeface="Cambria Math" panose="02040503050406030204" pitchFamily="18" charset="0"/>
                        <a:cs typeface="Arial" charset="0"/>
                      </a:rPr>
                      <m:t>𝜅</m:t>
                    </m:r>
                    <m:sSub>
                      <m:sSubPr>
                        <m:ctrlPr>
                          <a:rPr lang="en-US" b="0" i="1" dirty="0" smtClean="0">
                            <a:latin typeface="Cambria Math" panose="02040503050406030204" pitchFamily="18" charset="0"/>
                            <a:ea typeface="Cambria Math" panose="02040503050406030204" pitchFamily="18" charset="0"/>
                            <a:cs typeface="Arial" charset="0"/>
                          </a:rPr>
                        </m:ctrlPr>
                      </m:sSubPr>
                      <m:e>
                        <m:r>
                          <a:rPr lang="en-US" i="1" dirty="0">
                            <a:latin typeface="Cambria Math" panose="02040503050406030204" pitchFamily="18" charset="0"/>
                            <a:ea typeface="Cambria Math" panose="02040503050406030204" pitchFamily="18" charset="0"/>
                            <a:cs typeface="Arial" charset="0"/>
                          </a:rPr>
                          <m:t>𝜖</m:t>
                        </m:r>
                      </m:e>
                      <m:sub>
                        <m:r>
                          <a:rPr lang="en-US" b="0" i="1" dirty="0" smtClean="0">
                            <a:latin typeface="Cambria Math" panose="02040503050406030204" pitchFamily="18" charset="0"/>
                            <a:ea typeface="Cambria Math" panose="02040503050406030204" pitchFamily="18" charset="0"/>
                            <a:cs typeface="Arial" charset="0"/>
                          </a:rPr>
                          <m:t>0</m:t>
                        </m:r>
                      </m:sub>
                    </m:sSub>
                  </m:oMath>
                </a14:m>
                <a:r>
                  <a:rPr lang="en-US" dirty="0">
                    <a:ea typeface="Arial" charset="0"/>
                    <a:cs typeface="Arial" charset="0"/>
                  </a:rPr>
                  <a:t> and (1) becomes </a:t>
                </a:r>
                <a14:m>
                  <m:oMath xmlns:m="http://schemas.openxmlformats.org/officeDocument/2006/math">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m:t>
                    </m:r>
                    <m:r>
                      <a:rPr lang="en-US" b="1" i="1" smtClean="0">
                        <a:latin typeface="Cambria Math" panose="02040503050406030204" pitchFamily="18" charset="0"/>
                        <a:ea typeface="Cambria Math" panose="02040503050406030204" pitchFamily="18" charset="0"/>
                        <a:cs typeface="Arial" charset="0"/>
                      </a:rPr>
                      <m:t>𝑫</m:t>
                    </m:r>
                    <m:r>
                      <a:rPr lang="en-US" i="1">
                        <a:latin typeface="Cambria Math" panose="02040503050406030204" pitchFamily="18" charset="0"/>
                        <a:ea typeface="Cambria Math" panose="02040503050406030204" pitchFamily="18" charset="0"/>
                        <a:cs typeface="Arial" charset="0"/>
                      </a:rPr>
                      <m:t>=</m:t>
                    </m:r>
                    <m:sSub>
                      <m:sSubPr>
                        <m:ctrlPr>
                          <a:rPr lang="en-US" i="1" smtClean="0">
                            <a:latin typeface="Cambria Math" panose="02040503050406030204" pitchFamily="18" charset="0"/>
                            <a:ea typeface="Cambria Math" panose="02040503050406030204" pitchFamily="18" charset="0"/>
                            <a:cs typeface="Arial" charset="0"/>
                          </a:rPr>
                        </m:ctrlPr>
                      </m:sSubPr>
                      <m:e>
                        <m:r>
                          <a:rPr lang="en-US" i="1" smtClean="0">
                            <a:latin typeface="Cambria Math" panose="02040503050406030204" pitchFamily="18" charset="0"/>
                            <a:ea typeface="Cambria Math" panose="02040503050406030204" pitchFamily="18" charset="0"/>
                            <a:cs typeface="Arial" charset="0"/>
                          </a:rPr>
                          <m:t>𝜌</m:t>
                        </m:r>
                      </m:e>
                      <m:sub>
                        <m:r>
                          <a:rPr lang="en-US" b="0" i="1" smtClean="0">
                            <a:latin typeface="Cambria Math" panose="02040503050406030204" pitchFamily="18" charset="0"/>
                            <a:ea typeface="Cambria Math" panose="02040503050406030204" pitchFamily="18" charset="0"/>
                            <a:cs typeface="Arial" charset="0"/>
                          </a:rPr>
                          <m:t>𝑓</m:t>
                        </m:r>
                      </m:sub>
                    </m:sSub>
                    <m:r>
                      <a:rPr lang="en-US" b="0" i="1" smtClean="0">
                        <a:latin typeface="Cambria Math" panose="02040503050406030204" pitchFamily="18" charset="0"/>
                        <a:ea typeface="Cambria Math" panose="02040503050406030204" pitchFamily="18" charset="0"/>
                        <a:cs typeface="Arial" charset="0"/>
                      </a:rPr>
                      <m:t>, </m:t>
                    </m:r>
                  </m:oMath>
                </a14:m>
                <a:r>
                  <a:rPr lang="en-US" dirty="0">
                    <a:ea typeface="Cambria Math" panose="02040503050406030204" pitchFamily="18" charset="0"/>
                    <a:cs typeface="Arial" charset="0"/>
                  </a:rPr>
                  <a:t>(4) becomes </a:t>
                </a:r>
                <a14:m>
                  <m:oMath xmlns:m="http://schemas.openxmlformats.org/officeDocument/2006/math">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m:t>
                    </m:r>
                    <m:r>
                      <a:rPr lang="en-US" b="1" i="1" smtClean="0">
                        <a:latin typeface="Cambria Math" panose="02040503050406030204" pitchFamily="18" charset="0"/>
                        <a:ea typeface="Cambria Math" panose="02040503050406030204" pitchFamily="18" charset="0"/>
                        <a:cs typeface="Arial" charset="0"/>
                      </a:rPr>
                      <m:t>𝑯</m:t>
                    </m:r>
                    <m:r>
                      <a:rPr lang="en-US" i="1">
                        <a:latin typeface="Cambria Math" panose="02040503050406030204" pitchFamily="18" charset="0"/>
                        <a:ea typeface="Cambria Math" panose="02040503050406030204" pitchFamily="18" charset="0"/>
                        <a:cs typeface="Arial" charset="0"/>
                      </a:rPr>
                      <m:t>= </m:t>
                    </m:r>
                    <m:sSub>
                      <m:sSubPr>
                        <m:ctrlPr>
                          <a:rPr lang="en-US" b="1" i="1" smtClean="0">
                            <a:latin typeface="Cambria Math" panose="02040503050406030204" pitchFamily="18" charset="0"/>
                            <a:ea typeface="Cambria Math" panose="02040503050406030204" pitchFamily="18" charset="0"/>
                            <a:cs typeface="Arial" charset="0"/>
                          </a:rPr>
                        </m:ctrlPr>
                      </m:sSubPr>
                      <m:e>
                        <m:r>
                          <a:rPr lang="en-US" b="1" i="1" smtClean="0">
                            <a:latin typeface="Cambria Math" panose="02040503050406030204" pitchFamily="18" charset="0"/>
                            <a:ea typeface="Cambria Math" panose="02040503050406030204" pitchFamily="18" charset="0"/>
                            <a:cs typeface="Arial" charset="0"/>
                          </a:rPr>
                          <m:t>𝒋</m:t>
                        </m:r>
                      </m:e>
                      <m:sub>
                        <m:r>
                          <a:rPr lang="en-US" b="1" i="1" smtClean="0">
                            <a:latin typeface="Cambria Math" panose="02040503050406030204" pitchFamily="18" charset="0"/>
                            <a:ea typeface="Cambria Math" panose="02040503050406030204" pitchFamily="18" charset="0"/>
                            <a:cs typeface="Arial" charset="0"/>
                          </a:rPr>
                          <m:t>𝒇</m:t>
                        </m:r>
                      </m:sub>
                    </m:sSub>
                    <m:r>
                      <a:rPr lang="en-US" i="1">
                        <a:latin typeface="Cambria Math" panose="02040503050406030204" pitchFamily="18" charset="0"/>
                        <a:ea typeface="Cambria Math" panose="02040503050406030204" pitchFamily="18" charset="0"/>
                        <a:cs typeface="Arial" charset="0"/>
                      </a:rPr>
                      <m:t>+ </m:t>
                    </m:r>
                    <m:f>
                      <m:fPr>
                        <m:ctrlPr>
                          <a:rPr lang="en-US" i="1">
                            <a:latin typeface="Cambria Math" panose="02040503050406030204" pitchFamily="18" charset="0"/>
                            <a:ea typeface="Cambria Math" panose="02040503050406030204" pitchFamily="18" charset="0"/>
                            <a:cs typeface="Arial" charset="0"/>
                          </a:rPr>
                        </m:ctrlPr>
                      </m:fPr>
                      <m:num>
                        <m:r>
                          <a:rPr lang="en-US" i="1">
                            <a:latin typeface="Cambria Math" panose="02040503050406030204" pitchFamily="18" charset="0"/>
                            <a:ea typeface="Cambria Math" panose="02040503050406030204" pitchFamily="18" charset="0"/>
                            <a:cs typeface="Arial" charset="0"/>
                          </a:rPr>
                          <m:t>𝜕</m:t>
                        </m:r>
                        <m:r>
                          <a:rPr lang="en-US" b="1" i="1" smtClean="0">
                            <a:latin typeface="Cambria Math" panose="02040503050406030204" pitchFamily="18" charset="0"/>
                            <a:ea typeface="Cambria Math" panose="02040503050406030204" pitchFamily="18" charset="0"/>
                            <a:cs typeface="Arial" charset="0"/>
                          </a:rPr>
                          <m:t>𝑫</m:t>
                        </m:r>
                      </m:num>
                      <m:den>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𝑡</m:t>
                        </m:r>
                      </m:den>
                    </m:f>
                  </m:oMath>
                </a14:m>
                <a:endParaRPr lang="en-US" dirty="0">
                  <a:ea typeface="Cambria Math" panose="02040503050406030204" pitchFamily="18" charset="0"/>
                  <a:cs typeface="Arial" charset="0"/>
                </a:endParaRPr>
              </a:p>
              <a:p>
                <a:pPr marL="914400" lvl="2" indent="0">
                  <a:spcBef>
                    <a:spcPts val="0"/>
                  </a:spcBef>
                  <a:buNone/>
                  <a:tabLst>
                    <a:tab pos="4449763" algn="l"/>
                  </a:tabLst>
                </a:pPr>
                <a:endParaRPr lang="en-US" dirty="0">
                  <a:ea typeface="Cambria Math" panose="02040503050406030204" pitchFamily="18" charset="0"/>
                  <a:cs typeface="Arial" charset="0"/>
                </a:endParaRPr>
              </a:p>
              <a:p>
                <a:pPr>
                  <a:spcBef>
                    <a:spcPts val="0"/>
                  </a:spcBef>
                  <a:tabLst>
                    <a:tab pos="4449763" algn="l"/>
                  </a:tabLst>
                </a:pPr>
                <a:r>
                  <a:rPr lang="en-US" sz="2000" dirty="0">
                    <a:ea typeface="Arial" charset="0"/>
                    <a:cs typeface="Arial" charset="0"/>
                  </a:rPr>
                  <a:t>The rest of classical physics, including special relativity, is:</a:t>
                </a:r>
              </a:p>
              <a:p>
                <a:pPr marL="800100" lvl="1" indent="-342900">
                  <a:spcBef>
                    <a:spcPts val="0"/>
                  </a:spcBef>
                </a:pPr>
                <a:r>
                  <a:rPr lang="en-US" sz="2000" dirty="0">
                    <a:ea typeface="Arial" charset="0"/>
                    <a:cs typeface="Arial" panose="020B0604020202020204" pitchFamily="34" charset="0"/>
                  </a:rPr>
                  <a:t>Newton-Einstein: </a:t>
                </a:r>
                <a14:m>
                  <m:oMath xmlns:m="http://schemas.openxmlformats.org/officeDocument/2006/math">
                    <m:r>
                      <a:rPr lang="en-US" sz="2000" b="1" i="1" smtClean="0">
                        <a:latin typeface="Cambria Math" panose="02040503050406030204" pitchFamily="18" charset="0"/>
                        <a:ea typeface="Arial" charset="0"/>
                        <a:cs typeface="Arial" charset="0"/>
                      </a:rPr>
                      <m:t>𝒑</m:t>
                    </m:r>
                    <m:r>
                      <a:rPr lang="en-US" sz="2000" b="0"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Arial" charset="0"/>
                        <a:cs typeface="Arial" charset="0"/>
                      </a:rPr>
                      <m:t>𝑚</m:t>
                    </m:r>
                    <m:r>
                      <a:rPr lang="en-US" sz="2000" b="1" i="1" smtClean="0">
                        <a:latin typeface="Cambria Math" panose="02040503050406030204" pitchFamily="18" charset="0"/>
                        <a:ea typeface="Arial" charset="0"/>
                        <a:cs typeface="Arial" charset="0"/>
                      </a:rPr>
                      <m:t>𝒗</m:t>
                    </m:r>
                    <m:r>
                      <a:rPr lang="en-US" sz="2000" b="0" i="1" smtClean="0">
                        <a:latin typeface="Cambria Math" panose="02040503050406030204" pitchFamily="18" charset="0"/>
                        <a:ea typeface="Arial" charset="0"/>
                        <a:cs typeface="Arial" charset="0"/>
                      </a:rPr>
                      <m:t> </m:t>
                    </m:r>
                  </m:oMath>
                </a14:m>
                <a:r>
                  <a:rPr lang="en-US" sz="2000" i="1" dirty="0">
                    <a:ea typeface="Arial" charset="0"/>
                    <a:cs typeface="Arial" charset="0"/>
                  </a:rPr>
                  <a:t>, </a:t>
                </a:r>
                <a14:m>
                  <m:oMath xmlns:m="http://schemas.openxmlformats.org/officeDocument/2006/math">
                    <m:r>
                      <a:rPr lang="en-US" sz="2000" b="0" i="1" smtClean="0">
                        <a:latin typeface="Cambria Math" panose="02040503050406030204" pitchFamily="18" charset="0"/>
                        <a:ea typeface="Arial" charset="0"/>
                        <a:cs typeface="Arial" charset="0"/>
                      </a:rPr>
                      <m:t>𝑚</m:t>
                    </m:r>
                    <m:r>
                      <a:rPr lang="en-US" sz="2000" b="0" i="1" smtClean="0">
                        <a:latin typeface="Cambria Math" panose="02040503050406030204" pitchFamily="18" charset="0"/>
                        <a:ea typeface="Arial" charset="0"/>
                        <a:cs typeface="Arial" charset="0"/>
                      </a:rPr>
                      <m:t>= </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0</m:t>
                            </m:r>
                          </m:sub>
                        </m:sSub>
                      </m:num>
                      <m:den>
                        <m:rad>
                          <m:radPr>
                            <m:degHide m:val="on"/>
                            <m:ctrlPr>
                              <a:rPr lang="en-US" sz="2000" b="0" i="1" smtClean="0">
                                <a:latin typeface="Cambria Math" panose="02040503050406030204" pitchFamily="18" charset="0"/>
                                <a:cs typeface="Arial" charset="0"/>
                              </a:rPr>
                            </m:ctrlPr>
                          </m:radPr>
                          <m:deg/>
                          <m:e>
                            <m:r>
                              <a:rPr lang="en-US" sz="2000" b="0" i="1" smtClean="0">
                                <a:latin typeface="Cambria Math" panose="02040503050406030204" pitchFamily="18" charset="0"/>
                                <a:cs typeface="Arial" charset="0"/>
                              </a:rPr>
                              <m:t>1−</m:t>
                            </m:r>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𝑣</m:t>
                                    </m:r>
                                  </m:num>
                                  <m:den>
                                    <m:r>
                                      <a:rPr lang="en-US" sz="2000" b="0" i="1" smtClean="0">
                                        <a:latin typeface="Cambria Math" panose="02040503050406030204" pitchFamily="18" charset="0"/>
                                        <a:cs typeface="Arial" charset="0"/>
                                      </a:rPr>
                                      <m:t>𝑐</m:t>
                                    </m:r>
                                  </m:den>
                                </m:f>
                                <m:r>
                                  <a:rPr lang="en-US" sz="2000" b="0" i="1" smtClean="0">
                                    <a:latin typeface="Cambria Math" panose="02040503050406030204" pitchFamily="18" charset="0"/>
                                    <a:cs typeface="Arial" charset="0"/>
                                  </a:rPr>
                                  <m:t>)</m:t>
                                </m:r>
                              </m:e>
                              <m:sup>
                                <m:r>
                                  <a:rPr lang="en-US" sz="2000" b="0" i="1" smtClean="0">
                                    <a:latin typeface="Cambria Math" panose="02040503050406030204" pitchFamily="18" charset="0"/>
                                    <a:cs typeface="Arial" charset="0"/>
                                  </a:rPr>
                                  <m:t>2</m:t>
                                </m:r>
                              </m:sup>
                            </m:sSup>
                          </m:e>
                        </m:rad>
                      </m:den>
                    </m:f>
                  </m:oMath>
                </a14:m>
                <a:r>
                  <a:rPr lang="en-US" sz="2000" i="1" dirty="0">
                    <a:ea typeface="Arial" charset="0"/>
                    <a:cs typeface="Arial" charset="0"/>
                  </a:rPr>
                  <a:t> , </a:t>
                </a:r>
                <a14:m>
                  <m:oMath xmlns:m="http://schemas.openxmlformats.org/officeDocument/2006/math">
                    <m:r>
                      <a:rPr lang="en-US" sz="2000" b="1" i="1" smtClean="0">
                        <a:latin typeface="Cambria Math" panose="02040503050406030204" pitchFamily="18" charset="0"/>
                        <a:ea typeface="Arial" charset="0"/>
                        <a:cs typeface="Arial" charset="0"/>
                      </a:rPr>
                      <m:t>𝑭</m:t>
                    </m:r>
                    <m:r>
                      <a:rPr lang="en-US" sz="2000" b="1"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Arial" charset="0"/>
                        <a:cs typeface="Arial" charset="0"/>
                      </a:rPr>
                      <m:t>𝑚</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𝑑</m:t>
                        </m:r>
                        <m:r>
                          <a:rPr lang="en-US" sz="2000" b="1" i="1" smtClean="0">
                            <a:latin typeface="Cambria Math" panose="02040503050406030204" pitchFamily="18" charset="0"/>
                            <a:cs typeface="Arial" charset="0"/>
                          </a:rPr>
                          <m:t>𝒑</m:t>
                        </m:r>
                      </m:num>
                      <m:den>
                        <m:r>
                          <a:rPr lang="en-US" sz="2000" b="0" i="1" smtClean="0">
                            <a:latin typeface="Cambria Math" panose="02040503050406030204" pitchFamily="18" charset="0"/>
                            <a:cs typeface="Arial" charset="0"/>
                          </a:rPr>
                          <m:t>𝑑𝑡</m:t>
                        </m:r>
                      </m:den>
                    </m:f>
                  </m:oMath>
                </a14:m>
                <a:r>
                  <a:rPr lang="en-US" sz="2000" i="1" dirty="0">
                    <a:ea typeface="Arial" charset="0"/>
                    <a:cs typeface="Arial" charset="0"/>
                  </a:rPr>
                  <a:t> .</a:t>
                </a:r>
              </a:p>
              <a:p>
                <a:pPr marL="800100" lvl="1" indent="-342900">
                  <a:spcBef>
                    <a:spcPts val="0"/>
                  </a:spcBef>
                </a:pPr>
                <a:r>
                  <a:rPr lang="en-US" sz="2000" dirty="0">
                    <a:ea typeface="Arial" charset="0"/>
                    <a:cs typeface="Arial" panose="020B0604020202020204" pitchFamily="34" charset="0"/>
                  </a:rPr>
                  <a:t>Gravity</a:t>
                </a:r>
                <a:r>
                  <a:rPr lang="en-US" sz="2000" b="1" dirty="0">
                    <a:ea typeface="Arial" charset="0"/>
                    <a:cs typeface="Arial" charset="0"/>
                  </a:rPr>
                  <a:t>: </a:t>
                </a:r>
                <a14:m>
                  <m:oMath xmlns:m="http://schemas.openxmlformats.org/officeDocument/2006/math">
                    <m:r>
                      <a:rPr lang="en-US" sz="2000" b="1" i="1" smtClean="0">
                        <a:latin typeface="Cambria Math" panose="02040503050406030204" pitchFamily="18" charset="0"/>
                        <a:ea typeface="Arial" charset="0"/>
                        <a:cs typeface="Arial" charset="0"/>
                      </a:rPr>
                      <m:t>𝑭</m:t>
                    </m:r>
                    <m:r>
                      <a:rPr lang="en-US" sz="2000" b="0" i="1" smtClean="0">
                        <a:latin typeface="Cambria Math" panose="02040503050406030204" pitchFamily="18" charset="0"/>
                        <a:ea typeface="Arial"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𝐺</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1</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2</m:t>
                            </m:r>
                          </m:sub>
                        </m:sSub>
                      </m:num>
                      <m:den>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𝑟</m:t>
                            </m:r>
                          </m:e>
                          <m:sup>
                            <m:r>
                              <a:rPr lang="en-US" sz="2000" b="0" i="1" smtClean="0">
                                <a:latin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1" i="1" smtClean="0">
                            <a:latin typeface="Cambria Math" panose="02040503050406030204" pitchFamily="18" charset="0"/>
                            <a:cs typeface="Arial" charset="0"/>
                          </a:rPr>
                          <m:t>𝒖</m:t>
                        </m:r>
                      </m:e>
                      <m:sub>
                        <m:r>
                          <a:rPr lang="en-US" sz="2000" b="0" i="1" smtClean="0">
                            <a:latin typeface="Cambria Math" panose="02040503050406030204" pitchFamily="18" charset="0"/>
                            <a:cs typeface="Arial" charset="0"/>
                          </a:rPr>
                          <m:t>𝑟</m:t>
                        </m:r>
                      </m:sub>
                    </m:sSub>
                  </m:oMath>
                </a14:m>
                <a:r>
                  <a:rPr lang="en-US" sz="2000" b="1" i="1" dirty="0">
                    <a:ea typeface="Arial" charset="0"/>
                    <a:cs typeface="Arial" charset="0"/>
                  </a:rPr>
                  <a:t> </a:t>
                </a:r>
                <a:r>
                  <a:rPr lang="en-US" sz="2000" dirty="0">
                    <a:ea typeface="Arial" charset="0"/>
                    <a:cs typeface="Arial" charset="0"/>
                  </a:rPr>
                  <a:t>where </a:t>
                </a:r>
                <a:r>
                  <a:rPr lang="en-US" sz="2000" b="1" dirty="0" err="1">
                    <a:ea typeface="Arial" charset="0"/>
                    <a:cs typeface="Arial" charset="0"/>
                  </a:rPr>
                  <a:t>u</a:t>
                </a:r>
                <a:r>
                  <a:rPr lang="en-US" sz="2000" b="1" baseline="-25000" dirty="0" err="1">
                    <a:ea typeface="Arial" charset="0"/>
                    <a:cs typeface="Arial" charset="0"/>
                  </a:rPr>
                  <a:t>r</a:t>
                </a:r>
                <a:r>
                  <a:rPr lang="en-US" sz="2000" b="1" baseline="-25000" dirty="0">
                    <a:ea typeface="Arial" charset="0"/>
                    <a:cs typeface="Arial" charset="0"/>
                  </a:rPr>
                  <a:t> </a:t>
                </a:r>
                <a:r>
                  <a:rPr lang="en-US" sz="2000" dirty="0">
                    <a:ea typeface="Arial" charset="0"/>
                    <a:cs typeface="Arial" charset="0"/>
                  </a:rPr>
                  <a:t>is the unit vector from m</a:t>
                </a:r>
                <a:r>
                  <a:rPr lang="en-US" sz="2000" baseline="-25000" dirty="0">
                    <a:ea typeface="Arial" charset="0"/>
                    <a:cs typeface="Arial" charset="0"/>
                  </a:rPr>
                  <a:t>1</a:t>
                </a:r>
                <a:r>
                  <a:rPr lang="en-US" sz="2000" dirty="0">
                    <a:ea typeface="Arial" charset="0"/>
                    <a:cs typeface="Arial" charset="0"/>
                  </a:rPr>
                  <a:t> to m</a:t>
                </a:r>
                <a:r>
                  <a:rPr lang="en-US" sz="2000" baseline="-25000" dirty="0">
                    <a:ea typeface="Arial" charset="0"/>
                    <a:cs typeface="Arial" charset="0"/>
                  </a:rPr>
                  <a:t>2</a:t>
                </a:r>
                <a:r>
                  <a:rPr lang="en-US" sz="2000" dirty="0">
                    <a:ea typeface="Arial" charset="0"/>
                    <a:cs typeface="Arial" charset="0"/>
                  </a:rPr>
                  <a:t> and </a:t>
                </a:r>
                <a:r>
                  <a:rPr lang="en-US" sz="2000" b="1" dirty="0">
                    <a:ea typeface="Arial" charset="0"/>
                    <a:cs typeface="Arial" charset="0"/>
                  </a:rPr>
                  <a:t>F</a:t>
                </a:r>
                <a:r>
                  <a:rPr lang="en-US" sz="2000" dirty="0">
                    <a:ea typeface="Arial" charset="0"/>
                    <a:cs typeface="Arial" charset="0"/>
                  </a:rPr>
                  <a:t> is the force on m</a:t>
                </a:r>
                <a:r>
                  <a:rPr lang="en-US" sz="2000" baseline="-25000" dirty="0">
                    <a:ea typeface="Arial" charset="0"/>
                    <a:cs typeface="Arial" charset="0"/>
                  </a:rPr>
                  <a:t>2</a:t>
                </a:r>
                <a:r>
                  <a:rPr lang="en-US" sz="2000" dirty="0">
                    <a:ea typeface="Arial" charset="0"/>
                    <a:cs typeface="Arial" charset="0"/>
                  </a:rPr>
                  <a:t>.</a:t>
                </a:r>
                <a:endParaRPr lang="en-US" sz="1600" dirty="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98763" y="1262359"/>
                <a:ext cx="11403053" cy="5310476"/>
              </a:xfrm>
              <a:blipFill>
                <a:blip r:embed="rId3"/>
                <a:stretch>
                  <a:fillRect l="-445" t="-1432"/>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22</a:t>
            </a:fld>
            <a:endParaRPr lang="en-US"/>
          </a:p>
        </p:txBody>
      </p:sp>
    </p:spTree>
    <p:extLst>
      <p:ext uri="{BB962C8B-B14F-4D97-AF65-F5344CB8AC3E}">
        <p14:creationId xmlns:p14="http://schemas.microsoft.com/office/powerpoint/2010/main" val="42435930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Solutions to the wave equation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16226" y="1656521"/>
                <a:ext cx="10972800" cy="4448038"/>
              </a:xfrm>
            </p:spPr>
            <p:txBody>
              <a:bodyPr>
                <a:noAutofit/>
              </a:bodyPr>
              <a:lstStyle/>
              <a:p>
                <a:pPr marL="342900" indent="-342900" algn="l">
                  <a:buFont typeface="Arial" panose="020B0604020202020204" pitchFamily="34" charset="0"/>
                  <a:buChar char="•"/>
                </a:pPr>
                <a:r>
                  <a:rPr lang="en-US" sz="2000" dirty="0">
                    <a:cs typeface="Arial" panose="020B0604020202020204" pitchFamily="34" charset="0"/>
                  </a:rPr>
                  <a:t>The solution of </a:t>
                </a:r>
                <a14:m>
                  <m:oMath xmlns:m="http://schemas.openxmlformats.org/officeDocument/2006/math">
                    <m:sSup>
                      <m:sSupPr>
                        <m:ctrlPr>
                          <a:rPr lang="en-US" sz="2000" i="1" smtClean="0">
                            <a:latin typeface="Cambria Math" panose="02040503050406030204" pitchFamily="18" charset="0"/>
                            <a:cs typeface="Arial" panose="020B0604020202020204" pitchFamily="34" charset="0"/>
                          </a:rPr>
                        </m:ctrlPr>
                      </m:sSupPr>
                      <m:e>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i="1" smtClean="0">
                        <a:latin typeface="Cambria Math" panose="02040503050406030204" pitchFamily="18" charset="0"/>
                        <a:ea typeface="Cambria Math" panose="02040503050406030204" pitchFamily="18" charset="0"/>
                        <a:cs typeface="Arial" panose="020B0604020202020204" pitchFamily="34" charset="0"/>
                      </a:rPr>
                      <m:t>𝜓</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𝜓</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𝑠</m:t>
                    </m:r>
                  </m:oMath>
                </a14:m>
                <a:r>
                  <a:rPr lang="en-US" sz="2000" dirty="0">
                    <a:ea typeface="Arial" charset="0"/>
                    <a:cs typeface="Arial" charset="0"/>
                  </a:rPr>
                  <a:t> is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𝜓</m:t>
                    </m:r>
                    <m:d>
                      <m:dPr>
                        <m:ctrlPr>
                          <a:rPr lang="en-US" sz="2000" b="0" i="1" smtClean="0">
                            <a:latin typeface="Cambria Math" panose="02040503050406030204" pitchFamily="18" charset="0"/>
                            <a:ea typeface="Cambria Math" panose="02040503050406030204" pitchFamily="18" charset="0"/>
                            <a:cs typeface="Arial" charset="0"/>
                          </a:rPr>
                        </m:ctrlPr>
                      </m:dPr>
                      <m:e>
                        <m:r>
                          <a:rPr lang="en-US" sz="2000" b="0" i="1" smtClean="0">
                            <a:latin typeface="Cambria Math" panose="02040503050406030204" pitchFamily="18" charset="0"/>
                            <a:ea typeface="Cambria Math" panose="02040503050406030204" pitchFamily="18" charset="0"/>
                            <a:cs typeface="Arial" charset="0"/>
                          </a:rPr>
                          <m:t>𝑥</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𝑦</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𝑧</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𝑆</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𝑟</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r>
                          <a:rPr lang="en-US" sz="2000" b="0" i="1" smtClean="0">
                            <a:latin typeface="Cambria Math" panose="02040503050406030204" pitchFamily="18" charset="0"/>
                            <a:ea typeface="Cambria Math" panose="02040503050406030204" pitchFamily="18" charset="0"/>
                            <a:cs typeface="Arial" charset="0"/>
                          </a:rPr>
                          <m:t>𝑟</m:t>
                        </m:r>
                      </m:den>
                    </m:f>
                  </m:oMath>
                </a14:m>
                <a:r>
                  <a:rPr lang="en-US" sz="2000" dirty="0">
                    <a:ea typeface="Arial" charset="0"/>
                    <a:cs typeface="Arial" charset="0"/>
                  </a:rPr>
                  <a:t> where </a:t>
                </a:r>
                <a14:m>
                  <m:oMath xmlns:m="http://schemas.openxmlformats.org/officeDocument/2006/math">
                    <m:r>
                      <a:rPr lang="en-US" sz="2000" b="0" i="1" smtClean="0">
                        <a:latin typeface="Cambria Math" panose="02040503050406030204" pitchFamily="18" charset="0"/>
                        <a:ea typeface="Arial" charset="0"/>
                        <a:cs typeface="Arial" charset="0"/>
                      </a:rPr>
                      <m:t>𝑆</m:t>
                    </m:r>
                    <m:r>
                      <a:rPr lang="en-US" sz="2000" b="0" i="1" smtClean="0">
                        <a:latin typeface="Cambria Math" panose="02040503050406030204" pitchFamily="18" charset="0"/>
                        <a:ea typeface="Arial" charset="0"/>
                        <a:cs typeface="Arial" charset="0"/>
                      </a:rPr>
                      <m:t>= </m:t>
                    </m:r>
                    <m:nary>
                      <m:naryPr>
                        <m:ctrlPr>
                          <a:rPr lang="en-US" sz="2000" b="0" i="1" smtClean="0">
                            <a:latin typeface="Cambria Math" panose="02040503050406030204" pitchFamily="18" charset="0"/>
                            <a:cs typeface="Arial" charset="0"/>
                          </a:rPr>
                        </m:ctrlPr>
                      </m:naryPr>
                      <m:sub>
                        <m:r>
                          <m:rPr>
                            <m:brk m:alnAt="23"/>
                          </m:rPr>
                          <a:rPr lang="en-US" sz="2000" b="0" i="1" smtClean="0">
                            <a:latin typeface="Cambria Math" panose="02040503050406030204" pitchFamily="18" charset="0"/>
                            <a:cs typeface="Arial" charset="0"/>
                          </a:rPr>
                          <m:t>𝑉</m:t>
                        </m:r>
                      </m:sub>
                      <m:sup/>
                      <m:e>
                        <m:r>
                          <a:rPr lang="en-US" sz="2000" b="0" i="1" smtClean="0">
                            <a:latin typeface="Cambria Math" panose="02040503050406030204" pitchFamily="18" charset="0"/>
                            <a:cs typeface="Arial" charset="0"/>
                          </a:rPr>
                          <m:t>𝑠</m:t>
                        </m:r>
                        <m:r>
                          <a:rPr lang="en-US" sz="2000" b="0" i="1" smtClean="0">
                            <a:latin typeface="Cambria Math" panose="02040503050406030204" pitchFamily="18" charset="0"/>
                            <a:cs typeface="Arial" charset="0"/>
                          </a:rPr>
                          <m:t> </m:t>
                        </m:r>
                        <m:r>
                          <a:rPr lang="en-US" sz="2000" b="0" i="1" smtClean="0">
                            <a:latin typeface="Cambria Math" panose="02040503050406030204" pitchFamily="18" charset="0"/>
                            <a:cs typeface="Arial" charset="0"/>
                          </a:rPr>
                          <m:t>𝑑𝑉</m:t>
                        </m:r>
                      </m:e>
                    </m:nary>
                  </m:oMath>
                </a14:m>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Later, we will use this to find the ”general” solution to Maxwell’s equations</a:t>
                </a:r>
              </a:p>
              <a:p>
                <a:pPr marL="800100" lvl="1" indent="-342900" algn="l">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𝜙</m:t>
                    </m:r>
                    <m:d>
                      <m:dPr>
                        <m:ctrlPr>
                          <a:rPr lang="en-US" sz="2000" b="0" i="1" smtClean="0">
                            <a:latin typeface="Cambria Math" panose="02040503050406030204" pitchFamily="18" charset="0"/>
                            <a:ea typeface="Cambria Math" panose="02040503050406030204" pitchFamily="18" charset="0"/>
                            <a:cs typeface="Arial" charset="0"/>
                          </a:rPr>
                        </m:ctrlPr>
                      </m:dPr>
                      <m:e>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nary>
                      <m:naryPr>
                        <m:ctrlPr>
                          <a:rPr lang="en-US" sz="2000" b="0" i="1" smtClean="0">
                            <a:latin typeface="Cambria Math" panose="02040503050406030204" pitchFamily="18" charset="0"/>
                            <a:ea typeface="Cambria Math" panose="02040503050406030204" pitchFamily="18" charset="0"/>
                            <a:cs typeface="Arial" charset="0"/>
                          </a:rPr>
                        </m:ctrlPr>
                      </m:naryPr>
                      <m:sub>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sub>
                      <m:sup/>
                      <m:e>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den>
                        </m:f>
                        <m:r>
                          <a:rPr lang="en-US" sz="2000" b="0" i="1" smtClean="0">
                            <a:latin typeface="Cambria Math" panose="02040503050406030204" pitchFamily="18" charset="0"/>
                            <a:ea typeface="Cambria Math" panose="02040503050406030204" pitchFamily="18" charset="0"/>
                            <a:cs typeface="Arial" charset="0"/>
                          </a:rPr>
                          <m:t>𝑑</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e>
                    </m:nary>
                  </m:oMath>
                </a14:m>
                <a:r>
                  <a:rPr lang="en-US" sz="2000" dirty="0">
                    <a:ea typeface="Arial" charset="0"/>
                    <a:cs typeface="Arial" charset="0"/>
                  </a:rPr>
                  <a:t> and </a:t>
                </a:r>
                <a14:m>
                  <m:oMath xmlns:m="http://schemas.openxmlformats.org/officeDocument/2006/math">
                    <m:r>
                      <a:rPr lang="en-US" sz="2000" b="1" i="0" smtClean="0">
                        <a:latin typeface="Cambria Math" panose="02040503050406030204" pitchFamily="18" charset="0"/>
                        <a:ea typeface="Cambria Math" panose="02040503050406030204" pitchFamily="18" charset="0"/>
                        <a:cs typeface="Arial" charset="0"/>
                      </a:rPr>
                      <m:t>𝐀</m:t>
                    </m:r>
                    <m:d>
                      <m:dPr>
                        <m:ctrlPr>
                          <a:rPr lang="en-US" sz="2000" i="1">
                            <a:latin typeface="Cambria Math" panose="02040503050406030204" pitchFamily="18" charset="0"/>
                            <a:ea typeface="Cambria Math" panose="02040503050406030204" pitchFamily="18" charset="0"/>
                            <a:cs typeface="Arial" charset="0"/>
                          </a:rPr>
                        </m:ctrlPr>
                      </m:dPr>
                      <m:e>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e>
                    </m:d>
                    <m:r>
                      <a:rPr lang="en-US" sz="2000" i="1">
                        <a:latin typeface="Cambria Math" panose="02040503050406030204" pitchFamily="18" charset="0"/>
                        <a:ea typeface="Cambria Math" panose="02040503050406030204" pitchFamily="18" charset="0"/>
                        <a:cs typeface="Arial" charset="0"/>
                      </a:rPr>
                      <m:t>= </m:t>
                    </m:r>
                    <m:nary>
                      <m:naryPr>
                        <m:ctrlPr>
                          <a:rPr lang="en-US" sz="2000" i="1">
                            <a:latin typeface="Cambria Math" panose="02040503050406030204" pitchFamily="18" charset="0"/>
                            <a:ea typeface="Cambria Math" panose="02040503050406030204" pitchFamily="18" charset="0"/>
                            <a:cs typeface="Arial" charset="0"/>
                          </a:rPr>
                        </m:ctrlPr>
                      </m:naryPr>
                      <m:sub>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sub>
                      <m:sup/>
                      <m:e>
                        <m:f>
                          <m:fPr>
                            <m:ctrlPr>
                              <a:rPr lang="en-US" sz="2000" i="1">
                                <a:latin typeface="Cambria Math" panose="02040503050406030204" pitchFamily="18" charset="0"/>
                                <a:ea typeface="Cambria Math" panose="02040503050406030204" pitchFamily="18" charset="0"/>
                                <a:cs typeface="Arial" charset="0"/>
                              </a:rPr>
                            </m:ctrlPr>
                          </m:fPr>
                          <m:num>
                            <m:r>
                              <a:rPr lang="en-US" sz="2000" b="1" i="0" smtClean="0">
                                <a:latin typeface="Cambria Math" panose="02040503050406030204" pitchFamily="18" charset="0"/>
                                <a:ea typeface="Cambria Math" panose="02040503050406030204" pitchFamily="18" charset="0"/>
                                <a:cs typeface="Arial" charset="0"/>
                              </a:rPr>
                              <m:t>𝐣</m:t>
                            </m:r>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𝑐</m:t>
                                </m:r>
                              </m:den>
                            </m:f>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4</m:t>
                            </m:r>
                            <m:r>
                              <a:rPr lang="en-US" sz="2000" i="1">
                                <a:latin typeface="Cambria Math" panose="02040503050406030204" pitchFamily="18" charset="0"/>
                                <a:ea typeface="Cambria Math" panose="02040503050406030204" pitchFamily="18" charset="0"/>
                                <a:cs typeface="Arial" charset="0"/>
                              </a:rPr>
                              <m:t>𝜋</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den>
                        </m:f>
                        <m:r>
                          <a:rPr lang="en-US" sz="2000" i="1">
                            <a:latin typeface="Cambria Math" panose="02040503050406030204" pitchFamily="18" charset="0"/>
                            <a:ea typeface="Cambria Math" panose="02040503050406030204" pitchFamily="18" charset="0"/>
                            <a:cs typeface="Arial" charset="0"/>
                          </a:rPr>
                          <m:t>𝑑</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e>
                    </m:nary>
                  </m:oMath>
                </a14:m>
                <a:r>
                  <a:rPr lang="en-US" sz="2000" dirty="0">
                    <a:ea typeface="Arial" charset="0"/>
                    <a:cs typeface="Arial" charset="0"/>
                  </a:rPr>
                  <a:t>, where</a:t>
                </a:r>
              </a:p>
              <a:p>
                <a:pPr marL="800100" lvl="1" indent="-342900" algn="l">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Arial" charset="0"/>
                        <a:cs typeface="Arial" charset="0"/>
                      </a:rPr>
                      <m:t>𝐵</m:t>
                    </m:r>
                    <m:r>
                      <a:rPr lang="en-US" sz="2000" b="0" i="1" smtClean="0">
                        <a:latin typeface="Cambria Math" panose="02040503050406030204" pitchFamily="18" charset="0"/>
                        <a:ea typeface="Arial" charset="0"/>
                        <a:cs typeface="Arial" charset="0"/>
                      </a:rPr>
                      <m:t>= </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oMath>
                </a14:m>
                <a:r>
                  <a:rPr lang="en-US" sz="2000" dirty="0">
                    <a:ea typeface="Arial" charset="0"/>
                    <a:cs typeface="Arial" charset="0"/>
                  </a:rPr>
                  <a:t>, </a:t>
                </a:r>
                <a14:m>
                  <m:oMath xmlns:m="http://schemas.openxmlformats.org/officeDocument/2006/math">
                    <m:r>
                      <a:rPr lang="en-US" sz="2000" b="0" i="1" smtClean="0">
                        <a:latin typeface="Cambria Math" panose="02040503050406030204" pitchFamily="18" charset="0"/>
                        <a:ea typeface="Arial" charset="0"/>
                        <a:cs typeface="Arial" charset="0"/>
                      </a:rPr>
                      <m:t>𝐸</m:t>
                    </m:r>
                    <m:r>
                      <a:rPr lang="en-US" sz="2000" b="0" i="1" smtClean="0">
                        <a:latin typeface="Cambria Math" panose="02040503050406030204" pitchFamily="18" charset="0"/>
                        <a:ea typeface="Arial" charset="0"/>
                        <a:cs typeface="Arial" charset="0"/>
                      </a:rPr>
                      <m:t>=−</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𝜙</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charset="0"/>
                  </a:rPr>
                  <a:t>, and </a:t>
                </a:r>
                <a14:m>
                  <m:oMath xmlns:m="http://schemas.openxmlformats.org/officeDocument/2006/math">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m:rPr>
                        <m:sty m:val="p"/>
                      </m:rP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𝜕𝜙</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You are not expected to have guessed this answer</a:t>
                </a:r>
              </a:p>
              <a:p>
                <a:pPr marL="342900" indent="-342900" algn="l">
                  <a:buFont typeface="Arial" panose="020B0604020202020204" pitchFamily="34" charset="0"/>
                  <a:buChar char="•"/>
                </a:pPr>
                <a:r>
                  <a:rPr lang="en-US" sz="2000" dirty="0">
                    <a:ea typeface="Arial" charset="0"/>
                    <a:cs typeface="Arial" charset="0"/>
                  </a:rPr>
                  <a:t>To do this, we’ll need the “BAC-CAB” identity: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𝐵</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𝐶</m:t>
                        </m:r>
                      </m:e>
                    </m:d>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𝐵</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𝐶</m:t>
                        </m:r>
                      </m:e>
                    </m:d>
                    <m:r>
                      <a:rPr lang="en-US" sz="2000">
                        <a:latin typeface="Cambria Math" panose="02040503050406030204" pitchFamily="18" charset="0"/>
                        <a:ea typeface="Cambria Math" panose="02040503050406030204" pitchFamily="18" charset="0"/>
                        <a:cs typeface="Arial" charset="0"/>
                      </a:rPr>
                      <m:t>−</m:t>
                    </m:r>
                    <m:r>
                      <m:rPr>
                        <m:sty m:val="p"/>
                      </m:rPr>
                      <a:rPr lang="en-US" sz="2000">
                        <a:latin typeface="Cambria Math" panose="02040503050406030204" pitchFamily="18" charset="0"/>
                        <a:ea typeface="Cambria Math" panose="02040503050406030204" pitchFamily="18" charset="0"/>
                        <a:cs typeface="Arial" charset="0"/>
                      </a:rPr>
                      <m:t>C</m:t>
                    </m:r>
                  </m:oMath>
                </a14:m>
                <a:r>
                  <a:rPr lang="en-US" sz="2000" i="1" dirty="0">
                    <a:ea typeface="Arial" charset="0"/>
                    <a:cs typeface="Arial" charset="0"/>
                  </a:rPr>
                  <a:t>(</a:t>
                </a:r>
                <a:r>
                  <a:rPr lang="en-US" sz="2000" i="1" dirty="0">
                    <a:ea typeface="Cambria Math" panose="02040503050406030204" pitchFamily="18" charset="0"/>
                    <a:cs typeface="Arial" charset="0"/>
                  </a:rPr>
                  <a:t>A</a:t>
                </a:r>
                <a:r>
                  <a:rPr lang="en-US" sz="2000" b="1" i="1" dirty="0">
                    <a:ea typeface="Cambria Math" panose="02040503050406030204" pitchFamily="18" charset="0"/>
                    <a:cs typeface="Arial" charset="0"/>
                  </a:rPr>
                  <a:t> </a:t>
                </a:r>
                <a14:m>
                  <m:oMath xmlns:m="http://schemas.openxmlformats.org/officeDocument/2006/math">
                    <m:r>
                      <a:rPr lang="en-US" sz="2000" b="1" i="1">
                        <a:latin typeface="Cambria Math" panose="02040503050406030204" pitchFamily="18" charset="0"/>
                        <a:ea typeface="Cambria Math" panose="02040503050406030204" pitchFamily="18" charset="0"/>
                        <a:cs typeface="Arial" charset="0"/>
                      </a:rPr>
                      <m:t>∙</m:t>
                    </m:r>
                  </m:oMath>
                </a14:m>
                <a:r>
                  <a:rPr lang="en-US" sz="2000" i="1" dirty="0">
                    <a:ea typeface="Cambria Math" panose="02040503050406030204" pitchFamily="18" charset="0"/>
                    <a:cs typeface="Arial" charset="0"/>
                  </a:rPr>
                  <a:t>B)</a:t>
                </a:r>
                <a:endParaRPr lang="en-US" sz="2000" i="1" dirty="0">
                  <a:ea typeface="Cambria Math" panose="02040503050406030204" pitchFamily="18" charset="0"/>
                  <a:cs typeface="Arial" panose="020B0604020202020204" pitchFamily="34" charset="0"/>
                </a:endParaRPr>
              </a:p>
              <a:p>
                <a:pPr marL="342900" indent="-342900" algn="l">
                  <a:buFont typeface="Arial" panose="020B0604020202020204" pitchFamily="34" charset="0"/>
                  <a:buChar char="•"/>
                </a:pPr>
                <a:r>
                  <a:rPr lang="en-US" sz="2000" dirty="0">
                    <a:ea typeface="Cambria Math" panose="02040503050406030204" pitchFamily="18" charset="0"/>
                    <a:cs typeface="Arial" panose="020B0604020202020204" pitchFamily="34" charset="0"/>
                  </a:rPr>
                  <a:t>When we apply this to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𝐀</m:t>
                        </m:r>
                      </m:e>
                    </m:d>
                  </m:oMath>
                </a14:m>
                <a:r>
                  <a:rPr lang="en-US" sz="2000" dirty="0">
                    <a:ea typeface="Cambria Math" panose="02040503050406030204" pitchFamily="18" charset="0"/>
                    <a:cs typeface="Arial" charset="0"/>
                  </a:rPr>
                  <a:t>, </a:t>
                </a:r>
                <a:r>
                  <a:rPr lang="en-US" sz="2000" dirty="0">
                    <a:ea typeface="Cambria Math" panose="02040503050406030204" pitchFamily="18" charset="0"/>
                    <a:cs typeface="Arial" panose="020B0604020202020204" pitchFamily="34" charset="0"/>
                  </a:rPr>
                  <a:t>we get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𝐀</m:t>
                        </m:r>
                      </m:e>
                    </m:d>
                    <m:r>
                      <a:rPr lang="en-US" sz="2000" b="1"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m:t>
                    </m:r>
                  </m:oMath>
                </a14:m>
                <a:r>
                  <a:rPr lang="en-US" sz="2000" dirty="0">
                    <a:ea typeface="Cambria Math" panose="02040503050406030204" pitchFamily="18" charset="0"/>
                    <a:cs typeface="Arial" charset="0"/>
                  </a:rPr>
                  <a:t>(</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m:rPr>
                            <m:sty m:val="p"/>
                          </m:rP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𝐴</m:t>
                    </m:r>
                  </m:oMath>
                </a14:m>
                <a:endParaRPr lang="en-US" sz="2000" dirty="0">
                  <a:ea typeface="Arial" charset="0"/>
                  <a:cs typeface="Arial" charset="0"/>
                </a:endParaRPr>
              </a:p>
              <a:p>
                <a:pPr marL="342900" indent="-342900" algn="l">
                  <a:buFont typeface="Arial" panose="020B0604020202020204" pitchFamily="34" charset="0"/>
                  <a:buChar char="•"/>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16226" y="1656521"/>
                <a:ext cx="10972800" cy="4448038"/>
              </a:xfrm>
              <a:blipFill>
                <a:blip r:embed="rId3"/>
                <a:stretch>
                  <a:fillRect l="-462" t="-1139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23</a:t>
            </a:fld>
            <a:endParaRPr lang="en-US"/>
          </a:p>
        </p:txBody>
      </p:sp>
    </p:spTree>
    <p:extLst>
      <p:ext uri="{BB962C8B-B14F-4D97-AF65-F5344CB8AC3E}">
        <p14:creationId xmlns:p14="http://schemas.microsoft.com/office/powerpoint/2010/main" val="26259635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General solution to Maxwell’s equations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65043" y="1492063"/>
                <a:ext cx="11675166" cy="4947416"/>
              </a:xfrm>
            </p:spPr>
            <p:txBody>
              <a:bodyPr>
                <a:noAutofit/>
              </a:bodyPr>
              <a:lstStyle/>
              <a:p>
                <a:pPr marL="342900" indent="-342900" algn="l">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Returning to the general Maxwell equations,  from </a:t>
                </a: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r>
                  <a:rPr lang="en-US" sz="2000" dirty="0">
                    <a:ea typeface="Cambria Math" panose="02040503050406030204" pitchFamily="18" charset="0"/>
                    <a:cs typeface="Arial" panose="020B0604020202020204" pitchFamily="34" charset="0"/>
                  </a:rPr>
                  <a:t>, we get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t>
                </a:r>
              </a:p>
              <a:p>
                <a:pPr marL="342900" indent="-342900" algn="l">
                  <a:spcBef>
                    <a:spcPts val="400"/>
                  </a:spcBef>
                  <a:buFont typeface="Arial" panose="020B0604020202020204" pitchFamily="34" charset="0"/>
                  <a:buChar char="•"/>
                </a:pPr>
                <a:r>
                  <a:rPr lang="en-US" sz="2000" dirty="0">
                    <a:cs typeface="Arial" panose="020B0604020202020204" pitchFamily="34" charset="0"/>
                  </a:rPr>
                  <a:t>Substituting into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b="1" i="1">
                            <a:latin typeface="Cambria Math" panose="02040503050406030204" pitchFamily="18" charset="0"/>
                            <a:ea typeface="Cambria Math" panose="02040503050406030204" pitchFamily="18" charset="0"/>
                            <a:cs typeface="Arial" charset="0"/>
                          </a:rPr>
                          <m:t>𝒋</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ea typeface="Cambria Math" panose="02040503050406030204" pitchFamily="18" charset="0"/>
                        <a:cs typeface="Arial" charset="0"/>
                      </a:rPr>
                      <m:t> </m:t>
                    </m:r>
                  </m:oMath>
                </a14:m>
                <a:r>
                  <a:rPr lang="en-US" sz="2000" dirty="0">
                    <a:cs typeface="Arial" panose="020B0604020202020204" pitchFamily="34" charset="0"/>
                  </a:rPr>
                  <a:t>, we get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e>
                    </m:d>
                    <m:r>
                      <a:rPr lang="en-US" sz="2000" i="1">
                        <a:latin typeface="Cambria Math" panose="02040503050406030204" pitchFamily="18" charset="0"/>
                        <a:ea typeface="Cambria Math" panose="02040503050406030204" pitchFamily="18" charset="0"/>
                        <a:cs typeface="Arial" charset="0"/>
                      </a:rPr>
                      <m:t>=</m:t>
                    </m:r>
                    <m:f>
                      <m:fPr>
                        <m:ctrlPr>
                          <a:rPr lang="en-US" sz="200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𝑗</m:t>
                        </m:r>
                      </m:num>
                      <m:den>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𝐸</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a:t>
                </a: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Applying “BAC-CAB”, we get </a:t>
                </a: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𝐸</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(Equation 1)</a:t>
                </a: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Now,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so substituting for B, we get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b="0" i="1">
                            <a:latin typeface="Cambria Math" panose="02040503050406030204" pitchFamily="18" charset="0"/>
                            <a:ea typeface="Cambria Math" panose="02040503050406030204" pitchFamily="18" charset="0"/>
                            <a:cs typeface="Arial" charset="0"/>
                          </a:rPr>
                          <m:t>E</m:t>
                        </m:r>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e>
                    </m:d>
                    <m:r>
                      <a:rPr lang="en-US" sz="2000" b="0" i="0" smtClean="0">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panose="020B0604020202020204" pitchFamily="34" charset="0"/>
                  </a:rPr>
                  <a:t> and so </a:t>
                </a:r>
                <a14:m>
                  <m:oMath xmlns:m="http://schemas.openxmlformats.org/officeDocument/2006/math">
                    <m:r>
                      <a:rPr lang="en-US" sz="2000" b="0" i="1" smtClean="0">
                        <a:latin typeface="Cambria Math" panose="02040503050406030204" pitchFamily="18" charset="0"/>
                        <a:ea typeface="Arial" charset="0"/>
                        <a:cs typeface="Arial" panose="020B0604020202020204" pitchFamily="34" charset="0"/>
                      </a:rPr>
                      <m:t>𝐸</m:t>
                    </m:r>
                    <m:r>
                      <a:rPr lang="en-US" sz="2000" b="0" i="1" smtClean="0">
                        <a:latin typeface="Cambria Math" panose="02040503050406030204" pitchFamily="18" charset="0"/>
                        <a:ea typeface="Arial"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Substituting into equation 1,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 </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i="1">
                        <a:latin typeface="Cambria Math" panose="02040503050406030204" pitchFamily="18" charset="0"/>
                        <a:ea typeface="Cambria Math" panose="02040503050406030204" pitchFamily="18" charset="0"/>
                        <a:cs typeface="Arial" panose="020B0604020202020204" pitchFamily="34" charset="0"/>
                      </a:rPr>
                      <m:t>− </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Arial"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𝜙</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or </a:t>
                </a:r>
              </a:p>
              <a:p>
                <a:pPr marL="342900" indent="-342900" algn="l">
                  <a:spcBef>
                    <a:spcPts val="400"/>
                  </a:spcBef>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 </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i="1">
                        <a:latin typeface="Cambria Math" panose="02040503050406030204" pitchFamily="18" charset="0"/>
                        <a:ea typeface="Cambria Math" panose="02040503050406030204" pitchFamily="18" charset="0"/>
                        <a:cs typeface="Arial" panose="020B0604020202020204" pitchFamily="34" charset="0"/>
                      </a:rPr>
                      <m:t>− </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oMath>
                </a14:m>
                <a:r>
                  <a:rPr lang="en-US" sz="2000" dirty="0">
                    <a:ea typeface="Arial" charset="0"/>
                    <a:cs typeface="Arial" panose="020B0604020202020204" pitchFamily="34" charset="0"/>
                  </a:rPr>
                  <a:t> -</a:t>
                </a:r>
                <a:r>
                  <a:rPr lang="en-US" sz="2000" dirty="0">
                    <a:ea typeface="Cambria Math" panose="02040503050406030204" pitchFamily="18" charset="0"/>
                    <a:cs typeface="Arial" panose="020B0604020202020204" pitchFamily="34" charset="0"/>
                  </a:rPr>
                  <a:t>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oMath>
                </a14:m>
                <a:r>
                  <a:rPr lang="en-US" sz="2000" dirty="0">
                    <a:ea typeface="Arial" charset="0"/>
                    <a:cs typeface="Arial" panose="020B0604020202020204" pitchFamily="34" charset="0"/>
                  </a:rPr>
                  <a:t>.  </a:t>
                </a:r>
              </a:p>
              <a:p>
                <a:pPr marL="342900" indent="-342900" algn="l">
                  <a:spcBef>
                    <a:spcPts val="40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b="0" i="0" smtClean="0">
                        <a:latin typeface="Cambria Math" panose="02040503050406030204" pitchFamily="18" charset="0"/>
                        <a:ea typeface="Cambria Math" panose="02040503050406030204" pitchFamily="18" charset="0"/>
                        <a:cs typeface="Arial" panose="020B0604020202020204" pitchFamily="34" charset="0"/>
                      </a:rPr>
                      <m:t>+</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ea typeface="Cambria Math" panose="02040503050406030204" pitchFamily="18"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Now if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𝜙</m:t>
                    </m:r>
                  </m:oMath>
                </a14:m>
                <a:r>
                  <a:rPr lang="en-US" sz="2000" dirty="0">
                    <a:ea typeface="Cambria Math" panose="02040503050406030204" pitchFamily="18" charset="0"/>
                    <a:cs typeface="Arial" panose="020B0604020202020204" pitchFamily="34" charset="0"/>
                  </a:rPr>
                  <a:t> give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𝜙</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Cambria Math" panose="02040503050406030204" pitchFamily="18" charset="0"/>
                    <a:cs typeface="Arial" panose="020B0604020202020204" pitchFamily="34" charset="0"/>
                  </a:rPr>
                  <a:t>, then </a:t>
                </a: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𝜙</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ea typeface="Cambria Math" panose="02040503050406030204" pitchFamily="18" charset="0"/>
                    <a:cs typeface="Arial" panose="020B0604020202020204" pitchFamily="34" charset="0"/>
                  </a:rPr>
                  <a:t> give </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𝐵</m:t>
                    </m:r>
                    <m:r>
                      <a:rPr lang="en-US" sz="2000" i="1">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𝐸</m:t>
                    </m:r>
                    <m:r>
                      <a:rPr lang="en-US" sz="2000" i="1">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𝜙</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𝐴</m:t>
                            </m:r>
                          </m:e>
                          <m:sup>
                            <m:r>
                              <a:rPr lang="en-US" sz="2000" b="0" i="1" smtClean="0">
                                <a:latin typeface="Cambria Math" panose="02040503050406030204" pitchFamily="18" charset="0"/>
                                <a:ea typeface="Cambria Math" panose="02040503050406030204" pitchFamily="18" charset="0"/>
                                <a:cs typeface="Arial" charset="0"/>
                              </a:rPr>
                              <m:t>′</m:t>
                            </m:r>
                          </m:sup>
                        </m:sSup>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0" smtClean="0">
                        <a:latin typeface="Cambria Math" panose="02040503050406030204" pitchFamily="18" charset="0"/>
                        <a:ea typeface="Cambria Math" panose="02040503050406030204" pitchFamily="18" charset="0"/>
                        <a:cs typeface="Arial" charset="0"/>
                      </a:rPr>
                      <m:t>,</m:t>
                    </m:r>
                  </m:oMath>
                </a14:m>
                <a:r>
                  <a:rPr lang="en-US" sz="2000" dirty="0">
                    <a:ea typeface="Arial" charset="0"/>
                    <a:cs typeface="Arial" charset="0"/>
                  </a:rPr>
                  <a:t> for any function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𝜑</m:t>
                    </m:r>
                  </m:oMath>
                </a14:m>
                <a:endParaRPr lang="en-US" sz="2000" dirty="0">
                  <a:ea typeface="Arial" charset="0"/>
                  <a:cs typeface="Arial" charset="0"/>
                </a:endParaRPr>
              </a:p>
              <a:p>
                <a:pPr algn="l"/>
                <a:endParaRPr lang="en-US" sz="2000" dirty="0">
                  <a:latin typeface="Arial" panose="020B0604020202020204" pitchFamily="34" charset="0"/>
                  <a:ea typeface="Cambria Math" panose="02040503050406030204" pitchFamily="18"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65043" y="1492063"/>
                <a:ext cx="11675166" cy="4947416"/>
              </a:xfrm>
              <a:blipFill>
                <a:blip r:embed="rId3"/>
                <a:stretch>
                  <a:fillRect l="-434" t="-153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24</a:t>
            </a:fld>
            <a:endParaRPr lang="en-US"/>
          </a:p>
        </p:txBody>
      </p:sp>
    </p:spTree>
    <p:extLst>
      <p:ext uri="{BB962C8B-B14F-4D97-AF65-F5344CB8AC3E}">
        <p14:creationId xmlns:p14="http://schemas.microsoft.com/office/powerpoint/2010/main" val="39528723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General solution to Maxwell’s equations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81889" y="1460890"/>
                <a:ext cx="11254409" cy="4947416"/>
              </a:xfrm>
            </p:spPr>
            <p:txBody>
              <a:bodyPr>
                <a:noAutofit/>
              </a:bodyPr>
              <a:lstStyle/>
              <a:p>
                <a:pPr marL="342900" indent="-342900" algn="l">
                  <a:buFont typeface="Arial" panose="020B0604020202020204" pitchFamily="34" charset="0"/>
                  <a:buChar char="•"/>
                </a:pPr>
                <a:endParaRPr lang="en-US" sz="2000" dirty="0">
                  <a:latin typeface="Arial" panose="020B0604020202020204" pitchFamily="34" charset="0"/>
                  <a:ea typeface="Cambria Math" panose="02040503050406030204" pitchFamily="18"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Thus, we can pick a solution </a:t>
                </a:r>
                <a14:m>
                  <m:oMath xmlns:m="http://schemas.openxmlformats.org/officeDocument/2006/math">
                    <m:d>
                      <m:dPr>
                        <m:ctrlPr>
                          <a:rPr lang="en-US" sz="2000" b="0" i="1" dirty="0"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dirty="0" smtClean="0">
                            <a:latin typeface="Cambria Math" panose="02040503050406030204" pitchFamily="18" charset="0"/>
                            <a:ea typeface="Cambria Math" panose="02040503050406030204" pitchFamily="18" charset="0"/>
                            <a:cs typeface="Arial" panose="020B0604020202020204" pitchFamily="34" charset="0"/>
                          </a:rPr>
                          <m:t>𝐴</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 </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𝜙</m:t>
                        </m:r>
                      </m:e>
                    </m:d>
                  </m:oMath>
                </a14:m>
                <a:r>
                  <a:rPr lang="en-US" sz="2000" dirty="0">
                    <a:latin typeface="Calibri" panose="020F0502020204030204" pitchFamily="34" charset="0"/>
                    <a:ea typeface="Cambria Math" panose="02040503050406030204" pitchFamily="18" charset="0"/>
                    <a:cs typeface="Calibri" panose="020F0502020204030204" pitchFamily="34" charset="0"/>
                  </a:rPr>
                  <a:t>with </a:t>
                </a:r>
                <a14:m>
                  <m:oMath xmlns:m="http://schemas.openxmlformats.org/officeDocument/2006/math">
                    <m:r>
                      <a:rPr lang="en-US" sz="2000" b="0" i="0"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Then we get</a:t>
                </a:r>
              </a:p>
              <a:p>
                <a:pPr marL="342900" indent="-342900" algn="l">
                  <a:spcBef>
                    <a:spcPts val="40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latin typeface="Calibri" panose="020F0502020204030204" pitchFamily="34" charset="0"/>
                    <a:ea typeface="Cambria Math" panose="02040503050406030204" pitchFamily="18" charset="0"/>
                    <a:cs typeface="Calibri" panose="020F050202020403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oMath>
                </a14:m>
                <a:endParaRPr lang="en-US" sz="2000" dirty="0">
                  <a:latin typeface="Calibri" panose="020F0502020204030204" pitchFamily="34" charset="0"/>
                  <a:ea typeface="Cambria Math" panose="02040503050406030204" pitchFamily="18" charset="0"/>
                  <a:cs typeface="Calibri" panose="020F0502020204030204" pitchFamily="34" charset="0"/>
                </a:endParaRP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Substituting for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into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E</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r>
                      <a:rPr lang="en-US" sz="2000" i="1">
                        <a:latin typeface="Cambria Math" panose="02040503050406030204" pitchFamily="18" charset="0"/>
                        <a:ea typeface="Cambria Math" panose="02040503050406030204" pitchFamily="18" charset="0"/>
                        <a:cs typeface="Arial" charset="0"/>
                      </a:rPr>
                      <m:t> </m:t>
                    </m:r>
                  </m:oMath>
                </a14:m>
                <a:r>
                  <a:rPr lang="en-US" sz="2000" dirty="0">
                    <a:latin typeface="Calibri" panose="020F0502020204030204" pitchFamily="34" charset="0"/>
                    <a:ea typeface="Arial" charset="0"/>
                    <a:cs typeface="Calibri" panose="020F0502020204030204" pitchFamily="34" charset="0"/>
                  </a:rPr>
                  <a:t>, we get </a:t>
                </a:r>
                <a:endParaRPr lang="en-US" sz="2000" i="1" dirty="0">
                  <a:latin typeface="Calibri" panose="020F0502020204030204" pitchFamily="34" charset="0"/>
                  <a:ea typeface="Cambria Math" panose="02040503050406030204" pitchFamily="18" charset="0"/>
                  <a:cs typeface="Calibri" panose="020F0502020204030204" pitchFamily="34" charset="0"/>
                </a:endParaRPr>
              </a:p>
              <a:p>
                <a:pPr marL="342900" indent="-342900" algn="l">
                  <a:spcBef>
                    <a:spcPts val="400"/>
                  </a:spcBef>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e>
                    </m:d>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oMath>
                </a14:m>
                <a:r>
                  <a:rPr lang="en-US" sz="2000" dirty="0">
                    <a:latin typeface="Calibri" panose="020F0502020204030204" pitchFamily="34" charset="0"/>
                    <a:ea typeface="Arial" charset="0"/>
                    <a:cs typeface="Calibri" panose="020F0502020204030204" pitchFamily="34" charset="0"/>
                  </a:rPr>
                  <a:t>, or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e>
                    </m:d>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i="1" smtClean="0">
                                <a:latin typeface="Cambria Math" panose="02040503050406030204" pitchFamily="18" charset="0"/>
                                <a:ea typeface="Cambria Math" panose="02040503050406030204" pitchFamily="18" charset="0"/>
                                <a:cs typeface="Arial" charset="0"/>
                              </a:rPr>
                              <m:t>𝜕</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smtClean="0">
                            <a:latin typeface="Cambria Math" panose="02040503050406030204" pitchFamily="18" charset="0"/>
                            <a:ea typeface="Cambria Math" panose="02040503050406030204" pitchFamily="18" charset="0"/>
                            <a:cs typeface="Arial" charset="0"/>
                          </a:rPr>
                          <m:t>𝜙</m:t>
                        </m:r>
                      </m:num>
                      <m:den>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e>
                          <m:sup>
                            <m:r>
                              <a:rPr lang="en-US" sz="2000" b="0" i="1" smtClean="0">
                                <a:latin typeface="Cambria Math" panose="02040503050406030204" pitchFamily="18" charset="0"/>
                                <a:ea typeface="Cambria Math" panose="02040503050406030204" pitchFamily="18" charset="0"/>
                                <a:cs typeface="Arial" charset="0"/>
                              </a:rPr>
                              <m:t>2</m:t>
                            </m:r>
                          </m:sup>
                        </m:sSup>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oMath>
                </a14:m>
                <a:r>
                  <a:rPr lang="en-US" sz="2000" dirty="0">
                    <a:latin typeface="Calibri" panose="020F0502020204030204" pitchFamily="34" charset="0"/>
                    <a:ea typeface="Arial" charset="0"/>
                    <a:cs typeface="Calibri" panose="020F0502020204030204" pitchFamily="34" charset="0"/>
                  </a:rPr>
                  <a:t>, or  </a:t>
                </a: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oMath>
                </a14:m>
                <a:r>
                  <a:rPr lang="en-US" sz="2000" i="1" dirty="0">
                    <a:latin typeface="Calibri" panose="020F0502020204030204" pitchFamily="34" charset="0"/>
                    <a:ea typeface="Cambria Math" panose="02040503050406030204" pitchFamily="18" charset="0"/>
                    <a:cs typeface="Calibri" panose="020F050202020403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𝜌</m:t>
                        </m:r>
                      </m:num>
                      <m:den>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oMath>
                </a14:m>
                <a:r>
                  <a:rPr lang="en-US" sz="2000" i="1" dirty="0">
                    <a:latin typeface="Calibri" panose="020F0502020204030204" pitchFamily="34" charset="0"/>
                    <a:ea typeface="Cambria Math" panose="02040503050406030204" pitchFamily="18" charset="0"/>
                    <a:cs typeface="Calibri" panose="020F0502020204030204" pitchFamily="34" charset="0"/>
                  </a:rPr>
                  <a:t> </a:t>
                </a: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The solutions are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𝜙</m:t>
                    </m:r>
                    <m:d>
                      <m:dPr>
                        <m:ctrlPr>
                          <a:rPr lang="en-US" sz="2000" b="0" i="1" smtClean="0">
                            <a:latin typeface="Cambria Math" panose="02040503050406030204" pitchFamily="18" charset="0"/>
                            <a:ea typeface="Cambria Math" panose="02040503050406030204" pitchFamily="18" charset="0"/>
                            <a:cs typeface="Arial" charset="0"/>
                          </a:rPr>
                        </m:ctrlPr>
                      </m:dPr>
                      <m:e>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nary>
                      <m:naryPr>
                        <m:ctrlPr>
                          <a:rPr lang="en-US" sz="2000" b="0" i="1" smtClean="0">
                            <a:latin typeface="Cambria Math" panose="02040503050406030204" pitchFamily="18" charset="0"/>
                            <a:ea typeface="Cambria Math" panose="02040503050406030204" pitchFamily="18" charset="0"/>
                            <a:cs typeface="Arial" charset="0"/>
                          </a:rPr>
                        </m:ctrlPr>
                      </m:naryPr>
                      <m:sub>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sub>
                      <m:sup/>
                      <m:e>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den>
                        </m:f>
                        <m:r>
                          <a:rPr lang="en-US" sz="2000" b="0" i="1" smtClean="0">
                            <a:latin typeface="Cambria Math" panose="02040503050406030204" pitchFamily="18" charset="0"/>
                            <a:ea typeface="Cambria Math" panose="02040503050406030204" pitchFamily="18" charset="0"/>
                            <a:cs typeface="Arial" charset="0"/>
                          </a:rPr>
                          <m:t>𝑑</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e>
                    </m:nary>
                  </m:oMath>
                </a14:m>
                <a:r>
                  <a:rPr lang="en-US" sz="2000" dirty="0">
                    <a:latin typeface="Calibri" panose="020F0502020204030204" pitchFamily="34" charset="0"/>
                    <a:ea typeface="Arial" charset="0"/>
                    <a:cs typeface="Calibri" panose="020F0502020204030204" pitchFamily="34" charset="0"/>
                  </a:rPr>
                  <a:t> and </a:t>
                </a:r>
              </a:p>
              <a:p>
                <a:pPr algn="l">
                  <a:spcBef>
                    <a:spcPts val="400"/>
                  </a:spcBef>
                </a:pPr>
                <a:r>
                  <a:rPr lang="en-US" sz="2000" b="1" dirty="0">
                    <a:latin typeface="Calibri" panose="020F0502020204030204" pitchFamily="34" charset="0"/>
                    <a:ea typeface="Cambria Math" panose="02040503050406030204" pitchFamily="18" charset="0"/>
                    <a:cs typeface="Calibri" panose="020F0502020204030204" pitchFamily="34" charset="0"/>
                  </a:rPr>
                  <a:t>     </a:t>
                </a:r>
                <a14:m>
                  <m:oMath xmlns:m="http://schemas.openxmlformats.org/officeDocument/2006/math">
                    <m:r>
                      <a:rPr lang="en-US" sz="2000" b="1" i="0" smtClean="0">
                        <a:latin typeface="Cambria Math" panose="02040503050406030204" pitchFamily="18" charset="0"/>
                        <a:ea typeface="Cambria Math" panose="02040503050406030204" pitchFamily="18" charset="0"/>
                        <a:cs typeface="Arial" charset="0"/>
                      </a:rPr>
                      <m:t>𝐀</m:t>
                    </m:r>
                    <m:d>
                      <m:dPr>
                        <m:ctrlPr>
                          <a:rPr lang="en-US" sz="2000" i="1">
                            <a:latin typeface="Cambria Math" panose="02040503050406030204" pitchFamily="18" charset="0"/>
                            <a:ea typeface="Cambria Math" panose="02040503050406030204" pitchFamily="18" charset="0"/>
                            <a:cs typeface="Arial" charset="0"/>
                          </a:rPr>
                        </m:ctrlPr>
                      </m:dPr>
                      <m:e>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e>
                    </m:d>
                    <m:r>
                      <a:rPr lang="en-US" sz="2000" i="1">
                        <a:latin typeface="Cambria Math" panose="02040503050406030204" pitchFamily="18" charset="0"/>
                        <a:ea typeface="Cambria Math" panose="02040503050406030204" pitchFamily="18" charset="0"/>
                        <a:cs typeface="Arial" charset="0"/>
                      </a:rPr>
                      <m:t>= </m:t>
                    </m:r>
                    <m:nary>
                      <m:naryPr>
                        <m:ctrlPr>
                          <a:rPr lang="en-US" sz="2000" i="1">
                            <a:latin typeface="Cambria Math" panose="02040503050406030204" pitchFamily="18" charset="0"/>
                            <a:ea typeface="Cambria Math" panose="02040503050406030204" pitchFamily="18" charset="0"/>
                            <a:cs typeface="Arial" charset="0"/>
                          </a:rPr>
                        </m:ctrlPr>
                      </m:naryPr>
                      <m:sub>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sub>
                      <m:sup/>
                      <m:e>
                        <m:f>
                          <m:fPr>
                            <m:ctrlPr>
                              <a:rPr lang="en-US" sz="2000" i="1">
                                <a:latin typeface="Cambria Math" panose="02040503050406030204" pitchFamily="18" charset="0"/>
                                <a:ea typeface="Cambria Math" panose="02040503050406030204" pitchFamily="18" charset="0"/>
                                <a:cs typeface="Arial" charset="0"/>
                              </a:rPr>
                            </m:ctrlPr>
                          </m:fPr>
                          <m:num>
                            <m:r>
                              <a:rPr lang="en-US" sz="2000" b="1" i="0" smtClean="0">
                                <a:latin typeface="Cambria Math" panose="02040503050406030204" pitchFamily="18" charset="0"/>
                                <a:ea typeface="Cambria Math" panose="02040503050406030204" pitchFamily="18" charset="0"/>
                                <a:cs typeface="Arial" charset="0"/>
                              </a:rPr>
                              <m:t>𝐣</m:t>
                            </m:r>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𝑐</m:t>
                                </m:r>
                              </m:den>
                            </m:f>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4</m:t>
                            </m:r>
                            <m:r>
                              <a:rPr lang="en-US" sz="2000" i="1">
                                <a:latin typeface="Cambria Math" panose="02040503050406030204" pitchFamily="18" charset="0"/>
                                <a:ea typeface="Cambria Math" panose="02040503050406030204" pitchFamily="18" charset="0"/>
                                <a:cs typeface="Arial" charset="0"/>
                              </a:rPr>
                              <m:t>𝜋</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den>
                        </m:f>
                        <m:r>
                          <a:rPr lang="en-US" sz="2000" i="1">
                            <a:latin typeface="Cambria Math" panose="02040503050406030204" pitchFamily="18" charset="0"/>
                            <a:ea typeface="Cambria Math" panose="02040503050406030204" pitchFamily="18" charset="0"/>
                            <a:cs typeface="Arial" charset="0"/>
                          </a:rPr>
                          <m:t>𝑑</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e>
                    </m:nary>
                  </m:oMath>
                </a14:m>
                <a:r>
                  <a:rPr lang="en-US" sz="2000" baseline="-25000" dirty="0">
                    <a:latin typeface="Calibri" panose="020F0502020204030204" pitchFamily="34" charset="0"/>
                    <a:ea typeface="Arial" charset="0"/>
                    <a:cs typeface="Calibri" panose="020F0502020204030204" pitchFamily="34" charset="0"/>
                  </a:rPr>
                  <a:t> </a:t>
                </a:r>
                <a:r>
                  <a:rPr lang="en-US" sz="2000" dirty="0">
                    <a:latin typeface="Calibri" panose="020F0502020204030204" pitchFamily="34" charset="0"/>
                    <a:ea typeface="Arial" charset="0"/>
                    <a:cs typeface="Calibri" panose="020F0502020204030204" pitchFamily="34" charset="0"/>
                  </a:rPr>
                  <a:t>with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1</m:t>
                        </m:r>
                      </m:num>
                      <m:den>
                        <m:sSup>
                          <m:sSupPr>
                            <m:ctrlPr>
                              <a:rPr lang="en-US" sz="2000" i="1">
                                <a:latin typeface="Cambria Math" panose="02040503050406030204" pitchFamily="18" charset="0"/>
                                <a:ea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𝑐</m:t>
                            </m:r>
                          </m:e>
                          <m:sup>
                            <m:r>
                              <a:rPr lang="en-US" sz="2000" i="1">
                                <a:latin typeface="Cambria Math" panose="02040503050406030204" pitchFamily="18" charset="0"/>
                                <a:ea typeface="Cambria Math" panose="02040503050406030204" pitchFamily="18" charset="0"/>
                                <a:cs typeface="Arial"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𝜕𝜙</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latin typeface="Calibri" panose="020F0502020204030204" pitchFamily="34" charset="0"/>
                    <a:ea typeface="Arial" charset="0"/>
                    <a:cs typeface="Calibri" panose="020F0502020204030204" pitchFamily="34" charset="0"/>
                  </a:rPr>
                  <a:t>, with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a:t>
                </a:r>
                <a:endParaRPr lang="en-US" sz="2000" dirty="0">
                  <a:latin typeface="Calibri" panose="020F0502020204030204" pitchFamily="34" charset="0"/>
                  <a:ea typeface="Arial"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81889" y="1460890"/>
                <a:ext cx="11254409" cy="4947416"/>
              </a:xfrm>
              <a:blipFill>
                <a:blip r:embed="rId3"/>
                <a:stretch>
                  <a:fillRect l="-45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25</a:t>
            </a:fld>
            <a:endParaRPr lang="en-US"/>
          </a:p>
        </p:txBody>
      </p:sp>
    </p:spTree>
    <p:extLst>
      <p:ext uri="{BB962C8B-B14F-4D97-AF65-F5344CB8AC3E}">
        <p14:creationId xmlns:p14="http://schemas.microsoft.com/office/powerpoint/2010/main" val="12166616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8417" y="299334"/>
            <a:ext cx="11675166" cy="868362"/>
          </a:xfrm>
        </p:spPr>
        <p:txBody>
          <a:bodyPr anchor="ctr">
            <a:normAutofit/>
          </a:bodyPr>
          <a:lstStyle/>
          <a:p>
            <a:pPr algn="ctr"/>
            <a:r>
              <a:rPr lang="en-US" sz="4400" dirty="0">
                <a:cs typeface="Arial" panose="020B0604020202020204" pitchFamily="34" charset="0"/>
              </a:rPr>
              <a:t>Solution to Maxwell’s equations in free space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28759" y="1764895"/>
                <a:ext cx="11270043" cy="2362261"/>
              </a:xfrm>
            </p:spPr>
            <p:txBody>
              <a:bodyPr>
                <a:noAutofit/>
              </a:bodyPr>
              <a:lstStyle/>
              <a:p>
                <a:pPr marL="342900" indent="-342900" algn="l">
                  <a:buFont typeface="Arial" panose="020B0604020202020204" pitchFamily="34" charset="0"/>
                  <a:buChar char="•"/>
                </a:pPr>
                <a:r>
                  <a:rPr lang="en-US" sz="2000" dirty="0">
                    <a:ea typeface="Arial" charset="0"/>
                    <a:cs typeface="Arial" charset="0"/>
                  </a:rPr>
                  <a:t>Free space is defined by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𝜌</m:t>
                    </m:r>
                    <m:r>
                      <a:rPr lang="en-US" sz="2000" i="1">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charset="0"/>
                  </a:rPr>
                  <a:t> and </a:t>
                </a:r>
                <a14:m>
                  <m:oMath xmlns:m="http://schemas.openxmlformats.org/officeDocument/2006/math">
                    <m:r>
                      <a:rPr lang="en-US" sz="2000" i="1">
                        <a:latin typeface="Cambria Math" panose="02040503050406030204" pitchFamily="18" charset="0"/>
                        <a:ea typeface="Arial" charset="0"/>
                        <a:cs typeface="Arial" charset="0"/>
                      </a:rPr>
                      <m:t>𝑗</m:t>
                    </m:r>
                    <m:r>
                      <a:rPr lang="en-US" sz="2000" i="1">
                        <a:latin typeface="Cambria Math" panose="02040503050406030204" pitchFamily="18" charset="0"/>
                        <a:ea typeface="Arial" charset="0"/>
                        <a:cs typeface="Arial" charset="0"/>
                      </a:rPr>
                      <m:t>=0</m:t>
                    </m:r>
                  </m:oMath>
                </a14:m>
                <a:r>
                  <a:rPr lang="en-US" sz="2000" i="1" dirty="0">
                    <a:cs typeface="Arial" charset="0"/>
                  </a:rPr>
                  <a:t>, </a:t>
                </a:r>
                <a:r>
                  <a:rPr lang="en-US" sz="2000" dirty="0">
                    <a:cs typeface="Arial" panose="020B0604020202020204" pitchFamily="34" charset="0"/>
                  </a:rPr>
                  <a:t>so our potentials satisfy</a:t>
                </a:r>
              </a:p>
              <a:p>
                <a:pPr marL="342900" indent="-342900" algn="l">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oMath>
                </a14:m>
                <a:r>
                  <a:rPr lang="en-US" sz="2000" dirty="0">
                    <a:cs typeface="Arial" panose="020B0604020202020204" pitchFamily="34" charset="0"/>
                  </a:rPr>
                  <a:t>0 and </a:t>
                </a: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oMath>
                </a14:m>
                <a:r>
                  <a:rPr lang="en-US" sz="2000" i="1"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cs typeface="Arial" panose="020B0604020202020204" pitchFamily="34" charset="0"/>
                </a:endParaRPr>
              </a:p>
              <a:p>
                <a:pPr marL="342900" indent="-342900" algn="l">
                  <a:buFont typeface="Arial" panose="020B0604020202020204" pitchFamily="34" charset="0"/>
                  <a:buChar char="•"/>
                </a:pPr>
                <a:r>
                  <a:rPr lang="en-US" sz="2000" dirty="0">
                    <a:cs typeface="Arial" panose="020B0604020202020204" pitchFamily="34" charset="0"/>
                  </a:rPr>
                  <a:t>These have the usual wave equation solutions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𝜙</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𝑦</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𝑓</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𝑘</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 − </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cs typeface="Arial" panose="020B0604020202020204" pitchFamily="34" charset="0"/>
                  </a:rPr>
                  <a:t>, etc</a:t>
                </a:r>
                <a:endParaRPr lang="en-US" sz="2000" i="1" dirty="0">
                  <a:cs typeface="Arial" charset="0"/>
                </a:endParaRPr>
              </a:p>
              <a:p>
                <a:pPr marL="342900" indent="-342900" algn="l">
                  <a:buFont typeface="Arial" panose="020B0604020202020204" pitchFamily="34" charset="0"/>
                  <a:buChar char="•"/>
                </a:pPr>
                <a:r>
                  <a:rPr lang="en-US" sz="2000" dirty="0">
                    <a:ea typeface="Arial" charset="0"/>
                    <a:cs typeface="Arial" charset="0"/>
                  </a:rPr>
                  <a:t>Thus, in free space 𝜙 and </a:t>
                </a:r>
                <a:r>
                  <a:rPr lang="en-US" sz="2000" b="1" dirty="0">
                    <a:ea typeface="Arial" charset="0"/>
                    <a:cs typeface="Arial" charset="0"/>
                  </a:rPr>
                  <a:t>A</a:t>
                </a:r>
                <a:r>
                  <a:rPr lang="en-US" sz="2000" dirty="0">
                    <a:ea typeface="Arial" charset="0"/>
                    <a:cs typeface="Arial" charset="0"/>
                  </a:rPr>
                  <a:t> and hence E and B propagate as waves.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28759" y="1764895"/>
                <a:ext cx="11270043" cy="2362261"/>
              </a:xfrm>
              <a:blipFill>
                <a:blip r:embed="rId3"/>
                <a:stretch>
                  <a:fillRect l="-450" t="-322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26</a:t>
            </a:fld>
            <a:endParaRPr lang="en-US"/>
          </a:p>
        </p:txBody>
      </p:sp>
    </p:spTree>
    <p:extLst>
      <p:ext uri="{BB962C8B-B14F-4D97-AF65-F5344CB8AC3E}">
        <p14:creationId xmlns:p14="http://schemas.microsoft.com/office/powerpoint/2010/main" val="37181502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0952" y="210538"/>
            <a:ext cx="11582400" cy="868362"/>
          </a:xfrm>
        </p:spPr>
        <p:txBody>
          <a:bodyPr anchor="ctr">
            <a:noAutofit/>
          </a:bodyPr>
          <a:lstStyle/>
          <a:p>
            <a:pPr algn="ctr"/>
            <a:r>
              <a:rPr lang="en-US" sz="4400" dirty="0">
                <a:cs typeface="Arial" panose="020B0604020202020204" pitchFamily="34" charset="0"/>
              </a:rPr>
              <a:t>Solution to Maxwell’s equations in conductors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238" y="1706505"/>
                <a:ext cx="11111524" cy="4649846"/>
              </a:xfrm>
            </p:spPr>
            <p:txBody>
              <a:bodyPr>
                <a:noAutofit/>
              </a:bodyPr>
              <a:lstStyle/>
              <a:p>
                <a:pPr marL="342900" indent="-342900" algn="l">
                  <a:buFont typeface="Arial" panose="020B0604020202020204" pitchFamily="34" charset="0"/>
                  <a:buChar char="•"/>
                </a:pPr>
                <a:r>
                  <a:rPr lang="en-US" sz="2000" dirty="0">
                    <a:ea typeface="Arial" charset="0"/>
                    <a:cs typeface="Arial" charset="0"/>
                  </a:rPr>
                  <a:t>In conductors, </a:t>
                </a:r>
                <a14:m>
                  <m:oMath xmlns:m="http://schemas.openxmlformats.org/officeDocument/2006/math">
                    <m:r>
                      <a:rPr lang="en-US" sz="2000" b="1" i="0" smtClean="0">
                        <a:latin typeface="Cambria Math" panose="02040503050406030204" pitchFamily="18" charset="0"/>
                        <a:ea typeface="Arial" charset="0"/>
                        <a:cs typeface="Arial" charset="0"/>
                      </a:rPr>
                      <m:t>𝐣</m:t>
                    </m:r>
                    <m:r>
                      <a:rPr lang="en-US" sz="2000" b="0"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Cambria Math" panose="02040503050406030204" pitchFamily="18" charset="0"/>
                        <a:cs typeface="Arial" charset="0"/>
                      </a:rPr>
                      <m:t>𝜎</m:t>
                    </m:r>
                    <m:r>
                      <a:rPr lang="en-US" sz="2000" b="1" i="0" smtClean="0">
                        <a:latin typeface="Cambria Math" panose="02040503050406030204" pitchFamily="18" charset="0"/>
                        <a:ea typeface="Cambria Math" panose="02040503050406030204" pitchFamily="18" charset="0"/>
                        <a:cs typeface="Arial" charset="0"/>
                      </a:rPr>
                      <m:t>𝐄</m:t>
                    </m:r>
                  </m:oMath>
                </a14:m>
                <a:r>
                  <a:rPr lang="en-US" sz="2000" dirty="0">
                    <a:ea typeface="Arial" charset="0"/>
                    <a:cs typeface="Arial" charset="0"/>
                  </a:rPr>
                  <a:t>  </a:t>
                </a:r>
              </a:p>
              <a:p>
                <a:pPr marL="800100" lvl="1" indent="-342900" algn="l">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b="1" i="1">
                            <a:latin typeface="Cambria Math" panose="02040503050406030204" pitchFamily="18" charset="0"/>
                            <a:ea typeface="Cambria Math" panose="02040503050406030204" pitchFamily="18" charset="0"/>
                            <a:cs typeface="Arial" charset="0"/>
                          </a:rPr>
                          <m:t>𝒋</m:t>
                        </m:r>
                      </m:num>
                      <m:den>
                        <m:r>
                          <a:rPr lang="en-US" sz="2000" b="1" i="1" smtClean="0">
                            <a:latin typeface="Cambria Math" panose="02040503050406030204" pitchFamily="18" charset="0"/>
                            <a:ea typeface="Cambria Math" panose="02040503050406030204" pitchFamily="18" charset="0"/>
                            <a:cs typeface="Arial" charset="0"/>
                          </a:rPr>
                          <m:t>𝜖</m:t>
                        </m:r>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𝜎</m:t>
                        </m:r>
                      </m:num>
                      <m:den>
                        <m:r>
                          <a:rPr lang="en-US" sz="2000" b="0" i="1" smtClean="0">
                            <a:latin typeface="Cambria Math" panose="02040503050406030204" pitchFamily="18" charset="0"/>
                            <a:ea typeface="Cambria Math" panose="02040503050406030204" pitchFamily="18" charset="0"/>
                            <a:cs typeface="Arial" charset="0"/>
                          </a:rPr>
                          <m:t>𝜖</m:t>
                        </m:r>
                      </m:den>
                    </m:f>
                    <m:r>
                      <a:rPr lang="en-US" sz="2000" b="1" i="0" smtClean="0">
                        <a:latin typeface="Cambria Math" panose="02040503050406030204" pitchFamily="18" charset="0"/>
                        <a:ea typeface="Cambria Math" panose="02040503050406030204" pitchFamily="18" charset="0"/>
                        <a:cs typeface="Arial" charset="0"/>
                      </a:rPr>
                      <m:t>𝐄</m:t>
                    </m:r>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charset="0"/>
                </a:endParaRPr>
              </a:p>
              <a:p>
                <a:pPr marL="800100" lvl="1" indent="-342900" algn="l">
                  <a:buFont typeface="Arial" panose="020B0604020202020204" pitchFamily="34" charset="0"/>
                  <a:buChar char="•"/>
                </a:pPr>
                <a:r>
                  <a:rPr lang="en-US" sz="2000" dirty="0">
                    <a:ea typeface="Arial" charset="0"/>
                    <a:cs typeface="Arial" charset="0"/>
                  </a:rPr>
                  <a:t>This becomes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 </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𝜎</m:t>
                        </m:r>
                      </m:num>
                      <m:den>
                        <m:r>
                          <a:rPr lang="en-US" sz="2000" i="1">
                            <a:latin typeface="Cambria Math" panose="02040503050406030204" pitchFamily="18" charset="0"/>
                            <a:ea typeface="Cambria Math" panose="02040503050406030204" pitchFamily="18" charset="0"/>
                            <a:cs typeface="Arial" charset="0"/>
                          </a:rPr>
                          <m:t>𝜖</m:t>
                        </m:r>
                      </m:den>
                    </m:f>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cs typeface="Arial" charset="0"/>
                              </a:rPr>
                              <m:t>2</m:t>
                            </m:r>
                          </m:sup>
                        </m:sSup>
                        <m:r>
                          <a:rPr lang="en-US" sz="2000" b="1">
                            <a:latin typeface="Cambria Math" panose="02040503050406030204" pitchFamily="18" charset="0"/>
                            <a:cs typeface="Arial" charset="0"/>
                          </a:rPr>
                          <m:t>𝐄</m:t>
                        </m:r>
                      </m:num>
                      <m:den>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e>
                          <m:sup>
                            <m:r>
                              <a:rPr lang="en-US" sz="2000" i="1">
                                <a:latin typeface="Cambria Math" panose="02040503050406030204" pitchFamily="18" charset="0"/>
                                <a:cs typeface="Arial" charset="0"/>
                              </a:rPr>
                              <m:t>2</m:t>
                            </m:r>
                          </m:sup>
                        </m:sSup>
                      </m:den>
                    </m:f>
                  </m:oMath>
                </a14:m>
                <a:endParaRPr lang="en-US" sz="2000" dirty="0">
                  <a:ea typeface="Arial" charset="0"/>
                  <a:cs typeface="Arial" charset="0"/>
                </a:endParaRPr>
              </a:p>
              <a:p>
                <a:pPr marL="800100" lvl="1" indent="-342900" algn="l">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charset="0"/>
                  </a:rPr>
                  <a:t>, so we get </a:t>
                </a:r>
                <a14:m>
                  <m:oMath xmlns:m="http://schemas.openxmlformats.org/officeDocument/2006/math">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r>
                      <m:rPr>
                        <m:sty m:val="p"/>
                      </m:rP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f>
                      <m:fPr>
                        <m:ctrlPr>
                          <a:rPr lang="en-US" sz="2000" i="1" smtClean="0">
                            <a:latin typeface="Cambria Math" panose="02040503050406030204" pitchFamily="18" charset="0"/>
                            <a:ea typeface="Cambria Math" panose="02040503050406030204" pitchFamily="18" charset="0"/>
                            <a:cs typeface="Arial" charset="0"/>
                          </a:rPr>
                        </m:ctrlPr>
                      </m:fPr>
                      <m:num>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𝐵</m:t>
                        </m:r>
                      </m:num>
                      <m:den>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0"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𝐸</m:t>
                        </m:r>
                      </m:e>
                    </m:d>
                    <m:r>
                      <a:rPr lang="en-US" sz="2000" b="0" i="0"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𝜎</m:t>
                        </m:r>
                      </m:num>
                      <m:den>
                        <m:r>
                          <a:rPr lang="en-US" sz="2000" i="1">
                            <a:latin typeface="Cambria Math" panose="02040503050406030204" pitchFamily="18" charset="0"/>
                            <a:ea typeface="Cambria Math" panose="02040503050406030204" pitchFamily="18" charset="0"/>
                            <a:cs typeface="Arial" charset="0"/>
                          </a:rPr>
                          <m:t>𝜖</m:t>
                        </m:r>
                      </m:den>
                    </m:f>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cs typeface="Arial" charset="0"/>
                              </a:rPr>
                              <m:t>2</m:t>
                            </m:r>
                          </m:sup>
                        </m:sSup>
                        <m:r>
                          <a:rPr lang="en-US" sz="2000" b="1">
                            <a:latin typeface="Cambria Math" panose="02040503050406030204" pitchFamily="18" charset="0"/>
                            <a:cs typeface="Arial" charset="0"/>
                          </a:rPr>
                          <m:t>𝐄</m:t>
                        </m:r>
                      </m:num>
                      <m:den>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e>
                          <m:sup>
                            <m:r>
                              <a:rPr lang="en-US" sz="2000" i="1">
                                <a:latin typeface="Cambria Math" panose="02040503050406030204" pitchFamily="18" charset="0"/>
                                <a:cs typeface="Arial" charset="0"/>
                              </a:rPr>
                              <m:t>2</m:t>
                            </m:r>
                          </m:sup>
                        </m:sSup>
                      </m:den>
                    </m:f>
                    <m:r>
                      <a:rPr lang="en-US" sz="2000" b="0" i="0" smtClean="0">
                        <a:latin typeface="Cambria Math" panose="02040503050406030204" pitchFamily="18" charset="0"/>
                        <a:cs typeface="Arial" charset="0"/>
                      </a:rPr>
                      <m:t>=−</m:t>
                    </m:r>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d>
                      <m:dPr>
                        <m:begChr m:val="["/>
                        <m:endChr m:val="]"/>
                        <m:ctrlPr>
                          <a:rPr lang="en-US" sz="2000" b="0" i="1" smtClean="0">
                            <a:latin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d>
                          <m:dPr>
                            <m:ctrlPr>
                              <a:rPr lang="en-US" sz="2000" b="1" i="1">
                                <a:latin typeface="Cambria Math" panose="02040503050406030204" pitchFamily="18" charset="0"/>
                                <a:ea typeface="Cambria Math" panose="02040503050406030204" pitchFamily="18" charset="0"/>
                                <a:cs typeface="Arial" charset="0"/>
                              </a:rPr>
                            </m:ctrlPr>
                          </m:dPr>
                          <m:e>
                            <m:r>
                              <a:rPr lang="en-US" sz="2000" b="1" i="1">
                                <a:latin typeface="Cambria Math" panose="02040503050406030204" pitchFamily="18" charset="0"/>
                                <a:ea typeface="Cambria Math" panose="02040503050406030204" pitchFamily="18" charset="0"/>
                                <a:cs typeface="Arial" charset="0"/>
                              </a:rPr>
                              <m:t>𝜵</m:t>
                            </m:r>
                            <m:r>
                              <a:rPr lang="en-US" sz="2000" b="1"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e>
                        </m:d>
                        <m:r>
                          <a:rPr lang="en-US" sz="2000">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m:rPr>
                                <m:sty m:val="p"/>
                              </m:rP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ea typeface="Cambria Math" panose="02040503050406030204" pitchFamily="18" charset="0"/>
                                <a:cs typeface="Arial" charset="0"/>
                              </a:rPr>
                              <m:t>2</m:t>
                            </m:r>
                          </m:sup>
                        </m:sSup>
                        <m:r>
                          <a:rPr lang="en-US" sz="2000" b="1">
                            <a:latin typeface="Cambria Math" panose="02040503050406030204" pitchFamily="18" charset="0"/>
                            <a:ea typeface="Cambria Math" panose="02040503050406030204" pitchFamily="18" charset="0"/>
                            <a:cs typeface="Arial" charset="0"/>
                          </a:rPr>
                          <m:t>𝐄</m:t>
                        </m:r>
                      </m:e>
                    </m:d>
                    <m:r>
                      <a:rPr lang="en-US" sz="2000" b="1" i="0" smtClean="0">
                        <a:latin typeface="Cambria Math" panose="02040503050406030204" pitchFamily="18" charset="0"/>
                        <a:ea typeface="Cambria Math" panose="02040503050406030204" pitchFamily="18" charset="0"/>
                        <a:cs typeface="Arial" charset="0"/>
                      </a:rPr>
                      <m:t>=</m:t>
                    </m:r>
                    <m:sSup>
                      <m:sSupPr>
                        <m:ctrlPr>
                          <a:rPr lang="en-US" sz="2000" b="1"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1" i="1" smtClean="0">
                            <a:latin typeface="Cambria Math" panose="02040503050406030204" pitchFamily="18" charset="0"/>
                            <a:ea typeface="Cambria Math" panose="02040503050406030204" pitchFamily="18" charset="0"/>
                            <a:cs typeface="Arial" charset="0"/>
                          </a:rPr>
                          <m:t>𝟐</m:t>
                        </m:r>
                      </m:sup>
                    </m:sSup>
                    <m:sSup>
                      <m:sSupPr>
                        <m:ctrlPr>
                          <a:rPr lang="en-US" sz="2000" b="1" i="1" smtClean="0">
                            <a:latin typeface="Cambria Math" panose="02040503050406030204" pitchFamily="18" charset="0"/>
                            <a:ea typeface="Cambria Math" panose="02040503050406030204" pitchFamily="18" charset="0"/>
                            <a:cs typeface="Arial" charset="0"/>
                          </a:rPr>
                        </m:ctrlPr>
                      </m:sSupPr>
                      <m:e>
                        <m:r>
                          <a:rPr lang="en-US" sz="2000" b="1" i="1" smtClean="0">
                            <a:latin typeface="Cambria Math" panose="02040503050406030204" pitchFamily="18" charset="0"/>
                            <a:ea typeface="Cambria Math" panose="02040503050406030204" pitchFamily="18" charset="0"/>
                            <a:cs typeface="Arial" charset="0"/>
                          </a:rPr>
                          <m:t>𝛁</m:t>
                        </m:r>
                      </m:e>
                      <m:sup>
                        <m:r>
                          <a:rPr lang="en-US" sz="2000" b="1" i="1" smtClean="0">
                            <a:latin typeface="Cambria Math" panose="02040503050406030204" pitchFamily="18" charset="0"/>
                            <a:ea typeface="Cambria Math" panose="02040503050406030204" pitchFamily="18" charset="0"/>
                            <a:cs typeface="Arial" charset="0"/>
                          </a:rPr>
                          <m:t>𝟐</m:t>
                        </m:r>
                      </m:sup>
                    </m:sSup>
                    <m:r>
                      <a:rPr lang="en-US" sz="2000" b="1" i="0" smtClean="0">
                        <a:latin typeface="Cambria Math" panose="02040503050406030204" pitchFamily="18" charset="0"/>
                        <a:ea typeface="Cambria Math" panose="02040503050406030204" pitchFamily="18" charset="0"/>
                        <a:cs typeface="Arial" charset="0"/>
                      </a:rPr>
                      <m:t>𝐄</m:t>
                    </m:r>
                    <m:r>
                      <a:rPr lang="en-US" sz="2000" b="1" i="1" smtClean="0">
                        <a:latin typeface="Cambria Math" panose="02040503050406030204" pitchFamily="18" charset="0"/>
                        <a:ea typeface="Cambria Math" panose="02040503050406030204" pitchFamily="18" charset="0"/>
                        <a:cs typeface="Arial" charset="0"/>
                      </a:rPr>
                      <m:t> </m:t>
                    </m:r>
                  </m:oMath>
                </a14:m>
                <a:r>
                  <a:rPr lang="en-US" sz="2000" dirty="0">
                    <a:ea typeface="Arial" charset="0"/>
                    <a:cs typeface="Arial" charset="0"/>
                  </a:rPr>
                  <a:t> (since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charset="0"/>
                  </a:rPr>
                  <a:t> in a conductor)</a:t>
                </a:r>
              </a:p>
              <a:p>
                <a:pPr marL="800100" lvl="1" indent="-342900" algn="l">
                  <a:buFont typeface="Arial" panose="020B0604020202020204" pitchFamily="34" charset="0"/>
                  <a:buChar char="•"/>
                </a:pPr>
                <a:r>
                  <a:rPr lang="en-US" sz="2000" dirty="0">
                    <a:ea typeface="Arial" charset="0"/>
                    <a:cs typeface="Arial" charset="0"/>
                  </a:rPr>
                  <a:t>Applying the trial solution E= E</a:t>
                </a:r>
                <a:r>
                  <a:rPr lang="en-US" sz="2000" baseline="-25000" dirty="0">
                    <a:ea typeface="Arial" charset="0"/>
                    <a:cs typeface="Arial" charset="0"/>
                  </a:rPr>
                  <a:t>0</a:t>
                </a:r>
                <a:r>
                  <a:rPr lang="en-US" sz="2000" dirty="0">
                    <a:ea typeface="Arial" charset="0"/>
                    <a:cs typeface="Arial" charset="0"/>
                  </a:rPr>
                  <a:t> exp(𝜔t-</a:t>
                </a:r>
                <a:r>
                  <a:rPr lang="en-US" sz="2000" dirty="0" err="1">
                    <a:ea typeface="Arial" charset="0"/>
                    <a:cs typeface="Arial" charset="0"/>
                  </a:rPr>
                  <a:t>kr</a:t>
                </a:r>
                <a:r>
                  <a:rPr lang="en-US" sz="2000" dirty="0">
                    <a:ea typeface="Arial" charset="0"/>
                    <a:cs typeface="Arial" charset="0"/>
                  </a:rPr>
                  <a:t>), we get –k</a:t>
                </a:r>
                <a:r>
                  <a:rPr lang="en-US" sz="2000" baseline="30000" dirty="0">
                    <a:ea typeface="Arial" charset="0"/>
                    <a:cs typeface="Arial" charset="0"/>
                  </a:rPr>
                  <a:t>2</a:t>
                </a:r>
                <a:r>
                  <a:rPr lang="en-US" sz="2000" dirty="0">
                    <a:ea typeface="Arial" charset="0"/>
                    <a:cs typeface="Arial" charset="0"/>
                  </a:rPr>
                  <a:t>-i𝜔𝜇𝜎 + 𝜔</a:t>
                </a:r>
                <a:r>
                  <a:rPr lang="en-US" sz="2000" baseline="30000" dirty="0">
                    <a:ea typeface="Arial" charset="0"/>
                    <a:cs typeface="Arial" charset="0"/>
                  </a:rPr>
                  <a:t>2</a:t>
                </a:r>
                <a:r>
                  <a:rPr lang="en-US" sz="2000" dirty="0">
                    <a:ea typeface="Arial" charset="0"/>
                    <a:cs typeface="Arial" charset="0"/>
                  </a:rPr>
                  <a:t>𝜇𝜖 = 0.</a:t>
                </a:r>
              </a:p>
              <a:p>
                <a:pPr marL="800100" lvl="1" indent="-342900" algn="l">
                  <a:buFont typeface="Arial" panose="020B0604020202020204" pitchFamily="34" charset="0"/>
                  <a:buChar char="•"/>
                </a:pPr>
                <a:r>
                  <a:rPr lang="en-US" sz="2000" dirty="0">
                    <a:ea typeface="Arial" charset="0"/>
                    <a:cs typeface="Arial" charset="0"/>
                  </a:rPr>
                  <a:t>Putting k = 𝛼-𝛽i,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𝛼</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𝜔</m:t>
                        </m:r>
                      </m:num>
                      <m:den>
                        <m:r>
                          <a:rPr lang="en-US" sz="2000" b="0" i="1" smtClean="0">
                            <a:latin typeface="Cambria Math" panose="02040503050406030204" pitchFamily="18" charset="0"/>
                            <a:ea typeface="Cambria Math" panose="02040503050406030204" pitchFamily="18" charset="0"/>
                            <a:cs typeface="Arial" charset="0"/>
                          </a:rPr>
                          <m:t>2</m:t>
                        </m:r>
                      </m:den>
                    </m:f>
                    <m:rad>
                      <m:radPr>
                        <m:degHide m:val="on"/>
                        <m:ctrlPr>
                          <a:rPr lang="en-US" sz="2000" b="0" i="1" smtClean="0">
                            <a:latin typeface="Cambria Math" panose="02040503050406030204" pitchFamily="18" charset="0"/>
                            <a:ea typeface="Cambria Math" panose="02040503050406030204" pitchFamily="18" charset="0"/>
                            <a:cs typeface="Arial" charset="0"/>
                          </a:rPr>
                        </m:ctrlPr>
                      </m:radPr>
                      <m:deg/>
                      <m:e>
                        <m:r>
                          <a:rPr lang="en-US" sz="2000" b="0" i="1" smtClean="0">
                            <a:latin typeface="Cambria Math" panose="02040503050406030204" pitchFamily="18" charset="0"/>
                            <a:ea typeface="Cambria Math" panose="02040503050406030204" pitchFamily="18" charset="0"/>
                            <a:cs typeface="Arial" charset="0"/>
                          </a:rPr>
                          <m:t>𝜇𝜖</m:t>
                        </m:r>
                      </m:e>
                    </m:rad>
                    <m:r>
                      <a:rPr lang="en-US" sz="2000" b="0" i="0" smtClean="0">
                        <a:latin typeface="Cambria Math" panose="02040503050406030204" pitchFamily="18" charset="0"/>
                        <a:ea typeface="Cambria Math" panose="02040503050406030204" pitchFamily="18" charset="0"/>
                        <a:cs typeface="Arial" charset="0"/>
                      </a:rPr>
                      <m:t> (1+</m:t>
                    </m:r>
                    <m:rad>
                      <m:radPr>
                        <m:degHide m:val="on"/>
                        <m:ctrlPr>
                          <a:rPr lang="en-US" sz="2000" b="0" i="1" smtClean="0">
                            <a:latin typeface="Cambria Math" panose="02040503050406030204" pitchFamily="18" charset="0"/>
                            <a:ea typeface="Cambria Math" panose="02040503050406030204" pitchFamily="18" charset="0"/>
                            <a:cs typeface="Arial" charset="0"/>
                          </a:rPr>
                        </m:ctrlPr>
                      </m:radPr>
                      <m:deg/>
                      <m:e>
                        <m:r>
                          <a:rPr lang="en-US" sz="2000" b="0" i="1" smtClean="0">
                            <a:latin typeface="Cambria Math" panose="02040503050406030204" pitchFamily="18" charset="0"/>
                            <a:ea typeface="Cambria Math" panose="02040503050406030204" pitchFamily="18" charset="0"/>
                            <a:cs typeface="Arial" charset="0"/>
                          </a:rPr>
                          <m:t>1+</m:t>
                        </m:r>
                        <m:f>
                          <m:fPr>
                            <m:ctrlPr>
                              <a:rPr lang="en-US" sz="2000" b="0" i="1" smtClean="0">
                                <a:latin typeface="Cambria Math" panose="02040503050406030204" pitchFamily="18" charset="0"/>
                                <a:ea typeface="Cambria Math" panose="02040503050406030204" pitchFamily="18" charset="0"/>
                                <a:cs typeface="Arial" charset="0"/>
                              </a:rPr>
                            </m:ctrlPr>
                          </m:fPr>
                          <m:num>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𝜎</m:t>
                                </m:r>
                              </m:e>
                              <m:sup>
                                <m:r>
                                  <a:rPr lang="en-US" sz="2000" b="0" i="1" smtClean="0">
                                    <a:latin typeface="Cambria Math" panose="02040503050406030204" pitchFamily="18" charset="0"/>
                                    <a:ea typeface="Cambria Math" panose="02040503050406030204" pitchFamily="18" charset="0"/>
                                    <a:cs typeface="Arial" charset="0"/>
                                  </a:rPr>
                                  <m:t>2</m:t>
                                </m:r>
                              </m:sup>
                            </m:sSup>
                          </m:num>
                          <m:den>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𝜔</m:t>
                                </m:r>
                              </m:e>
                              <m:sup>
                                <m:r>
                                  <a:rPr lang="en-US" sz="2000" b="0" i="1" smtClean="0">
                                    <a:latin typeface="Cambria Math" panose="02040503050406030204" pitchFamily="18" charset="0"/>
                                    <a:ea typeface="Cambria Math" panose="02040503050406030204" pitchFamily="18" charset="0"/>
                                    <a:cs typeface="Arial" charset="0"/>
                                  </a:rPr>
                                  <m:t>2</m:t>
                                </m:r>
                              </m:sup>
                            </m:sSup>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𝜖</m:t>
                                </m:r>
                              </m:e>
                              <m:sup>
                                <m:r>
                                  <a:rPr lang="en-US" sz="2000" b="0" i="1" smtClean="0">
                                    <a:latin typeface="Cambria Math" panose="02040503050406030204" pitchFamily="18" charset="0"/>
                                    <a:ea typeface="Cambria Math" panose="02040503050406030204" pitchFamily="18" charset="0"/>
                                    <a:cs typeface="Arial" charset="0"/>
                                  </a:rPr>
                                  <m:t>2</m:t>
                                </m:r>
                              </m:sup>
                            </m:sSup>
                          </m:den>
                        </m:f>
                      </m:e>
                    </m:rad>
                    <m:r>
                      <a:rPr lang="en-US" sz="2000" b="0" i="1" smtClean="0">
                        <a:latin typeface="Cambria Math" panose="02040503050406030204" pitchFamily="18" charset="0"/>
                        <a:ea typeface="Cambria Math" panose="02040503050406030204" pitchFamily="18" charset="0"/>
                        <a:cs typeface="Arial" charset="0"/>
                      </a:rPr>
                      <m:t> )</m:t>
                    </m:r>
                  </m:oMath>
                </a14:m>
                <a:r>
                  <a:rPr lang="en-US" sz="2000" dirty="0">
                    <a:ea typeface="Arial" charset="0"/>
                    <a:cs typeface="Arial" charset="0"/>
                  </a:rPr>
                  <a:t> and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𝜔𝜇𝜎</m:t>
                        </m:r>
                      </m:num>
                      <m:den>
                        <m:r>
                          <a:rPr lang="en-US" sz="2000" b="0" i="1" smtClean="0">
                            <a:latin typeface="Cambria Math" panose="02040503050406030204" pitchFamily="18" charset="0"/>
                            <a:ea typeface="Cambria Math" panose="02040503050406030204" pitchFamily="18" charset="0"/>
                            <a:cs typeface="Arial" charset="0"/>
                          </a:rPr>
                          <m:t>2</m:t>
                        </m:r>
                        <m:r>
                          <a:rPr lang="en-US" sz="2000" b="0" i="1" smtClean="0">
                            <a:latin typeface="Cambria Math" panose="02040503050406030204" pitchFamily="18" charset="0"/>
                            <a:ea typeface="Cambria Math" panose="02040503050406030204" pitchFamily="18" charset="0"/>
                            <a:cs typeface="Arial" charset="0"/>
                          </a:rPr>
                          <m:t>𝛼</m:t>
                        </m:r>
                      </m:den>
                    </m:f>
                  </m:oMath>
                </a14:m>
                <a:r>
                  <a:rPr lang="en-US" sz="2000" dirty="0">
                    <a:ea typeface="Arial" charset="0"/>
                    <a:cs typeface="Arial" charset="0"/>
                  </a:rPr>
                  <a:t>.</a:t>
                </a:r>
              </a:p>
              <a:p>
                <a:pPr marL="800100" lvl="1" indent="-342900" algn="l">
                  <a:buFont typeface="Arial" panose="020B0604020202020204" pitchFamily="34" charset="0"/>
                  <a:buChar char="•"/>
                </a:pPr>
                <a:r>
                  <a:rPr lang="en-US" sz="2000" dirty="0">
                    <a:ea typeface="Arial" charset="0"/>
                    <a:cs typeface="Arial" charset="0"/>
                  </a:rPr>
                  <a:t>For copper, 𝜎 = 5.78 × 107 𝞨-m.  This explains the “skin effect” in conductors.</a:t>
                </a:r>
              </a:p>
              <a:p>
                <a:pPr marL="342900" indent="-342900" algn="l">
                  <a:buFont typeface="Arial" panose="020B0604020202020204" pitchFamily="34" charset="0"/>
                  <a:buChar char="•"/>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238" y="1706505"/>
                <a:ext cx="11111524" cy="4649846"/>
              </a:xfrm>
              <a:blipFill>
                <a:blip r:embed="rId3"/>
                <a:stretch>
                  <a:fillRect l="-457" t="-163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27</a:t>
            </a:fld>
            <a:endParaRPr lang="en-US"/>
          </a:p>
        </p:txBody>
      </p:sp>
    </p:spTree>
    <p:extLst>
      <p:ext uri="{BB962C8B-B14F-4D97-AF65-F5344CB8AC3E}">
        <p14:creationId xmlns:p14="http://schemas.microsoft.com/office/powerpoint/2010/main" val="34645449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566" y="56979"/>
            <a:ext cx="11978640" cy="868362"/>
          </a:xfrm>
        </p:spPr>
        <p:txBody>
          <a:bodyPr anchor="ctr">
            <a:normAutofit/>
          </a:bodyPr>
          <a:lstStyle/>
          <a:p>
            <a:pPr algn="ctr"/>
            <a:r>
              <a:rPr lang="en-US" sz="4400" dirty="0">
                <a:cs typeface="Arial" panose="020B0604020202020204" pitchFamily="34" charset="0"/>
              </a:rPr>
              <a:t>Radiation, antennas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48614" y="1413163"/>
                <a:ext cx="11294772" cy="5018623"/>
              </a:xfrm>
            </p:spPr>
            <p:txBody>
              <a:bodyPr>
                <a:noAutofit/>
              </a:bodyPr>
              <a:lstStyle/>
              <a:p>
                <a:pPr marL="342900" indent="-342900" algn="l">
                  <a:buFont typeface="Arial" panose="020B0604020202020204" pitchFamily="34" charset="0"/>
                  <a:buChar char="•"/>
                </a:pPr>
                <a:r>
                  <a:rPr lang="en-US" sz="2000" dirty="0">
                    <a:ea typeface="Arial" charset="0"/>
                    <a:cs typeface="Arial" charset="0"/>
                  </a:rPr>
                  <a:t>Accelerating charges radiate energy in the form of electromagnetic waves (companion E and B fields).</a:t>
                </a:r>
              </a:p>
              <a:p>
                <a:pPr marL="342900" indent="-342900" algn="l">
                  <a:buFont typeface="Arial" panose="020B0604020202020204" pitchFamily="34" charset="0"/>
                  <a:buChar char="•"/>
                </a:pPr>
                <a:r>
                  <a:rPr lang="en-US" sz="2000" dirty="0">
                    <a:ea typeface="Arial" charset="0"/>
                    <a:cs typeface="Arial" charset="0"/>
                  </a:rPr>
                  <a:t>The radiation from accelerating charge q is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1" i="0" smtClean="0">
                            <a:latin typeface="Cambria Math" panose="02040503050406030204" pitchFamily="18" charset="0"/>
                            <a:cs typeface="Arial" charset="0"/>
                          </a:rPr>
                          <m:t>𝐄</m:t>
                        </m:r>
                      </m:e>
                      <m:sub>
                        <m:r>
                          <a:rPr lang="en-US" sz="2000" b="0" i="1" smtClean="0">
                            <a:latin typeface="Cambria Math" panose="02040503050406030204" pitchFamily="18" charset="0"/>
                            <a:cs typeface="Arial" charset="0"/>
                          </a:rPr>
                          <m:t>𝑟𝑎𝑑</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r>
                          <a:rPr lang="en-US" sz="2000" b="0" i="1" smtClean="0">
                            <a:latin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𝑞</m:t>
                        </m:r>
                      </m:num>
                      <m:den>
                        <m:r>
                          <a:rPr lang="en-US" sz="2000" b="0" i="1" smtClean="0">
                            <a:latin typeface="Cambria Math" panose="02040503050406030204" pitchFamily="18" charset="0"/>
                            <a:cs typeface="Arial" charset="0"/>
                          </a:rPr>
                          <m:t>𝑟</m:t>
                        </m:r>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1" i="1" smtClean="0">
                            <a:latin typeface="Cambria Math" panose="02040503050406030204" pitchFamily="18" charset="0"/>
                            <a:cs typeface="Arial" charset="0"/>
                          </a:rPr>
                          <m:t>𝒂</m:t>
                        </m:r>
                      </m:e>
                      <m:sub>
                        <m:r>
                          <a:rPr lang="en-US" sz="2000" b="0" i="1" smtClean="0">
                            <a:latin typeface="Cambria Math" panose="02040503050406030204" pitchFamily="18" charset="0"/>
                            <a:ea typeface="Cambria Math" panose="02040503050406030204" pitchFamily="18" charset="0"/>
                            <a:cs typeface="Arial" charset="0"/>
                          </a:rPr>
                          <m:t>⊥</m:t>
                        </m:r>
                      </m:sub>
                    </m:sSub>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𝑡</m:t>
                    </m:r>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12</m:t>
                            </m:r>
                          </m:sub>
                        </m:sSub>
                      </m:num>
                      <m:den>
                        <m:r>
                          <a:rPr lang="en-US" sz="2000" b="0" i="1" smtClean="0">
                            <a:latin typeface="Cambria Math" panose="02040503050406030204" pitchFamily="18" charset="0"/>
                            <a:cs typeface="Arial" charset="0"/>
                          </a:rPr>
                          <m:t>𝑐</m:t>
                        </m:r>
                      </m:den>
                    </m:f>
                    <m:r>
                      <a:rPr lang="en-US" sz="2000" b="0" i="1" smtClean="0">
                        <a:latin typeface="Cambria Math" panose="02040503050406030204" pitchFamily="18" charset="0"/>
                        <a:cs typeface="Arial" charset="0"/>
                      </a:rPr>
                      <m:t>)</m:t>
                    </m:r>
                  </m:oMath>
                </a14:m>
                <a:r>
                  <a:rPr lang="en-US" sz="2000" dirty="0">
                    <a:ea typeface="Arial" charset="0"/>
                    <a:cs typeface="Arial" charset="0"/>
                  </a:rPr>
                  <a:t>.</a:t>
                </a:r>
              </a:p>
              <a:p>
                <a:pPr marL="342900" indent="-342900" algn="l">
                  <a:buFont typeface="Arial" panose="020B0604020202020204" pitchFamily="34" charset="0"/>
                  <a:buChar char="•"/>
                </a:pPr>
                <a:r>
                  <a:rPr lang="en-US" sz="2000" dirty="0">
                    <a:ea typeface="Arial" charset="0"/>
                    <a:cs typeface="Arial" charset="0"/>
                  </a:rPr>
                  <a:t>Here, </a:t>
                </a:r>
                <a:r>
                  <a:rPr lang="en-US" sz="2000" b="1" dirty="0">
                    <a:ea typeface="Arial" charset="0"/>
                    <a:cs typeface="Arial" charset="0"/>
                  </a:rPr>
                  <a:t>a</a:t>
                </a:r>
                <a:r>
                  <a:rPr lang="en-US" sz="2000" baseline="-25000" dirty="0">
                    <a:ea typeface="Arial" charset="0"/>
                    <a:cs typeface="Arial" charset="0"/>
                  </a:rPr>
                  <a:t>⊥ </a:t>
                </a:r>
                <a:r>
                  <a:rPr lang="en-US" sz="2000" dirty="0">
                    <a:ea typeface="Arial" charset="0"/>
                    <a:cs typeface="Arial" charset="0"/>
                  </a:rPr>
                  <a:t>is the acceleration ⊥ to the line from r</a:t>
                </a:r>
                <a:r>
                  <a:rPr lang="en-US" sz="2000" baseline="-25000" dirty="0">
                    <a:ea typeface="Arial" charset="0"/>
                    <a:cs typeface="Arial" charset="0"/>
                  </a:rPr>
                  <a:t>1</a:t>
                </a:r>
                <a:r>
                  <a:rPr lang="en-US" sz="2000" dirty="0">
                    <a:ea typeface="Arial" charset="0"/>
                    <a:cs typeface="Arial" charset="0"/>
                  </a:rPr>
                  <a:t> to r</a:t>
                </a:r>
                <a:r>
                  <a:rPr lang="en-US" sz="2000" baseline="-25000" dirty="0">
                    <a:ea typeface="Arial" charset="0"/>
                    <a:cs typeface="Arial" charset="0"/>
                  </a:rPr>
                  <a:t>2</a:t>
                </a:r>
                <a:r>
                  <a:rPr lang="en-US" sz="2000" dirty="0">
                    <a:ea typeface="Arial" charset="0"/>
                    <a:cs typeface="Arial" charset="0"/>
                  </a:rPr>
                  <a:t>.</a:t>
                </a:r>
              </a:p>
              <a:p>
                <a:pPr marL="342900" indent="-342900" algn="l">
                  <a:buFont typeface="Arial" panose="020B0604020202020204" pitchFamily="34" charset="0"/>
                  <a:buChar char="•"/>
                </a:pPr>
                <a:r>
                  <a:rPr lang="en-US" sz="2000" dirty="0">
                    <a:ea typeface="Arial" charset="0"/>
                    <a:cs typeface="Arial" charset="0"/>
                  </a:rPr>
                  <a:t>For example, applying a time varying potential V</a:t>
                </a:r>
                <a:r>
                  <a:rPr lang="en-US" sz="2000" baseline="-25000" dirty="0">
                    <a:ea typeface="Arial" charset="0"/>
                    <a:cs typeface="Arial" charset="0"/>
                  </a:rPr>
                  <a:t>0</a:t>
                </a:r>
                <a:r>
                  <a:rPr lang="en-US" sz="2000" dirty="0">
                    <a:ea typeface="Arial" charset="0"/>
                    <a:cs typeface="Arial" charset="0"/>
                  </a:rPr>
                  <a:t>sin(𝜔t) to an antenna will cause the antenna to radiate power since the voltage and hence charges affected accelerate within the antenna, that is, their positions have a non-zero second derivative.  That’s how a transmitter “couples” to the antenna of a receiver.  In the receiver, the radiated wave accelerates charges in the antenna replicating the original wave (at much reduced power).</a:t>
                </a:r>
              </a:p>
              <a:p>
                <a:pPr marL="342900" indent="-342900" algn="l">
                  <a:buFont typeface="Arial" panose="020B0604020202020204" pitchFamily="34" charset="0"/>
                  <a:buChar char="•"/>
                </a:pPr>
                <a:r>
                  <a:rPr lang="en-US" sz="2000" dirty="0">
                    <a:ea typeface="Arial" charset="0"/>
                    <a:cs typeface="Arial" charset="0"/>
                  </a:rPr>
                  <a:t>These simple radio waves are carrier waves of frequency </a:t>
                </a:r>
                <a14:m>
                  <m:oMath xmlns:m="http://schemas.openxmlformats.org/officeDocument/2006/math">
                    <m:f>
                      <m:fPr>
                        <m:ctrlPr>
                          <a:rPr lang="en-US" sz="2000" i="1" smtClean="0">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𝜔</m:t>
                        </m:r>
                      </m:num>
                      <m:den>
                        <m:r>
                          <a:rPr lang="en-US" sz="2000" b="0" i="1" smtClean="0">
                            <a:latin typeface="Cambria Math" panose="02040503050406030204" pitchFamily="18" charset="0"/>
                            <a:ea typeface="Cambria Math" panose="02040503050406030204" pitchFamily="18" charset="0"/>
                            <a:cs typeface="Arial" charset="0"/>
                          </a:rPr>
                          <m:t>2</m:t>
                        </m:r>
                        <m:r>
                          <a:rPr lang="en-US" sz="2000" i="1" smtClean="0">
                            <a:latin typeface="Cambria Math" panose="02040503050406030204" pitchFamily="18" charset="0"/>
                            <a:ea typeface="Cambria Math" panose="02040503050406030204" pitchFamily="18" charset="0"/>
                            <a:cs typeface="Arial" charset="0"/>
                          </a:rPr>
                          <m:t>𝜋</m:t>
                        </m:r>
                      </m:den>
                    </m:f>
                  </m:oMath>
                </a14:m>
                <a:r>
                  <a:rPr lang="en-US" sz="2000" dirty="0">
                    <a:ea typeface="Arial" charset="0"/>
                    <a:cs typeface="Arial" charset="0"/>
                  </a:rPr>
                  <a:t>.  To transfer information (voice, images, binary data), we modulate carrier waves combining them with an “information source” signal.  Receivers demodulate the incoming wave and recreate the original “information source” signal.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48614" y="1413163"/>
                <a:ext cx="11294772" cy="5018623"/>
              </a:xfrm>
              <a:blipFill>
                <a:blip r:embed="rId3"/>
                <a:stretch>
                  <a:fillRect l="-449" t="-1515" r="-101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28</a:t>
            </a:fld>
            <a:endParaRPr lang="en-US"/>
          </a:p>
        </p:txBody>
      </p:sp>
    </p:spTree>
    <p:extLst>
      <p:ext uri="{BB962C8B-B14F-4D97-AF65-F5344CB8AC3E}">
        <p14:creationId xmlns:p14="http://schemas.microsoft.com/office/powerpoint/2010/main" val="23783213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8491" y="136525"/>
            <a:ext cx="11759381" cy="982810"/>
          </a:xfrm>
        </p:spPr>
        <p:txBody>
          <a:bodyPr>
            <a:normAutofit/>
          </a:bodyPr>
          <a:lstStyle/>
          <a:p>
            <a:pPr algn="ctr"/>
            <a:r>
              <a:rPr lang="en-US" sz="4400" dirty="0">
                <a:cs typeface="Arial" panose="020B0604020202020204" pitchFamily="34" charset="0"/>
              </a:rPr>
              <a:t>Maxwell’s equations in a non-dispersive media</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816099"/>
                <a:ext cx="11375388" cy="4905375"/>
              </a:xfrm>
            </p:spPr>
            <p:txBody>
              <a:bodyPr>
                <a:normAutofit/>
              </a:bodyPr>
              <a:lstStyle/>
              <a:p>
                <a:pPr marL="342900" indent="-342900" algn="l">
                  <a:lnSpc>
                    <a:spcPct val="100000"/>
                  </a:lnSpc>
                  <a:spcBef>
                    <a:spcPts val="400"/>
                  </a:spcBef>
                  <a:buFont typeface="Arial" panose="020B0604020202020204" pitchFamily="34" charset="0"/>
                  <a:buChar char="•"/>
                </a:pPr>
                <a14:m>
                  <m:oMath xmlns:m="http://schemas.openxmlformats.org/officeDocument/2006/math">
                    <m:r>
                      <m:rPr>
                        <m:sty m:val="p"/>
                      </m:rPr>
                      <a:rPr lang="en-US" sz="2000" b="0" i="0" smtClean="0">
                        <a:latin typeface="Cambria Math" panose="02040503050406030204" pitchFamily="18" charset="0"/>
                        <a:cs typeface="Arial" panose="020B0604020202020204" pitchFamily="34" charset="0"/>
                      </a:rPr>
                      <m:t>B</m:t>
                    </m:r>
                    <m:r>
                      <a:rPr lang="en-US" sz="2000" b="0" i="0" smtClean="0">
                        <a:latin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μH</m:t>
                    </m:r>
                  </m:oMath>
                </a14:m>
                <a:r>
                  <a:rPr lang="en-US" sz="2000" dirty="0">
                    <a:latin typeface="Calibri" panose="020F0502020204030204" pitchFamily="34" charset="0"/>
                    <a:cs typeface="Calibri" panose="020F0502020204030204" pitchFamily="34" charset="0"/>
                  </a:rPr>
                  <a:t>, </a:t>
                </a:r>
                <a14:m>
                  <m:oMath xmlns:m="http://schemas.openxmlformats.org/officeDocument/2006/math">
                    <m:r>
                      <m:rPr>
                        <m:sty m:val="p"/>
                      </m:rPr>
                      <a:rPr lang="en-US" sz="2000" b="0" i="0" smtClean="0">
                        <a:latin typeface="Cambria Math" panose="02040503050406030204" pitchFamily="18" charset="0"/>
                        <a:cs typeface="Arial" panose="020B0604020202020204" pitchFamily="34" charset="0"/>
                      </a:rPr>
                      <m:t>D</m:t>
                    </m:r>
                    <m:r>
                      <a:rPr lang="en-US" sz="2000" b="0" i="0" smtClean="0">
                        <a:latin typeface="Cambria Math" panose="02040503050406030204" pitchFamily="18" charset="0"/>
                        <a:cs typeface="Arial" panose="020B0604020202020204" pitchFamily="34" charset="0"/>
                      </a:rPr>
                      <m:t>= </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ϵE</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𝐷</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𝜌</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E</m:t>
                    </m:r>
                    <m:r>
                      <a:rPr lang="en-US" sz="2000" b="0" i="0">
                        <a:latin typeface="Cambria Math" panose="02040503050406030204" pitchFamily="18" charset="0"/>
                        <a:ea typeface="Cambria Math" panose="02040503050406030204" pitchFamily="18" charset="0"/>
                        <a:cs typeface="Arial" panose="020B0604020202020204" pitchFamily="34" charset="0"/>
                      </a:rPr>
                      <m:t>=</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B</m:t>
                        </m:r>
                      </m:num>
                      <m:den>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t</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H</m:t>
                    </m:r>
                    <m:r>
                      <a:rPr lang="en-US" sz="2000" b="0" i="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j</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E</m:t>
                        </m:r>
                      </m:num>
                      <m:den>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t</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𝜕𝜌</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oMath>
                </a14:m>
                <a:endParaRPr lang="en-US" sz="2000" dirty="0">
                  <a:latin typeface="Calibri" panose="020F0502020204030204" pitchFamily="34" charset="0"/>
                  <a:cs typeface="Calibri" panose="020F050202020403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816099"/>
                <a:ext cx="11375388" cy="4905375"/>
              </a:xfrm>
              <a:blipFill>
                <a:blip r:embed="rId2"/>
                <a:stretch>
                  <a:fillRect l="-446" t="-77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29</a:t>
            </a:fld>
            <a:endParaRPr lang="en-US" altLang="en-US"/>
          </a:p>
        </p:txBody>
      </p:sp>
    </p:spTree>
    <p:extLst>
      <p:ext uri="{BB962C8B-B14F-4D97-AF65-F5344CB8AC3E}">
        <p14:creationId xmlns:p14="http://schemas.microsoft.com/office/powerpoint/2010/main" val="5067009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7" y="89984"/>
            <a:ext cx="10960925"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Noise</a:t>
            </a:r>
            <a:endParaRPr sz="32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15537" y="1455883"/>
                <a:ext cx="10960925" cy="479875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hangingPunct="0">
                  <a:spcBef>
                    <a:spcPts val="400"/>
                  </a:spcBef>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i="1">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ea typeface="Cambria Math" panose="02040503050406030204" pitchFamily="18" charset="0"/>
                              </a:rPr>
                              <m:t>𝜏</m:t>
                            </m:r>
                          </m:den>
                        </m:f>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𝜏</m:t>
                            </m:r>
                          </m:sup>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𝑡</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nary>
                      </m:e>
                    </m:rad>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𝑑𝑡</m:t>
                    </m:r>
                  </m:oMath>
                </a14:m>
                <a:r>
                  <a:rPr lang="en-US" sz="2000" dirty="0">
                    <a:solidFill>
                      <a:srgbClr val="000000"/>
                    </a:solidFill>
                  </a:rPr>
                  <a:t> so the average noise power is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𝑅</m:t>
                        </m:r>
                      </m:den>
                    </m:f>
                  </m:oMath>
                </a14:m>
                <a:r>
                  <a:rPr lang="en-US" sz="2000" dirty="0">
                    <a:solidFill>
                      <a:srgbClr val="000000"/>
                    </a:solidFill>
                  </a:rPr>
                  <a:t>, where </a:t>
                </a:r>
                <a14:m>
                  <m:oMath xmlns:m="http://schemas.openxmlformats.org/officeDocument/2006/math">
                    <m:r>
                      <a:rPr lang="en-US" sz="2000" i="1">
                        <a:solidFill>
                          <a:srgbClr val="000000"/>
                        </a:solidFill>
                        <a:latin typeface="Cambria Math" panose="02040503050406030204" pitchFamily="18" charset="0"/>
                      </a:rPr>
                      <m:t>𝑅</m:t>
                    </m:r>
                  </m:oMath>
                </a14:m>
                <a:r>
                  <a:rPr lang="en-US" sz="2000" dirty="0">
                    <a:solidFill>
                      <a:srgbClr val="000000"/>
                    </a:solidFill>
                  </a:rPr>
                  <a:t> isthe load resistance</a:t>
                </a:r>
              </a:p>
              <a:p>
                <a:pPr marL="285750" indent="-285750" hangingPunct="0">
                  <a:spcBef>
                    <a:spcPts val="400"/>
                  </a:spcBef>
                  <a:buFont typeface="Arial" panose="020B0604020202020204" pitchFamily="34" charset="0"/>
                  <a:buChar char="•"/>
                </a:pPr>
                <a:r>
                  <a:rPr lang="en-US" sz="2000" dirty="0">
                    <a:solidFill>
                      <a:srgbClr val="000000"/>
                    </a:solidFill>
                  </a:rPr>
                  <a:t>Define </a:t>
                </a:r>
                <a14:m>
                  <m:oMath xmlns:m="http://schemas.openxmlformats.org/officeDocument/2006/math">
                    <m:r>
                      <a:rPr lang="en-US" sz="2000" i="1">
                        <a:solidFill>
                          <a:srgbClr val="000000"/>
                        </a:solidFill>
                        <a:latin typeface="Cambria Math" panose="02040503050406030204" pitchFamily="18" charset="0"/>
                      </a:rPr>
                      <m:t>𝑆𝑁𝑅</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𝑃</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den>
                    </m:f>
                    <m:r>
                      <a:rPr lang="en-US" sz="2000" b="0" i="0" smtClean="0">
                        <a:solidFill>
                          <a:srgbClr val="000000"/>
                        </a:solidFill>
                        <a:latin typeface="Cambria Math" panose="02040503050406030204" pitchFamily="18" charset="0"/>
                      </a:rPr>
                      <m:t>  </m:t>
                    </m:r>
                  </m:oMath>
                </a14:m>
                <a:r>
                  <a:rPr lang="en-US" sz="2000" dirty="0">
                    <a:solidFill>
                      <a:srgbClr val="000000"/>
                    </a:solidFill>
                  </a:rPr>
                  <a:t>and </a:t>
                </a:r>
                <a14:m>
                  <m:oMath xmlns:m="http://schemas.openxmlformats.org/officeDocument/2006/math">
                    <m:r>
                      <a:rPr lang="en-US" sz="2000" i="1">
                        <a:solidFill>
                          <a:srgbClr val="000000"/>
                        </a:solidFill>
                        <a:latin typeface="Cambria Math" panose="02040503050406030204" pitchFamily="18" charset="0"/>
                      </a:rPr>
                      <m:t>𝑀𝐷𝑆</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num>
                      <m:den>
                        <m:r>
                          <a:rPr lang="en-US" sz="2000" i="1">
                            <a:solidFill>
                              <a:srgbClr val="000000"/>
                            </a:solidFill>
                            <a:latin typeface="Cambria Math" panose="02040503050406030204" pitchFamily="18" charset="0"/>
                          </a:rPr>
                          <m:t>𝐺</m:t>
                        </m:r>
                      </m:den>
                    </m:f>
                  </m:oMath>
                </a14:m>
                <a:r>
                  <a:rPr lang="en-US" sz="2000" dirty="0">
                    <a:solidFill>
                      <a:srgbClr val="000000"/>
                    </a:solidFill>
                  </a:rPr>
                  <a:t>.</a:t>
                </a:r>
              </a:p>
              <a:p>
                <a:pPr marL="285750" indent="-285750" hangingPunct="0">
                  <a:spcBef>
                    <a:spcPts val="400"/>
                  </a:spcBef>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rPr>
                      <m:t>𝑁𝐸𝑃</m:t>
                    </m:r>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𝑁</m:t>
                        </m:r>
                      </m:num>
                      <m:den>
                        <m:r>
                          <a:rPr lang="en-US" sz="2000" b="0" i="1" smtClean="0">
                            <a:solidFill>
                              <a:srgbClr val="000000"/>
                            </a:solidFill>
                            <a:latin typeface="Cambria Math" panose="02040503050406030204" pitchFamily="18" charset="0"/>
                          </a:rPr>
                          <m:t>𝐺</m:t>
                        </m:r>
                      </m:den>
                    </m:f>
                  </m:oMath>
                </a14:m>
                <a:r>
                  <a:rPr lang="en-US" dirty="0">
                    <a:solidFill>
                      <a:srgbClr val="000000"/>
                    </a:solidFill>
                    <a:latin typeface="Calibri"/>
                    <a:ea typeface="Calibri"/>
                    <a:cs typeface="Calibri"/>
                    <a:sym typeface="Calibri"/>
                  </a:rPr>
                  <a:t> (Noise equivalent power)</a:t>
                </a:r>
              </a:p>
              <a:p>
                <a:pPr marL="342900" indent="-342900" hangingPunct="0">
                  <a:buFont typeface="Arial" panose="020B0604020202020204" pitchFamily="34" charset="0"/>
                  <a:buChar char="•"/>
                </a:pPr>
                <a:r>
                  <a:rPr lang="en-US" sz="2000" dirty="0">
                    <a:solidFill>
                      <a:srgbClr val="000000"/>
                    </a:solidFill>
                  </a:rPr>
                  <a:t>Noise phasors</a:t>
                </a:r>
              </a:p>
              <a:p>
                <a:pPr marL="800100" lvl="1" indent="-342900" hangingPunct="0">
                  <a:buFont typeface="Arial" panose="020B0604020202020204" pitchFamily="34" charset="0"/>
                  <a:buChar char="•"/>
                </a:pP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i="1">
                        <a:solidFill>
                          <a:srgbClr val="000000"/>
                        </a:solidFill>
                        <a:latin typeface="Cambria Math" panose="02040503050406030204" pitchFamily="18" charset="0"/>
                      </a:rPr>
                      <m:t>=</m:t>
                    </m:r>
                    <m:nary>
                      <m:naryPr>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m:t>
                        </m:r>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𝑝</m:t>
                        </m:r>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𝑑𝐴</m:t>
                        </m:r>
                      </m:e>
                    </m:nary>
                  </m:oMath>
                </a14:m>
                <a:endParaRPr lang="en-US" sz="2000" dirty="0">
                  <a:solidFill>
                    <a:srgbClr val="000000"/>
                  </a:solidFill>
                </a:endParaRPr>
              </a:p>
              <a:p>
                <a:pPr marL="800100" lvl="1" indent="-3429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𝑁</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num>
                      <m:den>
                        <m:r>
                          <a:rPr lang="en-US" sz="2000" i="1">
                            <a:solidFill>
                              <a:srgbClr val="000000"/>
                            </a:solidFill>
                            <a:latin typeface="Cambria Math" panose="02040503050406030204" pitchFamily="18" charset="0"/>
                          </a:rPr>
                          <m:t>2</m:t>
                        </m:r>
                        <m:r>
                          <a:rPr lang="en-US" sz="2000" i="1">
                            <a:solidFill>
                              <a:srgbClr val="000000"/>
                            </a:solidFill>
                            <a:latin typeface="Cambria Math" panose="02040503050406030204" pitchFamily="18" charset="0"/>
                          </a:rPr>
                          <m:t>𝑅</m:t>
                        </m:r>
                      </m:den>
                    </m:f>
                  </m:oMath>
                </a14:m>
                <a:endParaRPr lang="en-US" dirty="0">
                  <a:solidFill>
                    <a:srgbClr val="000000"/>
                  </a:solidFill>
                  <a:latin typeface="Calibri"/>
                  <a:ea typeface="Calibri"/>
                  <a:cs typeface="Calibri"/>
                  <a:sym typeface="Calibri"/>
                </a:endParaRPr>
              </a:p>
              <a:p>
                <a:pPr marL="800100" lvl="1" indent="-3429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𝑛</m:t>
                        </m:r>
                      </m:sub>
                    </m:sSub>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𝑁𝐵</m:t>
                    </m:r>
                  </m:oMath>
                </a14:m>
                <a:r>
                  <a:rPr lang="en-US" dirty="0">
                    <a:solidFill>
                      <a:srgbClr val="000000"/>
                    </a:solidFill>
                  </a:rPr>
                  <a:t>, </a:t>
                </a:r>
                <a14:m>
                  <m:oMath xmlns:m="http://schemas.openxmlformats.org/officeDocument/2006/math">
                    <m:r>
                      <a:rPr lang="en-US" i="1">
                        <a:solidFill>
                          <a:srgbClr val="000000"/>
                        </a:solidFill>
                        <a:latin typeface="Cambria Math" panose="02040503050406030204" pitchFamily="18" charset="0"/>
                      </a:rPr>
                      <m:t>𝑁</m:t>
                    </m:r>
                  </m:oMath>
                </a14:m>
                <a:r>
                  <a:rPr lang="en-US" dirty="0">
                    <a:solidFill>
                      <a:srgbClr val="000000"/>
                    </a:solidFill>
                  </a:rPr>
                  <a:t> is noise power density, </a:t>
                </a:r>
                <a14:m>
                  <m:oMath xmlns:m="http://schemas.openxmlformats.org/officeDocument/2006/math">
                    <m:r>
                      <a:rPr lang="en-US" i="1">
                        <a:solidFill>
                          <a:srgbClr val="000000"/>
                        </a:solidFill>
                        <a:latin typeface="Cambria Math" panose="02040503050406030204" pitchFamily="18" charset="0"/>
                      </a:rPr>
                      <m:t>𝐵</m:t>
                    </m:r>
                  </m:oMath>
                </a14:m>
                <a:r>
                  <a:rPr lang="en-US" dirty="0">
                    <a:solidFill>
                      <a:srgbClr val="000000"/>
                    </a:solidFill>
                  </a:rPr>
                  <a:t> is bandwidth.</a:t>
                </a:r>
              </a:p>
              <a:p>
                <a:pPr marL="800100" lvl="1" indent="-342900" hangingPunct="0">
                  <a:buFont typeface="Arial" panose="020B0604020202020204" pitchFamily="34" charset="0"/>
                  <a:buChar char="•"/>
                </a:pPr>
                <a:r>
                  <a:rPr lang="en-US" dirty="0">
                    <a:solidFill>
                      <a:srgbClr val="000000"/>
                    </a:solidFill>
                    <a:latin typeface="Calibri"/>
                    <a:ea typeface="Calibri"/>
                    <a:cs typeface="Calibri"/>
                    <a:sym typeface="Calibri"/>
                  </a:rPr>
                  <a:t>The units for </a:t>
                </a:r>
                <a14:m>
                  <m:oMath xmlns:m="http://schemas.openxmlformats.org/officeDocument/2006/math">
                    <m:r>
                      <a:rPr lang="en-US" i="1" smtClean="0">
                        <a:solidFill>
                          <a:srgbClr val="000000"/>
                        </a:solidFill>
                        <a:latin typeface="Cambria Math" panose="02040503050406030204" pitchFamily="18" charset="0"/>
                        <a:cs typeface="Calibri"/>
                        <a:sym typeface="Calibri"/>
                      </a:rPr>
                      <m:t>𝐵</m:t>
                    </m:r>
                  </m:oMath>
                </a14:m>
                <a:r>
                  <a:rPr lang="en-US" dirty="0">
                    <a:solidFill>
                      <a:srgbClr val="000000"/>
                    </a:solidFill>
                    <a:latin typeface="Calibri"/>
                    <a:ea typeface="Calibri"/>
                    <a:cs typeface="Calibri"/>
                    <a:sym typeface="Calibri"/>
                  </a:rPr>
                  <a:t> are </a:t>
                </a:r>
                <a14:m>
                  <m:oMath xmlns:m="http://schemas.openxmlformats.org/officeDocument/2006/math">
                    <m:f>
                      <m:fPr>
                        <m:type m:val="skw"/>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𝑣𝑜𝑙𝑡𝑠</m:t>
                        </m:r>
                      </m:num>
                      <m:den>
                        <m:rad>
                          <m:radPr>
                            <m:degHide m:val="on"/>
                            <m:ctrlPr>
                              <a:rPr lang="en-US" i="1" smtClean="0">
                                <a:solidFill>
                                  <a:srgbClr val="000000"/>
                                </a:solidFill>
                                <a:latin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cs typeface="Calibri"/>
                                <a:sym typeface="Calibri"/>
                              </a:rPr>
                              <m:t>𝐻𝑧</m:t>
                            </m:r>
                          </m:e>
                        </m:rad>
                      </m:den>
                    </m:f>
                  </m:oMath>
                </a14:m>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15537" y="1455883"/>
                <a:ext cx="10960925" cy="4798756"/>
              </a:xfrm>
              <a:prstGeom prst="rect">
                <a:avLst/>
              </a:prstGeom>
              <a:blipFill>
                <a:blip r:embed="rId3"/>
                <a:stretch>
                  <a:fillRect l="-926" t="-8179"/>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a:t>
            </a:fld>
            <a:endParaRPr lang="en-US" dirty="0">
              <a:solidFill>
                <a:schemeClr val="tx1"/>
              </a:solidFill>
            </a:endParaRPr>
          </a:p>
        </p:txBody>
      </p:sp>
    </p:spTree>
    <p:extLst>
      <p:ext uri="{BB962C8B-B14F-4D97-AF65-F5344CB8AC3E}">
        <p14:creationId xmlns:p14="http://schemas.microsoft.com/office/powerpoint/2010/main" val="315977726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7809" y="58535"/>
            <a:ext cx="11681791" cy="982810"/>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86822" y="1381509"/>
                <a:ext cx="8160596" cy="4974839"/>
              </a:xfrm>
            </p:spPr>
            <p:txBody>
              <a:bodyPr>
                <a:normAutofit fontScale="92500" lnSpcReduction="20000"/>
              </a:bodyPr>
              <a:lstStyle/>
              <a:p>
                <a:pPr marL="342900" indent="-342900" algn="l">
                  <a:lnSpc>
                    <a:spcPct val="12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𝐴</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1,</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 </m:t>
                    </m:r>
                    <m:nary>
                      <m:naryPr>
                        <m:limLoc m:val="undOvr"/>
                        <m:subHide m:val="on"/>
                        <m:supHide m:val="on"/>
                        <m:ctrlPr>
                          <a:rPr lang="en-US" sz="2000" b="0" i="1" smtClean="0">
                            <a:latin typeface="Cambria Math" panose="02040503050406030204" pitchFamily="18" charset="0"/>
                            <a:cs typeface="Arial" panose="020B0604020202020204" pitchFamily="34" charset="0"/>
                          </a:rPr>
                        </m:ctrlPr>
                      </m:naryPr>
                      <m:sub/>
                      <m:sup/>
                      <m:e>
                        <m:f>
                          <m:fPr>
                            <m:ctrlPr>
                              <a:rPr lang="en-US" sz="2000" b="0" i="1" smtClean="0">
                                <a:latin typeface="Cambria Math" panose="02040503050406030204" pitchFamily="18" charset="0"/>
                                <a:cs typeface="Arial" panose="020B0604020202020204" pitchFamily="34" charset="0"/>
                              </a:rPr>
                            </m:ctrlPr>
                          </m:fPr>
                          <m:num>
                            <m:acc>
                              <m:accPr>
                                <m:chr m:val="⃗"/>
                                <m:ctrlPr>
                                  <a:rPr lang="en-US" sz="2000" b="0" i="1" smtClean="0">
                                    <a:latin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cs typeface="Arial" panose="020B0604020202020204" pitchFamily="34" charset="0"/>
                                  </a:rPr>
                                  <m:t>𝑗</m:t>
                                </m:r>
                              </m:e>
                            </m:acc>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2, </m:t>
                                </m:r>
                                <m:r>
                                  <a:rPr lang="en-US" sz="2000" b="0" i="1" smtClean="0">
                                    <a:latin typeface="Cambria Math" panose="02040503050406030204" pitchFamily="18" charset="0"/>
                                    <a:cs typeface="Arial" panose="020B0604020202020204" pitchFamily="34" charset="0"/>
                                  </a:rPr>
                                  <m:t>𝑡</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𝑟</m:t>
                                        </m:r>
                                      </m:e>
                                      <m:sub>
                                        <m:r>
                                          <a:rPr lang="en-US" sz="2000" b="0" i="1" smtClean="0">
                                            <a:latin typeface="Cambria Math" panose="02040503050406030204" pitchFamily="18" charset="0"/>
                                            <a:cs typeface="Arial" panose="020B0604020202020204" pitchFamily="34" charset="0"/>
                                          </a:rPr>
                                          <m:t>12</m:t>
                                        </m:r>
                                      </m:sub>
                                    </m:sSub>
                                  </m:num>
                                  <m:den>
                                    <m:r>
                                      <a:rPr lang="en-US" sz="2000" b="0" i="1" smtClean="0">
                                        <a:latin typeface="Cambria Math" panose="02040503050406030204" pitchFamily="18" charset="0"/>
                                        <a:cs typeface="Arial" panose="020B0604020202020204" pitchFamily="34" charset="0"/>
                                      </a:rPr>
                                      <m:t>𝑐</m:t>
                                    </m:r>
                                  </m:den>
                                </m:f>
                              </m:e>
                            </m:d>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12</m:t>
                                </m:r>
                              </m:sub>
                            </m:sSub>
                          </m:den>
                        </m:f>
                      </m:e>
                    </m:nary>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𝑑</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𝑉</m:t>
                        </m:r>
                      </m:e>
                      <m:sub>
                        <m:r>
                          <a:rPr lang="en-US" sz="2000" b="0" i="1" smtClean="0">
                            <a:latin typeface="Cambria Math" panose="02040503050406030204" pitchFamily="18" charset="0"/>
                            <a:cs typeface="Arial" panose="020B0604020202020204" pitchFamily="34" charset="0"/>
                          </a:rPr>
                          <m:t>2</m:t>
                        </m:r>
                      </m:sub>
                    </m:sSub>
                  </m:oMath>
                </a14:m>
                <a:r>
                  <a:rPr lang="en-US" sz="2000" dirty="0">
                    <a:cs typeface="Arial" panose="020B0604020202020204" pitchFamily="34" charset="0"/>
                  </a:rPr>
                  <a:t>.  From figure on right,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𝑉</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2</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𝐼</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cs typeface="Arial" panose="020B0604020202020204" pitchFamily="34" charset="0"/>
                  </a:rPr>
                  <a:t>.</a:t>
                </a:r>
              </a:p>
              <a:p>
                <a:pPr marL="342900" indent="-342900">
                  <a:lnSpc>
                    <a:spcPct val="120000"/>
                  </a:lnSpc>
                  <a:spcBef>
                    <a:spcPts val="0"/>
                  </a:spcBef>
                </a:pPr>
                <a:r>
                  <a:rPr lang="en-US" sz="2000" dirty="0">
                    <a:cs typeface="Arial" panose="020B0604020202020204" pitchFamily="34" charset="0"/>
                  </a:rPr>
                  <a:t>Note </a:t>
                </a:r>
                <a14:m>
                  <m:oMath xmlns:m="http://schemas.openxmlformats.org/officeDocument/2006/math">
                    <m:acc>
                      <m:accPr>
                        <m:chr m:val="⃗"/>
                        <m:ctrlPr>
                          <a:rPr lang="en-US" sz="2000" i="1" smtClean="0">
                            <a:latin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cs typeface="Arial" panose="020B0604020202020204" pitchFamily="34" charset="0"/>
                          </a:rPr>
                          <m:t>𝑝</m:t>
                        </m:r>
                      </m:e>
                    </m:acc>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𝑞</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𝑙</m:t>
                    </m:r>
                    <m:acc>
                      <m:accPr>
                        <m:chr m:val="⃗"/>
                        <m:ctrlPr>
                          <a:rPr lang="en-US" sz="2000" b="0" i="1" smtClean="0">
                            <a:latin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cs typeface="Arial" panose="020B0604020202020204" pitchFamily="34" charset="0"/>
                          </a:rPr>
                          <m:t>𝑘</m:t>
                        </m:r>
                      </m:e>
                    </m:acc>
                  </m:oMath>
                </a14:m>
                <a:r>
                  <a:rPr lang="en-US" sz="2000" dirty="0">
                    <a:cs typeface="Arial" panose="020B0604020202020204" pitchFamily="34" charset="0"/>
                  </a:rPr>
                  <a:t>, </a:t>
                </a:r>
                <a14:m>
                  <m:oMath xmlns:m="http://schemas.openxmlformats.org/officeDocument/2006/math">
                    <m:r>
                      <a:rPr lang="en-US" sz="2000" b="0" i="1" smtClean="0">
                        <a:latin typeface="Cambria Math" panose="02040503050406030204" pitchFamily="18" charset="0"/>
                        <a:cs typeface="Arial" panose="020B0604020202020204" pitchFamily="34" charset="0"/>
                      </a:rPr>
                      <m:t>𝑘</m:t>
                    </m:r>
                    <m:r>
                      <a:rPr lang="en-US" sz="2000" b="0" i="1" smtClean="0">
                        <a:latin typeface="Cambria Math" panose="02040503050406030204" pitchFamily="18" charset="0"/>
                        <a:cs typeface="Arial" panose="020B0604020202020204" pitchFamily="34" charset="0"/>
                      </a:rPr>
                      <m:t>=</m:t>
                    </m:r>
                    <m:acc>
                      <m:accPr>
                        <m:chr m:val="̂"/>
                        <m:ctrlPr>
                          <a:rPr lang="en-US" sz="2000" b="0" i="1" smtClean="0">
                            <a:latin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cs typeface="Arial" panose="020B0604020202020204" pitchFamily="34" charset="0"/>
                          </a:rPr>
                          <m:t>𝑧</m:t>
                        </m:r>
                      </m:e>
                    </m:acc>
                  </m:oMath>
                </a14:m>
                <a:r>
                  <a:rPr lang="en-US" sz="2000" dirty="0">
                    <a:cs typeface="Arial" panose="020B0604020202020204" pitchFamily="34" charset="0"/>
                  </a:rPr>
                  <a:t> and </a:t>
                </a:r>
                <a14:m>
                  <m:oMath xmlns:m="http://schemas.openxmlformats.org/officeDocument/2006/math">
                    <m:acc>
                      <m:accPr>
                        <m:chr m:val="̇"/>
                        <m:ctrlPr>
                          <a:rPr lang="en-US" sz="2000" i="1" smtClean="0">
                            <a:latin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cs typeface="Arial" panose="020B0604020202020204" pitchFamily="34" charset="0"/>
                          </a:rPr>
                          <m:t>𝑞</m:t>
                        </m:r>
                      </m:e>
                    </m:acc>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𝐼</m:t>
                    </m:r>
                  </m:oMath>
                </a14:m>
                <a:r>
                  <a:rPr lang="en-US" sz="2000" dirty="0">
                    <a:cs typeface="Arial" panose="020B0604020202020204" pitchFamily="34" charset="0"/>
                  </a:rPr>
                  <a:t>.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𝜙</m:t>
                    </m:r>
                  </m:oMath>
                </a14:m>
                <a:r>
                  <a:rPr lang="en-US" sz="2000" dirty="0">
                    <a:cs typeface="Arial" panose="020B0604020202020204" pitchFamily="34" charset="0"/>
                  </a:rPr>
                  <a:t> is the angle from the x axis to the projection of r on the x-y plane.</a:t>
                </a:r>
              </a:p>
              <a:p>
                <a:pPr marL="342900" indent="-342900">
                  <a:lnSpc>
                    <a:spcPct val="120000"/>
                  </a:lnSpc>
                  <a:spcBef>
                    <a:spcPts val="0"/>
                  </a:spcBef>
                </a:pPr>
                <a14:m>
                  <m:oMath xmlns:m="http://schemas.openxmlformats.org/officeDocument/2006/math">
                    <m:r>
                      <a:rPr lang="en-US" sz="2000" b="0" i="0" smtClean="0">
                        <a:latin typeface="Cambria Math" panose="02040503050406030204" pitchFamily="18" charset="0"/>
                      </a:rPr>
                      <m:t> </m:t>
                    </m:r>
                    <m:sSup>
                      <m:sSupPr>
                        <m:ctrlPr>
                          <a:rPr lang="en-US" sz="2000" i="1">
                            <a:latin typeface="Cambria Math" panose="02040503050406030204" pitchFamily="18" charset="0"/>
                          </a:rPr>
                        </m:ctrlPr>
                      </m:sSupPr>
                      <m:e>
                        <m:acc>
                          <m:accPr>
                            <m:chr m:val="⃗"/>
                            <m:ctrlPr>
                              <a:rPr lang="en-US" sz="2000" i="1">
                                <a:latin typeface="Cambria Math" panose="02040503050406030204" pitchFamily="18" charset="0"/>
                              </a:rPr>
                            </m:ctrlPr>
                          </m:accPr>
                          <m:e>
                            <m:r>
                              <a:rPr lang="en-US" sz="2000" i="1">
                                <a:latin typeface="Cambria Math" panose="02040503050406030204" pitchFamily="18" charset="0"/>
                              </a:rPr>
                              <m:t>𝑟</m:t>
                            </m:r>
                          </m:e>
                        </m:acc>
                      </m:e>
                      <m:sup>
                        <m:r>
                          <a:rPr lang="en-US" sz="2000" i="1">
                            <a:latin typeface="Cambria Math" panose="02040503050406030204" pitchFamily="18" charset="0"/>
                          </a:rPr>
                          <m:t>′</m:t>
                        </m:r>
                      </m:sup>
                    </m:sSup>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𝑧</m:t>
                        </m:r>
                      </m:e>
                      <m:sup>
                        <m:r>
                          <a:rPr lang="en-US" sz="2000" b="0" i="1" smtClean="0">
                            <a:latin typeface="Cambria Math" panose="02040503050406030204" pitchFamily="18" charset="0"/>
                          </a:rPr>
                          <m:t>′</m:t>
                        </m:r>
                      </m:sup>
                    </m:sSup>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𝑘</m:t>
                        </m:r>
                      </m:e>
                    </m:acc>
                    <m:r>
                      <a:rPr lang="en-US" sz="2000" b="0" i="1" smtClean="0">
                        <a:latin typeface="Cambria Math" panose="02040503050406030204" pitchFamily="18" charset="0"/>
                      </a:rPr>
                      <m:t>=</m:t>
                    </m:r>
                    <m:acc>
                      <m:accPr>
                        <m:chr m:val="⃗"/>
                        <m:ctrlPr>
                          <a:rPr lang="en-US" sz="2000" i="1">
                            <a:latin typeface="Cambria Math" panose="02040503050406030204" pitchFamily="18" charset="0"/>
                          </a:rPr>
                        </m:ctrlPr>
                      </m:accPr>
                      <m:e>
                        <m:r>
                          <a:rPr lang="en-US" sz="2000" i="1">
                            <a:latin typeface="Cambria Math" panose="02040503050406030204" pitchFamily="18" charset="0"/>
                          </a:rPr>
                          <m:t>𝑟</m:t>
                        </m:r>
                      </m:e>
                    </m:acc>
                  </m:oMath>
                </a14:m>
                <a:r>
                  <a:rPr lang="en-US" sz="2000" dirty="0">
                    <a:cs typeface="Arial" panose="020B0604020202020204" pitchFamily="34" charset="0"/>
                  </a:rPr>
                  <a:t> and </a:t>
                </a:r>
                <a14:m>
                  <m:oMath xmlns:m="http://schemas.openxmlformats.org/officeDocument/2006/math">
                    <m:r>
                      <a:rPr lang="en-US" sz="2000" b="0" i="1" smtClean="0">
                        <a:latin typeface="Cambria Math" panose="02040503050406030204" pitchFamily="18" charset="0"/>
                        <a:cs typeface="Arial" panose="020B0604020202020204" pitchFamily="34" charset="0"/>
                      </a:rPr>
                      <m:t>|</m:t>
                    </m:r>
                    <m:acc>
                      <m:accPr>
                        <m:chr m:val="⃗"/>
                        <m:ctrlPr>
                          <a:rPr lang="en-US" sz="2000" i="1">
                            <a:latin typeface="Cambria Math" panose="02040503050406030204" pitchFamily="18" charset="0"/>
                          </a:rPr>
                        </m:ctrlPr>
                      </m:accPr>
                      <m:e>
                        <m:r>
                          <a:rPr lang="en-US" sz="2000" i="1">
                            <a:latin typeface="Cambria Math" panose="02040503050406030204" pitchFamily="18" charset="0"/>
                          </a:rPr>
                          <m:t>𝑟</m:t>
                        </m:r>
                      </m:e>
                    </m:acc>
                  </m:oMath>
                </a14:m>
                <a:r>
                  <a:rPr lang="en-US" sz="2000" dirty="0">
                    <a:cs typeface="Arial" panose="020B0604020202020204" pitchFamily="34" charset="0"/>
                  </a:rPr>
                  <a:t>-</a:t>
                </a:r>
                <a:r>
                  <a:rPr lang="en-US" sz="2000" dirty="0"/>
                  <a:t> </a:t>
                </a:r>
                <a14:m>
                  <m:oMath xmlns:m="http://schemas.openxmlformats.org/officeDocument/2006/math">
                    <m:sSup>
                      <m:sSupPr>
                        <m:ctrlPr>
                          <a:rPr lang="en-US" sz="2000" i="1">
                            <a:latin typeface="Cambria Math" panose="02040503050406030204" pitchFamily="18" charset="0"/>
                          </a:rPr>
                        </m:ctrlPr>
                      </m:sSupPr>
                      <m:e>
                        <m:r>
                          <a:rPr lang="en-US" sz="2000" i="1">
                            <a:latin typeface="Cambria Math" panose="02040503050406030204" pitchFamily="18" charset="0"/>
                          </a:rPr>
                          <m:t>𝑧</m:t>
                        </m:r>
                      </m:e>
                      <m:sup>
                        <m:r>
                          <a:rPr lang="en-US" sz="2000" i="1">
                            <a:latin typeface="Cambria Math" panose="02040503050406030204" pitchFamily="18" charset="0"/>
                          </a:rPr>
                          <m:t>′</m:t>
                        </m:r>
                      </m:sup>
                    </m:sSup>
                    <m:acc>
                      <m:accPr>
                        <m:chr m:val="⃗"/>
                        <m:ctrlPr>
                          <a:rPr lang="en-US" sz="2000" i="1">
                            <a:latin typeface="Cambria Math" panose="02040503050406030204" pitchFamily="18" charset="0"/>
                          </a:rPr>
                        </m:ctrlPr>
                      </m:accPr>
                      <m:e>
                        <m:r>
                          <a:rPr lang="en-US" sz="2000" i="1">
                            <a:latin typeface="Cambria Math" panose="02040503050406030204" pitchFamily="18" charset="0"/>
                          </a:rPr>
                          <m:t>𝑘</m:t>
                        </m:r>
                      </m:e>
                    </m:acc>
                    <m:r>
                      <a:rPr lang="en-US" sz="2000" b="0" i="0" smtClean="0">
                        <a:latin typeface="Cambria Math" panose="02040503050406030204" pitchFamily="18" charset="0"/>
                      </a:rPr>
                      <m:t>|=</m:t>
                    </m:r>
                    <m:r>
                      <m:rPr>
                        <m:sty m:val="p"/>
                      </m:rPr>
                      <a:rPr lang="en-US" sz="2000" b="0" i="0" smtClean="0">
                        <a:latin typeface="Cambria Math" panose="02040503050406030204" pitchFamily="18" charset="0"/>
                      </a:rPr>
                      <m:t>r</m:t>
                    </m:r>
                    <m:r>
                      <a:rPr lang="en-US" sz="2000" b="0" i="0"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𝑧</m:t>
                        </m:r>
                      </m:e>
                      <m:sup>
                        <m:r>
                          <a:rPr lang="en-US" sz="2000" b="0" i="1" smtClean="0">
                            <a:latin typeface="Cambria Math" panose="02040503050406030204" pitchFamily="18" charset="0"/>
                          </a:rPr>
                          <m:t>′</m:t>
                        </m:r>
                      </m:sup>
                    </m:sSup>
                    <m:r>
                      <m:rPr>
                        <m:sty m:val="p"/>
                      </m:rPr>
                      <a:rPr lang="en-US" sz="2000" b="0" i="0" smtClean="0">
                        <a:latin typeface="Cambria Math" panose="02040503050406030204" pitchFamily="18" charset="0"/>
                      </a:rPr>
                      <m:t>cos</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𝜃</m:t>
                    </m:r>
                  </m:oMath>
                </a14:m>
                <a:r>
                  <a:rPr lang="en-US" sz="2000" dirty="0">
                    <a:cs typeface="Arial" panose="020B0604020202020204" pitchFamily="34" charset="0"/>
                  </a:rPr>
                  <a:t>)</a:t>
                </a:r>
              </a:p>
              <a:p>
                <a:pPr marL="342900" indent="-342900">
                  <a:lnSpc>
                    <a:spcPct val="120000"/>
                  </a:lnSpc>
                  <a:spcBef>
                    <a:spcPts val="0"/>
                  </a:spcBef>
                </a:pPr>
                <a:r>
                  <a:rPr lang="en-US" sz="2000" dirty="0">
                    <a:latin typeface="Arial" panose="020B0604020202020204" pitchFamily="34" charset="0"/>
                    <a:cs typeface="Arial" panose="020B0604020202020204" pitchFamily="34" charset="0"/>
                  </a:rPr>
                  <a:t>If </a:t>
                </a:r>
                <a14:m>
                  <m:oMath xmlns:m="http://schemas.openxmlformats.org/officeDocument/2006/math">
                    <m:r>
                      <a:rPr lang="en-US" sz="2000" i="1">
                        <a:latin typeface="Cambria Math" panose="02040503050406030204" pitchFamily="18" charset="0"/>
                        <a:cs typeface="Arial" panose="020B0604020202020204" pitchFamily="34" charset="0"/>
                      </a:rPr>
                      <m:t>𝑙</m:t>
                    </m:r>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𝑐𝑇</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𝜆</m:t>
                    </m:r>
                  </m:oMath>
                </a14:m>
                <a:r>
                  <a:rPr lang="en-US" sz="2000" dirty="0">
                    <a:latin typeface="Arial" panose="020B0604020202020204" pitchFamily="34" charset="0"/>
                    <a:cs typeface="Arial" panose="020B0604020202020204" pitchFamily="34" charset="0"/>
                  </a:rPr>
                  <a:t>, </a:t>
                </a:r>
                <a14:m>
                  <m:oMath xmlns:m="http://schemas.openxmlformats.org/officeDocument/2006/math">
                    <m:r>
                      <a:rPr lang="en-US" sz="2000" b="0" i="1" smtClean="0">
                        <a:latin typeface="Cambria Math" panose="02040503050406030204" pitchFamily="18" charset="0"/>
                        <a:cs typeface="Arial" panose="020B0604020202020204" pitchFamily="34" charset="0"/>
                      </a:rPr>
                      <m:t>𝐼</m:t>
                    </m:r>
                    <m:d>
                      <m:dPr>
                        <m:ctrlPr>
                          <a:rPr lang="en-US" sz="2000" b="0" i="1" smtClean="0">
                            <a:latin typeface="Cambria Math" panose="02040503050406030204" pitchFamily="18" charset="0"/>
                            <a:cs typeface="Arial" panose="020B0604020202020204" pitchFamily="34" charset="0"/>
                          </a:rPr>
                        </m:ctrlPr>
                      </m:dPr>
                      <m:e>
                        <m:sSup>
                          <m:sSupPr>
                            <m:ctrlPr>
                              <a:rPr lang="en-US" sz="2000" b="0" i="1" smtClean="0">
                                <a:latin typeface="Cambria Math" panose="02040503050406030204" pitchFamily="18" charset="0"/>
                                <a:cs typeface="Arial" panose="020B0604020202020204" pitchFamily="34" charset="0"/>
                              </a:rPr>
                            </m:ctrlPr>
                          </m:sSupPr>
                          <m:e>
                            <m:acc>
                              <m:accPr>
                                <m:chr m:val="⃗"/>
                                <m:ctrlPr>
                                  <a:rPr lang="en-US" sz="2000" i="1">
                                    <a:latin typeface="Cambria Math" panose="02040503050406030204" pitchFamily="18" charset="0"/>
                                  </a:rPr>
                                </m:ctrlPr>
                              </m:accPr>
                              <m:e>
                                <m:r>
                                  <a:rPr lang="en-US" sz="2000" b="0" i="1" smtClean="0">
                                    <a:latin typeface="Cambria Math" panose="02040503050406030204" pitchFamily="18" charset="0"/>
                                  </a:rPr>
                                  <m:t>𝑧</m:t>
                                </m:r>
                              </m:e>
                            </m:acc>
                          </m:e>
                          <m:sup>
                            <m:r>
                              <a:rPr lang="en-US" sz="2000" i="1">
                                <a:latin typeface="Cambria Math" panose="02040503050406030204" pitchFamily="18" charset="0"/>
                              </a:rPr>
                              <m:t>′</m:t>
                            </m:r>
                          </m:sup>
                        </m:sSup>
                        <m:r>
                          <a:rPr lang="en-US" sz="2000" b="0" i="1" smtClean="0">
                            <a:latin typeface="Cambria Math" panose="02040503050406030204" pitchFamily="18" charset="0"/>
                          </a:rPr>
                          <m:t>, </m:t>
                        </m:r>
                        <m:r>
                          <a:rPr lang="en-US" sz="2000" b="0" i="1" smtClean="0">
                            <a:latin typeface="Cambria Math" panose="02040503050406030204" pitchFamily="18" charset="0"/>
                          </a:rPr>
                          <m:t>𝑡</m:t>
                        </m:r>
                        <m:r>
                          <a:rPr lang="en-US" sz="2000" b="0" i="1" smtClean="0">
                            <a:latin typeface="Cambria Math" panose="02040503050406030204" pitchFamily="18" charset="0"/>
                          </a:rPr>
                          <m:t>−</m:t>
                        </m:r>
                        <m:f>
                          <m:fPr>
                            <m:ctrlPr>
                              <a:rPr lang="en-US" sz="2000" i="1">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m:t>
                                </m:r>
                              </m:sup>
                            </m:sSup>
                          </m:num>
                          <m:den>
                            <m:r>
                              <a:rPr lang="en-US" sz="2000" i="1">
                                <a:latin typeface="Cambria Math" panose="02040503050406030204" pitchFamily="18" charset="0"/>
                                <a:cs typeface="Arial" panose="020B0604020202020204" pitchFamily="34" charset="0"/>
                              </a:rPr>
                              <m:t>𝑐</m:t>
                            </m:r>
                          </m:den>
                        </m:f>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0</m:t>
                        </m:r>
                        <m:r>
                          <a:rPr lang="en-US" sz="2000" i="1">
                            <a:latin typeface="Cambria Math" panose="02040503050406030204" pitchFamily="18" charset="0"/>
                          </a:rPr>
                          <m:t>, </m:t>
                        </m:r>
                        <m:r>
                          <a:rPr lang="en-US" sz="2000" i="1">
                            <a:latin typeface="Cambria Math" panose="02040503050406030204" pitchFamily="18" charset="0"/>
                          </a:rPr>
                          <m:t>𝑡</m:t>
                        </m:r>
                        <m:r>
                          <a:rPr lang="en-US" sz="2000" i="1">
                            <a:latin typeface="Cambria Math" panose="02040503050406030204" pitchFamily="18" charset="0"/>
                          </a:rPr>
                          <m:t>−</m:t>
                        </m:r>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i="1">
                                    <a:latin typeface="Cambria Math" panose="02040503050406030204" pitchFamily="18" charset="0"/>
                                    <a:cs typeface="Arial" panose="020B0604020202020204" pitchFamily="34" charset="0"/>
                                  </a:rPr>
                                  <m:t>′</m:t>
                                </m:r>
                              </m:sup>
                            </m:sSup>
                          </m:num>
                          <m:den>
                            <m:r>
                              <a:rPr lang="en-US" sz="2000" i="1">
                                <a:latin typeface="Cambria Math" panose="02040503050406030204" pitchFamily="18" charset="0"/>
                                <a:cs typeface="Arial" panose="020B0604020202020204" pitchFamily="34" charset="0"/>
                              </a:rPr>
                              <m:t>𝑐</m:t>
                            </m:r>
                          </m:den>
                        </m:f>
                      </m:e>
                    </m:d>
                  </m:oMath>
                </a14:m>
                <a:r>
                  <a:rPr lang="en-US" sz="2000" dirty="0">
                    <a:cs typeface="Arial" panose="020B0604020202020204" pitchFamily="34" charset="0"/>
                  </a:rPr>
                  <a:t> and we get:</a:t>
                </a:r>
              </a:p>
              <a:p>
                <a:pPr marL="342900" indent="-342900">
                  <a:lnSpc>
                    <a:spcPct val="120000"/>
                  </a:lnSpc>
                  <a:spcBef>
                    <a:spcPts val="0"/>
                  </a:spcBef>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a:latin typeface="Cambria Math" panose="02040503050406030204" pitchFamily="18" charset="0"/>
                            <a:cs typeface="Arial" panose="020B0604020202020204" pitchFamily="34" charset="0"/>
                          </a:rPr>
                          <m:t>𝑧</m:t>
                        </m:r>
                      </m:sub>
                    </m:sSub>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e>
                    </m:d>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nary>
                      <m:nary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naryPr>
                      <m:sub>
                        <m:r>
                          <m:rPr>
                            <m:brk m:alnAt="23"/>
                          </m:rP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den>
                        </m:f>
                      </m:sub>
                      <m:sup>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den>
                        </m:f>
                      </m:sup>
                      <m:e>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sSup>
                                  <m:sSupPr>
                                    <m:ctrlPr>
                                      <a:rPr lang="en-US" sz="2000" i="1">
                                        <a:latin typeface="Cambria Math" panose="02040503050406030204" pitchFamily="18" charset="0"/>
                                        <a:cs typeface="Arial" panose="020B0604020202020204" pitchFamily="34" charset="0"/>
                                      </a:rPr>
                                    </m:ctrlPr>
                                  </m:sSupPr>
                                  <m:e>
                                    <m:acc>
                                      <m:accPr>
                                        <m:chr m:val="⃗"/>
                                        <m:ctrlPr>
                                          <a:rPr lang="en-US" sz="2000" i="1">
                                            <a:latin typeface="Cambria Math" panose="02040503050406030204" pitchFamily="18" charset="0"/>
                                          </a:rPr>
                                        </m:ctrlPr>
                                      </m:accPr>
                                      <m:e>
                                        <m:r>
                                          <a:rPr lang="en-US" sz="2000" i="1">
                                            <a:latin typeface="Cambria Math" panose="02040503050406030204" pitchFamily="18" charset="0"/>
                                          </a:rPr>
                                          <m:t>𝑧</m:t>
                                        </m:r>
                                      </m:e>
                                    </m:acc>
                                  </m:e>
                                  <m:sup>
                                    <m:r>
                                      <a:rPr lang="en-US" sz="2000" i="1">
                                        <a:latin typeface="Cambria Math" panose="02040503050406030204" pitchFamily="18" charset="0"/>
                                      </a:rPr>
                                      <m:t>′</m:t>
                                    </m:r>
                                  </m:sup>
                                </m:sSup>
                                <m:r>
                                  <a:rPr lang="en-US" sz="2000" i="1">
                                    <a:latin typeface="Cambria Math" panose="02040503050406030204" pitchFamily="18" charset="0"/>
                                  </a:rPr>
                                  <m:t>, </m:t>
                                </m:r>
                                <m:r>
                                  <a:rPr lang="en-US" sz="2000" b="0" i="1" smtClean="0">
                                    <a:latin typeface="Cambria Math" panose="02040503050406030204" pitchFamily="18" charset="0"/>
                                  </a:rPr>
                                  <m:t> </m:t>
                                </m:r>
                                <m:r>
                                  <a:rPr lang="en-US" sz="2000" i="1">
                                    <a:latin typeface="Cambria Math" panose="02040503050406030204" pitchFamily="18" charset="0"/>
                                  </a:rPr>
                                  <m:t>𝑡</m:t>
                                </m:r>
                                <m:r>
                                  <a:rPr lang="en-US" sz="2000" i="1">
                                    <a:latin typeface="Cambria Math" panose="02040503050406030204" pitchFamily="18" charset="0"/>
                                  </a:rPr>
                                  <m:t>−</m:t>
                                </m:r>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i="1">
                                            <a:latin typeface="Cambria Math" panose="02040503050406030204" pitchFamily="18" charset="0"/>
                                            <a:cs typeface="Arial" panose="020B0604020202020204" pitchFamily="34" charset="0"/>
                                          </a:rPr>
                                          <m:t>′</m:t>
                                        </m:r>
                                      </m:sup>
                                    </m:sSup>
                                  </m:num>
                                  <m:den>
                                    <m:r>
                                      <a:rPr lang="en-US" sz="2000" i="1">
                                        <a:latin typeface="Cambria Math" panose="02040503050406030204" pitchFamily="18" charset="0"/>
                                        <a:cs typeface="Arial" panose="020B0604020202020204" pitchFamily="34" charset="0"/>
                                      </a:rPr>
                                      <m:t>𝑐</m:t>
                                    </m:r>
                                  </m:den>
                                </m:f>
                              </m:e>
                            </m:d>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e>
                    </m:nary>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r>
                      <a:rPr lang="en-US" sz="2000" i="1">
                        <a:latin typeface="Cambria Math" panose="02040503050406030204" pitchFamily="18" charset="0"/>
                        <a:cs typeface="Arial" panose="020B0604020202020204" pitchFamily="34" charset="0"/>
                      </a:rPr>
                      <m:t> </m:t>
                    </m:r>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𝐼</m:t>
                    </m:r>
                    <m:r>
                      <a:rPr lang="en-US" sz="2000" i="1">
                        <a:latin typeface="Cambria Math" panose="02040503050406030204" pitchFamily="18" charset="0"/>
                        <a:cs typeface="Arial" panose="020B0604020202020204" pitchFamily="34" charset="0"/>
                      </a:rPr>
                      <m:t>(0, </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m:t>
                            </m:r>
                          </m:sup>
                        </m:sSup>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r>
                  <a:rPr lang="en-US" sz="2000" dirty="0">
                    <a:latin typeface="Arial" panose="020B0604020202020204" pitchFamily="34" charset="0"/>
                    <a:cs typeface="Arial" panose="020B0604020202020204" pitchFamily="34" charset="0"/>
                  </a:rPr>
                  <a:t>Choosing gauge,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A</m:t>
                    </m:r>
                    <m:r>
                      <a:rPr lang="en-US" sz="200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𝜕𝜑</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𝜕𝜑</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𝑧</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𝑧</m:t>
                        </m:r>
                      </m:num>
                      <m:den>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i="1">
                                <a:latin typeface="Cambria Math" panose="02040503050406030204" pitchFamily="18" charset="0"/>
                                <a:cs typeface="Arial" panose="020B0604020202020204" pitchFamily="34" charset="0"/>
                              </a:rPr>
                              <m:t>2</m:t>
                            </m:r>
                          </m:sup>
                        </m:sSup>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𝑞</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𝐼</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r>
                  <a:rPr lang="en-US" sz="2000" dirty="0">
                    <a:cs typeface="Arial" panose="020B0604020202020204" pitchFamily="34" charset="0"/>
                  </a:rPr>
                  <a:t>Pick and oscillating dipole: </a:t>
                </a:r>
                <a14:m>
                  <m:oMath xmlns:m="http://schemas.openxmlformats.org/officeDocument/2006/math">
                    <m:r>
                      <a:rPr lang="en-US" sz="2000" i="1">
                        <a:latin typeface="Cambria Math" panose="02040503050406030204" pitchFamily="18" charset="0"/>
                        <a:cs typeface="Arial" panose="020B0604020202020204" pitchFamily="34" charset="0"/>
                      </a:rPr>
                      <m:t>𝑞</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𝑞</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oMath>
                </a14:m>
                <a:endParaRPr lang="en-US" sz="2000" i="1" dirty="0">
                  <a:latin typeface="Cambria Math" panose="02040503050406030204" pitchFamily="18" charset="0"/>
                  <a:cs typeface="Arial" panose="020B0604020202020204" pitchFamily="34" charset="0"/>
                </a:endParaRPr>
              </a:p>
              <a:p>
                <a:pPr marL="342900" indent="-342900">
                  <a:lnSpc>
                    <a:spcPct val="120000"/>
                  </a:lnSpc>
                  <a:spcBef>
                    <a:spcPts val="0"/>
                  </a:spcBef>
                </a:pPr>
                <a14:m>
                  <m:oMath xmlns:m="http://schemas.openxmlformats.org/officeDocument/2006/math">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sin</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𝑞</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sin</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oMath>
                </a14:m>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86822" y="1381509"/>
                <a:ext cx="8160596" cy="4974839"/>
              </a:xfrm>
              <a:blipFill>
                <a:blip r:embed="rId2"/>
                <a:stretch>
                  <a:fillRect l="-466" t="-7888" r="-1087"/>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30</a:t>
            </a:fld>
            <a:endParaRPr lang="en-US" altLang="en-US"/>
          </a:p>
        </p:txBody>
      </p:sp>
      <p:sp>
        <p:nvSpPr>
          <p:cNvPr id="5" name="TextBox 4">
            <a:extLst>
              <a:ext uri="{FF2B5EF4-FFF2-40B4-BE49-F238E27FC236}">
                <a16:creationId xmlns:a16="http://schemas.microsoft.com/office/drawing/2014/main" id="{3B636D14-815C-5C47-A982-82A1FA265E8F}"/>
              </a:ext>
            </a:extLst>
          </p:cNvPr>
          <p:cNvSpPr txBox="1"/>
          <p:nvPr/>
        </p:nvSpPr>
        <p:spPr>
          <a:xfrm>
            <a:off x="5642975" y="2974931"/>
            <a:ext cx="65" cy="276999"/>
          </a:xfrm>
          <a:prstGeom prst="rect">
            <a:avLst/>
          </a:prstGeom>
          <a:noFill/>
        </p:spPr>
        <p:txBody>
          <a:bodyPr wrap="none" lIns="0" tIns="0" rIns="0" bIns="0" rtlCol="0">
            <a:spAutoFit/>
          </a:bodyPr>
          <a:lstStyle/>
          <a:p>
            <a:endParaRPr lang="en-US" dirty="0"/>
          </a:p>
        </p:txBody>
      </p:sp>
      <p:grpSp>
        <p:nvGrpSpPr>
          <p:cNvPr id="17" name="Group 16">
            <a:extLst>
              <a:ext uri="{FF2B5EF4-FFF2-40B4-BE49-F238E27FC236}">
                <a16:creationId xmlns:a16="http://schemas.microsoft.com/office/drawing/2014/main" id="{78DD3022-7646-FA42-8CFC-0EB34567BF2C}"/>
              </a:ext>
            </a:extLst>
          </p:cNvPr>
          <p:cNvGrpSpPr/>
          <p:nvPr/>
        </p:nvGrpSpPr>
        <p:grpSpPr>
          <a:xfrm>
            <a:off x="8610600" y="1877000"/>
            <a:ext cx="3566078" cy="4165939"/>
            <a:chOff x="8229603" y="1648400"/>
            <a:chExt cx="3566078" cy="4165939"/>
          </a:xfrm>
        </p:grpSpPr>
        <p:cxnSp>
          <p:nvCxnSpPr>
            <p:cNvPr id="6" name="Straight Connector 5">
              <a:extLst>
                <a:ext uri="{FF2B5EF4-FFF2-40B4-BE49-F238E27FC236}">
                  <a16:creationId xmlns:a16="http://schemas.microsoft.com/office/drawing/2014/main" id="{857B0FD0-46FC-3C48-A999-82BF7C426FB1}"/>
                </a:ext>
              </a:extLst>
            </p:cNvPr>
            <p:cNvCxnSpPr>
              <a:cxnSpLocks/>
              <a:stCxn id="10" idx="4"/>
              <a:endCxn id="11" idx="0"/>
            </p:cNvCxnSpPr>
            <p:nvPr/>
          </p:nvCxnSpPr>
          <p:spPr>
            <a:xfrm>
              <a:off x="8758657" y="2263579"/>
              <a:ext cx="5303" cy="299426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F2FF5F4-92D6-BD46-B984-B02BD470CBE4}"/>
                </a:ext>
              </a:extLst>
            </p:cNvPr>
            <p:cNvCxnSpPr>
              <a:cxnSpLocks/>
            </p:cNvCxnSpPr>
            <p:nvPr/>
          </p:nvCxnSpPr>
          <p:spPr>
            <a:xfrm>
              <a:off x="8758657" y="3742717"/>
              <a:ext cx="262610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4F766531-77BC-E54A-87DB-2A91DFE6E23B}"/>
                </a:ext>
              </a:extLst>
            </p:cNvPr>
            <p:cNvSpPr/>
            <p:nvPr/>
          </p:nvSpPr>
          <p:spPr>
            <a:xfrm>
              <a:off x="8667217" y="2095660"/>
              <a:ext cx="182880" cy="16791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2798139-76BF-AC40-A776-0FA508BBC1AA}"/>
                </a:ext>
              </a:extLst>
            </p:cNvPr>
            <p:cNvSpPr/>
            <p:nvPr/>
          </p:nvSpPr>
          <p:spPr>
            <a:xfrm>
              <a:off x="8672520" y="5257845"/>
              <a:ext cx="182880" cy="16791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C54D346-3271-0D4C-84A7-398CE4742EE3}"/>
                </a:ext>
              </a:extLst>
            </p:cNvPr>
            <p:cNvSpPr txBox="1"/>
            <p:nvPr/>
          </p:nvSpPr>
          <p:spPr>
            <a:xfrm>
              <a:off x="8339273" y="4821245"/>
              <a:ext cx="282450" cy="339117"/>
            </a:xfrm>
            <a:prstGeom prst="rect">
              <a:avLst/>
            </a:prstGeom>
            <a:noFill/>
          </p:spPr>
          <p:txBody>
            <a:bodyPr wrap="none" rtlCol="0">
              <a:spAutoFit/>
            </a:bodyPr>
            <a:lstStyle/>
            <a:p>
              <a:r>
                <a:rPr lang="en-US" dirty="0"/>
                <a:t>z</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E9F73C9-824C-134A-8C40-B873A4834670}"/>
                    </a:ext>
                  </a:extLst>
                </p:cNvPr>
                <p:cNvSpPr txBox="1"/>
                <p:nvPr/>
              </p:nvSpPr>
              <p:spPr>
                <a:xfrm>
                  <a:off x="8229603" y="4136267"/>
                  <a:ext cx="377026" cy="56549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dirty="0"/>
                </a:p>
              </p:txBody>
            </p:sp>
          </mc:Choice>
          <mc:Fallback xmlns="">
            <p:sp>
              <p:nvSpPr>
                <p:cNvPr id="13" name="TextBox 12">
                  <a:extLst>
                    <a:ext uri="{FF2B5EF4-FFF2-40B4-BE49-F238E27FC236}">
                      <a16:creationId xmlns:a16="http://schemas.microsoft.com/office/drawing/2014/main" id="{AE9F73C9-824C-134A-8C40-B873A4834670}"/>
                    </a:ext>
                  </a:extLst>
                </p:cNvPr>
                <p:cNvSpPr txBox="1">
                  <a:spLocks noRot="1" noChangeAspect="1" noMove="1" noResize="1" noEditPoints="1" noAdjustHandles="1" noChangeArrowheads="1" noChangeShapeType="1" noTextEdit="1"/>
                </p:cNvSpPr>
                <p:nvPr/>
              </p:nvSpPr>
              <p:spPr>
                <a:xfrm>
                  <a:off x="8229603" y="4136267"/>
                  <a:ext cx="377026" cy="565490"/>
                </a:xfrm>
                <a:prstGeom prst="rect">
                  <a:avLst/>
                </a:prstGeom>
                <a:blipFill>
                  <a:blip r:embed="rId3"/>
                  <a:stretch>
                    <a:fillRect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5F11FB5-9877-E545-9FEB-8647EFD26654}"/>
                    </a:ext>
                  </a:extLst>
                </p:cNvPr>
                <p:cNvSpPr txBox="1"/>
                <p:nvPr/>
              </p:nvSpPr>
              <p:spPr>
                <a:xfrm>
                  <a:off x="8229603" y="2719078"/>
                  <a:ext cx="377026" cy="56549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dirty="0"/>
                </a:p>
              </p:txBody>
            </p:sp>
          </mc:Choice>
          <mc:Fallback xmlns="">
            <p:sp>
              <p:nvSpPr>
                <p:cNvPr id="14" name="TextBox 13">
                  <a:extLst>
                    <a:ext uri="{FF2B5EF4-FFF2-40B4-BE49-F238E27FC236}">
                      <a16:creationId xmlns:a16="http://schemas.microsoft.com/office/drawing/2014/main" id="{75F11FB5-9877-E545-9FEB-8647EFD26654}"/>
                    </a:ext>
                  </a:extLst>
                </p:cNvPr>
                <p:cNvSpPr txBox="1">
                  <a:spLocks noRot="1" noChangeAspect="1" noMove="1" noResize="1" noEditPoints="1" noAdjustHandles="1" noChangeArrowheads="1" noChangeShapeType="1" noTextEdit="1"/>
                </p:cNvSpPr>
                <p:nvPr/>
              </p:nvSpPr>
              <p:spPr>
                <a:xfrm>
                  <a:off x="8229603" y="2719078"/>
                  <a:ext cx="377026" cy="565490"/>
                </a:xfrm>
                <a:prstGeom prst="rect">
                  <a:avLst/>
                </a:prstGeom>
                <a:blipFill>
                  <a:blip r:embed="rId4"/>
                  <a:stretch>
                    <a:fillRect b="-13333"/>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CBFEF16F-BAFC-594B-AE20-8981B595BDCE}"/>
                </a:ext>
              </a:extLst>
            </p:cNvPr>
            <p:cNvSpPr txBox="1"/>
            <p:nvPr/>
          </p:nvSpPr>
          <p:spPr>
            <a:xfrm>
              <a:off x="11190431" y="3758361"/>
              <a:ext cx="308098" cy="339117"/>
            </a:xfrm>
            <a:prstGeom prst="rect">
              <a:avLst/>
            </a:prstGeom>
            <a:noFill/>
          </p:spPr>
          <p:txBody>
            <a:bodyPr wrap="none" rtlCol="0">
              <a:spAutoFit/>
            </a:bodyPr>
            <a:lstStyle/>
            <a:p>
              <a:r>
                <a:rPr lang="en-US" dirty="0"/>
                <a:t>y</a:t>
              </a:r>
            </a:p>
          </p:txBody>
        </p:sp>
        <p:cxnSp>
          <p:nvCxnSpPr>
            <p:cNvPr id="19" name="Straight Arrow Connector 18">
              <a:extLst>
                <a:ext uri="{FF2B5EF4-FFF2-40B4-BE49-F238E27FC236}">
                  <a16:creationId xmlns:a16="http://schemas.microsoft.com/office/drawing/2014/main" id="{B444E975-21A5-624D-B90B-EEACB025138B}"/>
                </a:ext>
              </a:extLst>
            </p:cNvPr>
            <p:cNvCxnSpPr/>
            <p:nvPr/>
          </p:nvCxnSpPr>
          <p:spPr>
            <a:xfrm flipV="1">
              <a:off x="8763960" y="2615747"/>
              <a:ext cx="2212772" cy="1057127"/>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D78A941C-B51A-4146-92F8-39B097F68150}"/>
                    </a:ext>
                  </a:extLst>
                </p:cNvPr>
                <p:cNvSpPr txBox="1"/>
                <p:nvPr/>
              </p:nvSpPr>
              <p:spPr>
                <a:xfrm>
                  <a:off x="10413061" y="2858413"/>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𝑟</m:t>
                            </m:r>
                          </m:e>
                        </m:acc>
                      </m:oMath>
                    </m:oMathPara>
                  </a14:m>
                  <a:endParaRPr lang="en-US" dirty="0"/>
                </a:p>
              </p:txBody>
            </p:sp>
          </mc:Choice>
          <mc:Fallback xmlns="">
            <p:sp>
              <p:nvSpPr>
                <p:cNvPr id="20" name="TextBox 19">
                  <a:extLst>
                    <a:ext uri="{FF2B5EF4-FFF2-40B4-BE49-F238E27FC236}">
                      <a16:creationId xmlns:a16="http://schemas.microsoft.com/office/drawing/2014/main" id="{D78A941C-B51A-4146-92F8-39B097F68150}"/>
                    </a:ext>
                  </a:extLst>
                </p:cNvPr>
                <p:cNvSpPr txBox="1">
                  <a:spLocks noRot="1" noChangeAspect="1" noMove="1" noResize="1" noEditPoints="1" noAdjustHandles="1" noChangeArrowheads="1" noChangeShapeType="1" noTextEdit="1"/>
                </p:cNvSpPr>
                <p:nvPr/>
              </p:nvSpPr>
              <p:spPr>
                <a:xfrm>
                  <a:off x="10413061" y="2858413"/>
                  <a:ext cx="674197" cy="369332"/>
                </a:xfrm>
                <a:prstGeom prst="rect">
                  <a:avLst/>
                </a:prstGeom>
                <a:blipFill>
                  <a:blip r:embed="rId5"/>
                  <a:stretch>
                    <a:fillRect t="-13793"/>
                  </a:stretch>
                </a:blipFill>
              </p:spPr>
              <p:txBody>
                <a:bodyPr/>
                <a:lstStyle/>
                <a:p>
                  <a:r>
                    <a:rPr lang="en-US">
                      <a:noFill/>
                    </a:rPr>
                    <a:t> </a:t>
                  </a:r>
                </a:p>
              </p:txBody>
            </p:sp>
          </mc:Fallback>
        </mc:AlternateContent>
        <p:cxnSp>
          <p:nvCxnSpPr>
            <p:cNvPr id="21" name="Straight Arrow Connector 20">
              <a:extLst>
                <a:ext uri="{FF2B5EF4-FFF2-40B4-BE49-F238E27FC236}">
                  <a16:creationId xmlns:a16="http://schemas.microsoft.com/office/drawing/2014/main" id="{FEE8B23B-6258-D245-AEE7-5E780A6FD2F6}"/>
                </a:ext>
              </a:extLst>
            </p:cNvPr>
            <p:cNvCxnSpPr>
              <a:cxnSpLocks/>
            </p:cNvCxnSpPr>
            <p:nvPr/>
          </p:nvCxnSpPr>
          <p:spPr>
            <a:xfrm flipV="1">
              <a:off x="8736196" y="2573038"/>
              <a:ext cx="2240536" cy="248092"/>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4470E4F2-562A-344B-B464-A60D25DA7D9F}"/>
                    </a:ext>
                  </a:extLst>
                </p:cNvPr>
                <p:cNvSpPr txBox="1"/>
                <p:nvPr/>
              </p:nvSpPr>
              <p:spPr>
                <a:xfrm>
                  <a:off x="8589633" y="2869295"/>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𝑧</m:t>
                        </m:r>
                        <m:r>
                          <a:rPr lang="en-US" b="0" i="1" smtClean="0">
                            <a:latin typeface="Cambria Math" panose="02040503050406030204" pitchFamily="18" charset="0"/>
                          </a:rPr>
                          <m:t>′</m:t>
                        </m:r>
                      </m:oMath>
                    </m:oMathPara>
                  </a14:m>
                  <a:endParaRPr lang="en-US" dirty="0"/>
                </a:p>
              </p:txBody>
            </p:sp>
          </mc:Choice>
          <mc:Fallback xmlns="">
            <p:sp>
              <p:nvSpPr>
                <p:cNvPr id="24" name="TextBox 23">
                  <a:extLst>
                    <a:ext uri="{FF2B5EF4-FFF2-40B4-BE49-F238E27FC236}">
                      <a16:creationId xmlns:a16="http://schemas.microsoft.com/office/drawing/2014/main" id="{4470E4F2-562A-344B-B464-A60D25DA7D9F}"/>
                    </a:ext>
                  </a:extLst>
                </p:cNvPr>
                <p:cNvSpPr txBox="1">
                  <a:spLocks noRot="1" noChangeAspect="1" noMove="1" noResize="1" noEditPoints="1" noAdjustHandles="1" noChangeArrowheads="1" noChangeShapeType="1" noTextEdit="1"/>
                </p:cNvSpPr>
                <p:nvPr/>
              </p:nvSpPr>
              <p:spPr>
                <a:xfrm>
                  <a:off x="8589633" y="2869295"/>
                  <a:ext cx="674197" cy="369332"/>
                </a:xfrm>
                <a:prstGeom prst="rect">
                  <a:avLst/>
                </a:prstGeom>
                <a:blipFill>
                  <a:blip r:embed="rId6"/>
                  <a:stretch>
                    <a:fillRect/>
                  </a:stretch>
                </a:blipFill>
              </p:spPr>
              <p:txBody>
                <a:bodyPr/>
                <a:lstStyle/>
                <a:p>
                  <a:r>
                    <a:rPr lang="en-US">
                      <a:noFill/>
                    </a:rPr>
                    <a:t> </a:t>
                  </a:r>
                </a:p>
              </p:txBody>
            </p:sp>
          </mc:Fallback>
        </mc:AlternateContent>
        <p:cxnSp>
          <p:nvCxnSpPr>
            <p:cNvPr id="27" name="Straight Connector 26">
              <a:extLst>
                <a:ext uri="{FF2B5EF4-FFF2-40B4-BE49-F238E27FC236}">
                  <a16:creationId xmlns:a16="http://schemas.microsoft.com/office/drawing/2014/main" id="{411848D3-7FC7-BD40-8D04-DFBA934C140D}"/>
                </a:ext>
              </a:extLst>
            </p:cNvPr>
            <p:cNvCxnSpPr/>
            <p:nvPr/>
          </p:nvCxnSpPr>
          <p:spPr>
            <a:xfrm>
              <a:off x="8260557" y="2363999"/>
              <a:ext cx="301743"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A476EACC-8C85-E24E-B913-19EE47A8CCFD}"/>
                </a:ext>
              </a:extLst>
            </p:cNvPr>
            <p:cNvCxnSpPr/>
            <p:nvPr/>
          </p:nvCxnSpPr>
          <p:spPr>
            <a:xfrm>
              <a:off x="8300223" y="3756473"/>
              <a:ext cx="301743"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9290D49D-EC79-2C40-863B-0F5EFB890CFB}"/>
                </a:ext>
              </a:extLst>
            </p:cNvPr>
            <p:cNvCxnSpPr>
              <a:cxnSpLocks/>
            </p:cNvCxnSpPr>
            <p:nvPr/>
          </p:nvCxnSpPr>
          <p:spPr>
            <a:xfrm flipV="1">
              <a:off x="8411428" y="2357158"/>
              <a:ext cx="0" cy="378719"/>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6C4B4F73-C096-6144-A190-4F85C75D5C07}"/>
                </a:ext>
              </a:extLst>
            </p:cNvPr>
            <p:cNvCxnSpPr>
              <a:cxnSpLocks/>
            </p:cNvCxnSpPr>
            <p:nvPr/>
          </p:nvCxnSpPr>
          <p:spPr>
            <a:xfrm flipV="1">
              <a:off x="8411428" y="3294155"/>
              <a:ext cx="0" cy="378719"/>
            </a:xfrm>
            <a:prstGeom prst="straightConnector1">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D0F9875B-A9C1-B74A-BEB3-1C0099C656E1}"/>
                </a:ext>
              </a:extLst>
            </p:cNvPr>
            <p:cNvSpPr/>
            <p:nvPr/>
          </p:nvSpPr>
          <p:spPr>
            <a:xfrm>
              <a:off x="10953213" y="2509318"/>
              <a:ext cx="182880" cy="16791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A321CF79-C979-144A-BF0E-6F70938B7CF1}"/>
                    </a:ext>
                  </a:extLst>
                </p:cNvPr>
                <p:cNvSpPr txBox="1"/>
                <p:nvPr/>
              </p:nvSpPr>
              <p:spPr>
                <a:xfrm>
                  <a:off x="11119634" y="2431081"/>
                  <a:ext cx="36580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m:t>
                        </m:r>
                      </m:oMath>
                    </m:oMathPara>
                  </a14:m>
                  <a:endParaRPr lang="en-US" dirty="0"/>
                </a:p>
              </p:txBody>
            </p:sp>
          </mc:Choice>
          <mc:Fallback xmlns="">
            <p:sp>
              <p:nvSpPr>
                <p:cNvPr id="8" name="TextBox 7">
                  <a:extLst>
                    <a:ext uri="{FF2B5EF4-FFF2-40B4-BE49-F238E27FC236}">
                      <a16:creationId xmlns:a16="http://schemas.microsoft.com/office/drawing/2014/main" id="{A321CF79-C979-144A-BF0E-6F70938B7CF1}"/>
                    </a:ext>
                  </a:extLst>
                </p:cNvPr>
                <p:cNvSpPr txBox="1">
                  <a:spLocks noRot="1" noChangeAspect="1" noMove="1" noResize="1" noEditPoints="1" noAdjustHandles="1" noChangeArrowheads="1" noChangeShapeType="1" noTextEdit="1"/>
                </p:cNvSpPr>
                <p:nvPr/>
              </p:nvSpPr>
              <p:spPr>
                <a:xfrm>
                  <a:off x="11119634" y="2431081"/>
                  <a:ext cx="365806"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C6733DF8-501D-2045-9BE4-4385C701C732}"/>
                    </a:ext>
                  </a:extLst>
                </p:cNvPr>
                <p:cNvSpPr txBox="1"/>
                <p:nvPr/>
              </p:nvSpPr>
              <p:spPr>
                <a:xfrm>
                  <a:off x="9639321" y="1689979"/>
                  <a:ext cx="2156360"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1 </m:t>
                        </m:r>
                        <m:r>
                          <a:rPr lang="en-US" b="0" i="1" smtClean="0">
                            <a:latin typeface="Cambria Math" panose="02040503050406030204" pitchFamily="18" charset="0"/>
                          </a:rPr>
                          <m:t>𝑖𝑠</m:t>
                        </m:r>
                        <m:r>
                          <a:rPr lang="en-US" b="0" i="1" smtClean="0">
                            <a:latin typeface="Cambria Math" panose="02040503050406030204" pitchFamily="18" charset="0"/>
                          </a:rPr>
                          <m:t> </m:t>
                        </m:r>
                        <m:r>
                          <a:rPr lang="en-US" b="0" i="1" smtClean="0">
                            <a:latin typeface="Cambria Math" panose="02040503050406030204" pitchFamily="18" charset="0"/>
                          </a:rPr>
                          <m:t>𝑤h𝑒𝑟𝑒</m:t>
                        </m:r>
                        <m:r>
                          <a:rPr lang="en-US" b="0" i="1" smtClean="0">
                            <a:latin typeface="Cambria Math" panose="02040503050406030204" pitchFamily="18" charset="0"/>
                          </a:rPr>
                          <m:t> </m:t>
                        </m:r>
                        <m:r>
                          <a:rPr lang="en-US" b="0" i="1" smtClean="0">
                            <a:latin typeface="Cambria Math" panose="02040503050406030204" pitchFamily="18" charset="0"/>
                          </a:rPr>
                          <m:t>𝐴</m:t>
                        </m:r>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𝑡</m:t>
                            </m:r>
                          </m:e>
                        </m:d>
                      </m:oMath>
                    </m:oMathPara>
                  </a14:m>
                  <a:endParaRPr lang="en-US"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𝑖𝑠</m:t>
                        </m:r>
                        <m:r>
                          <a:rPr lang="en-US" b="0" i="1" smtClean="0">
                            <a:latin typeface="Cambria Math" panose="02040503050406030204" pitchFamily="18" charset="0"/>
                          </a:rPr>
                          <m:t> </m:t>
                        </m:r>
                        <m:r>
                          <a:rPr lang="en-US" b="0" i="1" smtClean="0">
                            <a:latin typeface="Cambria Math" panose="02040503050406030204" pitchFamily="18" charset="0"/>
                          </a:rPr>
                          <m:t>𝑏𝑒𝑖𝑛𝑔</m:t>
                        </m:r>
                        <m:r>
                          <a:rPr lang="en-US" b="0" i="1" smtClean="0">
                            <a:latin typeface="Cambria Math" panose="02040503050406030204" pitchFamily="18" charset="0"/>
                          </a:rPr>
                          <m:t> </m:t>
                        </m:r>
                        <m:r>
                          <a:rPr lang="en-US" b="0" i="1" smtClean="0">
                            <a:latin typeface="Cambria Math" panose="02040503050406030204" pitchFamily="18" charset="0"/>
                          </a:rPr>
                          <m:t>𝑚𝑒𝑎𝑠𝑢𝑟𝑒𝑑</m:t>
                        </m:r>
                      </m:oMath>
                    </m:oMathPara>
                  </a14:m>
                  <a:endParaRPr lang="en-US" dirty="0"/>
                </a:p>
              </p:txBody>
            </p:sp>
          </mc:Choice>
          <mc:Fallback xmlns="">
            <p:sp>
              <p:nvSpPr>
                <p:cNvPr id="26" name="TextBox 25">
                  <a:extLst>
                    <a:ext uri="{FF2B5EF4-FFF2-40B4-BE49-F238E27FC236}">
                      <a16:creationId xmlns:a16="http://schemas.microsoft.com/office/drawing/2014/main" id="{C6733DF8-501D-2045-9BE4-4385C701C732}"/>
                    </a:ext>
                  </a:extLst>
                </p:cNvPr>
                <p:cNvSpPr txBox="1">
                  <a:spLocks noRot="1" noChangeAspect="1" noMove="1" noResize="1" noEditPoints="1" noAdjustHandles="1" noChangeArrowheads="1" noChangeShapeType="1" noTextEdit="1"/>
                </p:cNvSpPr>
                <p:nvPr/>
              </p:nvSpPr>
              <p:spPr>
                <a:xfrm>
                  <a:off x="9639321" y="1689979"/>
                  <a:ext cx="2156360" cy="646331"/>
                </a:xfrm>
                <a:prstGeom prst="rect">
                  <a:avLst/>
                </a:prstGeom>
                <a:blipFill>
                  <a:blip r:embed="rId8"/>
                  <a:stretch>
                    <a:fillRect b="-1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8812F253-967F-E94E-AB27-D8D9173CDF6D}"/>
                    </a:ext>
                  </a:extLst>
                </p:cNvPr>
                <p:cNvSpPr txBox="1"/>
                <p:nvPr/>
              </p:nvSpPr>
              <p:spPr>
                <a:xfrm>
                  <a:off x="8418116" y="1648400"/>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𝑞</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p:txBody>
            </p:sp>
          </mc:Choice>
          <mc:Fallback xmlns="">
            <p:sp>
              <p:nvSpPr>
                <p:cNvPr id="29" name="TextBox 28">
                  <a:extLst>
                    <a:ext uri="{FF2B5EF4-FFF2-40B4-BE49-F238E27FC236}">
                      <a16:creationId xmlns:a16="http://schemas.microsoft.com/office/drawing/2014/main" id="{8812F253-967F-E94E-AB27-D8D9173CDF6D}"/>
                    </a:ext>
                  </a:extLst>
                </p:cNvPr>
                <p:cNvSpPr txBox="1">
                  <a:spLocks noRot="1" noChangeAspect="1" noMove="1" noResize="1" noEditPoints="1" noAdjustHandles="1" noChangeArrowheads="1" noChangeShapeType="1" noTextEdit="1"/>
                </p:cNvSpPr>
                <p:nvPr/>
              </p:nvSpPr>
              <p:spPr>
                <a:xfrm>
                  <a:off x="8418116" y="1648400"/>
                  <a:ext cx="674197" cy="369332"/>
                </a:xfrm>
                <a:prstGeom prst="rect">
                  <a:avLst/>
                </a:prstGeom>
                <a:blipFill>
                  <a:blip r:embed="rId9"/>
                  <a:stretch>
                    <a:fillRect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01A83066-E8C9-9341-A05A-8E9E1CB44399}"/>
                    </a:ext>
                  </a:extLst>
                </p:cNvPr>
                <p:cNvSpPr txBox="1"/>
                <p:nvPr/>
              </p:nvSpPr>
              <p:spPr>
                <a:xfrm>
                  <a:off x="8394887" y="5445007"/>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r>
                          <a:rPr lang="en-US" i="1" smtClean="0">
                            <a:latin typeface="Cambria Math" panose="02040503050406030204" pitchFamily="18" charset="0"/>
                          </a:rPr>
                          <m:t>𝑞</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p:txBody>
            </p:sp>
          </mc:Choice>
          <mc:Fallback xmlns="">
            <p:sp>
              <p:nvSpPr>
                <p:cNvPr id="30" name="TextBox 29">
                  <a:extLst>
                    <a:ext uri="{FF2B5EF4-FFF2-40B4-BE49-F238E27FC236}">
                      <a16:creationId xmlns:a16="http://schemas.microsoft.com/office/drawing/2014/main" id="{01A83066-E8C9-9341-A05A-8E9E1CB44399}"/>
                    </a:ext>
                  </a:extLst>
                </p:cNvPr>
                <p:cNvSpPr txBox="1">
                  <a:spLocks noRot="1" noChangeAspect="1" noMove="1" noResize="1" noEditPoints="1" noAdjustHandles="1" noChangeArrowheads="1" noChangeShapeType="1" noTextEdit="1"/>
                </p:cNvSpPr>
                <p:nvPr/>
              </p:nvSpPr>
              <p:spPr>
                <a:xfrm>
                  <a:off x="8394887" y="5445007"/>
                  <a:ext cx="674197" cy="369332"/>
                </a:xfrm>
                <a:prstGeom prst="rect">
                  <a:avLst/>
                </a:prstGeom>
                <a:blipFill>
                  <a:blip r:embed="rId10"/>
                  <a:stretch>
                    <a:fillRect r="-16364"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D6EDDE6D-981A-174A-890F-78C04513D92E}"/>
                    </a:ext>
                  </a:extLst>
                </p:cNvPr>
                <p:cNvSpPr txBox="1"/>
                <p:nvPr/>
              </p:nvSpPr>
              <p:spPr>
                <a:xfrm>
                  <a:off x="9585360" y="2340435"/>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𝑟</m:t>
                            </m:r>
                          </m:e>
                        </m:acc>
                        <m:r>
                          <a:rPr lang="en-US" b="0" i="1" smtClean="0">
                            <a:latin typeface="Cambria Math" panose="02040503050406030204" pitchFamily="18" charset="0"/>
                          </a:rPr>
                          <m:t>′</m:t>
                        </m:r>
                      </m:oMath>
                    </m:oMathPara>
                  </a14:m>
                  <a:endParaRPr lang="en-US" dirty="0"/>
                </a:p>
              </p:txBody>
            </p:sp>
          </mc:Choice>
          <mc:Fallback xmlns="">
            <p:sp>
              <p:nvSpPr>
                <p:cNvPr id="32" name="TextBox 31">
                  <a:extLst>
                    <a:ext uri="{FF2B5EF4-FFF2-40B4-BE49-F238E27FC236}">
                      <a16:creationId xmlns:a16="http://schemas.microsoft.com/office/drawing/2014/main" id="{D6EDDE6D-981A-174A-890F-78C04513D92E}"/>
                    </a:ext>
                  </a:extLst>
                </p:cNvPr>
                <p:cNvSpPr txBox="1">
                  <a:spLocks noRot="1" noChangeAspect="1" noMove="1" noResize="1" noEditPoints="1" noAdjustHandles="1" noChangeArrowheads="1" noChangeShapeType="1" noTextEdit="1"/>
                </p:cNvSpPr>
                <p:nvPr/>
              </p:nvSpPr>
              <p:spPr>
                <a:xfrm>
                  <a:off x="9585360" y="2340435"/>
                  <a:ext cx="674197" cy="369332"/>
                </a:xfrm>
                <a:prstGeom prst="rect">
                  <a:avLst/>
                </a:prstGeom>
                <a:blipFill>
                  <a:blip r:embed="rId11"/>
                  <a:stretch>
                    <a:fillRect t="-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23C13E31-6777-2247-BC47-8E0DBAF77A3E}"/>
                    </a:ext>
                  </a:extLst>
                </p:cNvPr>
                <p:cNvSpPr txBox="1"/>
                <p:nvPr/>
              </p:nvSpPr>
              <p:spPr>
                <a:xfrm>
                  <a:off x="8551414" y="3277076"/>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𝜃</m:t>
                        </m:r>
                      </m:oMath>
                    </m:oMathPara>
                  </a14:m>
                  <a:endParaRPr lang="en-US" dirty="0"/>
                </a:p>
              </p:txBody>
            </p:sp>
          </mc:Choice>
          <mc:Fallback xmlns="">
            <p:sp>
              <p:nvSpPr>
                <p:cNvPr id="34" name="TextBox 33">
                  <a:extLst>
                    <a:ext uri="{FF2B5EF4-FFF2-40B4-BE49-F238E27FC236}">
                      <a16:creationId xmlns:a16="http://schemas.microsoft.com/office/drawing/2014/main" id="{23C13E31-6777-2247-BC47-8E0DBAF77A3E}"/>
                    </a:ext>
                  </a:extLst>
                </p:cNvPr>
                <p:cNvSpPr txBox="1">
                  <a:spLocks noRot="1" noChangeAspect="1" noMove="1" noResize="1" noEditPoints="1" noAdjustHandles="1" noChangeArrowheads="1" noChangeShapeType="1" noTextEdit="1"/>
                </p:cNvSpPr>
                <p:nvPr/>
              </p:nvSpPr>
              <p:spPr>
                <a:xfrm>
                  <a:off x="8551414" y="3277076"/>
                  <a:ext cx="674197" cy="369332"/>
                </a:xfrm>
                <a:prstGeom prst="rect">
                  <a:avLst/>
                </a:prstGeom>
                <a:blipFill>
                  <a:blip r:embed="rId12"/>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301003341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481" y="133110"/>
            <a:ext cx="11763476" cy="767570"/>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80745" y="1416264"/>
                <a:ext cx="11599473" cy="5332728"/>
              </a:xfrm>
            </p:spPr>
            <p:txBody>
              <a:bodyPr>
                <a:normAutofit/>
              </a:bodyPr>
              <a:lstStyle/>
              <a:p>
                <a:pPr marL="342900" indent="-342900" algn="l">
                  <a:lnSpc>
                    <a:spcPct val="120000"/>
                  </a:lnSpc>
                  <a:spcBef>
                    <a:spcPts val="0"/>
                  </a:spcBef>
                  <a:buFont typeface="Arial" panose="020B0604020202020204" pitchFamily="34" charset="0"/>
                  <a:buChar char="•"/>
                </a:pPr>
                <a14:m>
                  <m:oMath xmlns:m="http://schemas.openxmlformats.org/officeDocument/2006/math">
                    <m:sSup>
                      <m:sSupPr>
                        <m:ctrlPr>
                          <a:rPr lang="en-US" sz="2000" i="1" smtClean="0">
                            <a:latin typeface="Cambria Math" panose="02040503050406030204" pitchFamily="18" charset="0"/>
                            <a:cs typeface="Arial" panose="020B0604020202020204" pitchFamily="34" charset="0"/>
                          </a:rPr>
                        </m:ctrlPr>
                      </m:sSupPr>
                      <m:e>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𝐻</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𝜖𝜇</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𝐻</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𝜎𝜇</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𝐻</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𝐸</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𝜖𝜇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𝜎𝜇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𝑟</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𝑟</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e>
                    </m:func>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oMath>
                </a14:m>
                <a:r>
                  <a:rPr lang="en-US" sz="2000" dirty="0">
                    <a:latin typeface="Arial" panose="020B0604020202020204" pitchFamily="34" charset="0"/>
                    <a:cs typeface="Arial" panose="020B0604020202020204" pitchFamily="34" charset="0"/>
                  </a:rPr>
                  <a:t>)</a:t>
                </a: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0,  </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𝑟</m:t>
                        </m:r>
                      </m:den>
                    </m:f>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r>
                      <m:rPr>
                        <m:sty m:val="p"/>
                      </m:rPr>
                      <a:rPr lang="en-US" sz="2000">
                        <a:latin typeface="Cambria Math" panose="02040503050406030204" pitchFamily="18" charset="0"/>
                        <a:ea typeface="Cambria Math" panose="02040503050406030204" pitchFamily="18" charset="0"/>
                        <a:cs typeface="Arial" panose="020B0604020202020204" pitchFamily="34" charset="0"/>
                      </a:rPr>
                      <m:t>sin</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m:rPr>
                        <m:nor/>
                      </m:rPr>
                      <a:rPr lang="en-US" sz="2000">
                        <a:latin typeface="Arial" panose="020B0604020202020204" pitchFamily="34"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𝐵</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𝑟</m:t>
                        </m:r>
                      </m:den>
                    </m:f>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e>
                    </m:d>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𝐴</m:t>
                            </m:r>
                          </m:e>
                          <m:sub>
                            <m:r>
                              <a:rPr lang="en-US" sz="2000" i="1">
                                <a:latin typeface="Cambria Math" panose="02040503050406030204" pitchFamily="18" charset="0"/>
                                <a:ea typeface="Cambria Math" panose="02040503050406030204" pitchFamily="18" charset="0"/>
                                <a:cs typeface="Arial" panose="020B0604020202020204" pitchFamily="34" charset="0"/>
                              </a:rPr>
                              <m:t>𝑟</m:t>
                            </m:r>
                          </m:sub>
                        </m:sSub>
                      </m:num>
                      <m:den>
                        <m:r>
                          <a:rPr lang="en-US" sz="2000" i="1">
                            <a:latin typeface="Cambria Math" panose="02040503050406030204" pitchFamily="18" charset="0"/>
                            <a:ea typeface="Cambria Math" panose="02040503050406030204" pitchFamily="18" charset="0"/>
                            <a:cs typeface="Arial" panose="020B0604020202020204" pitchFamily="34" charset="0"/>
                          </a:rPr>
                          <m:t>𝜕𝜃</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m:rPr>
                        <m:sty m:val="p"/>
                      </m:rPr>
                      <a:rPr lang="en-US" sz="2000">
                        <a:latin typeface="Cambria Math" panose="02040503050406030204" pitchFamily="18" charset="0"/>
                        <a:cs typeface="Arial" panose="020B0604020202020204" pitchFamily="34" charset="0"/>
                      </a:rPr>
                      <m:t>sin</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r>
                      <a:rPr lang="en-US" sz="200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𝜔</m:t>
                        </m:r>
                      </m:num>
                      <m:den>
                        <m:r>
                          <a:rPr lang="en-US" sz="2000" i="1">
                            <a:latin typeface="Cambria Math" panose="02040503050406030204" pitchFamily="18" charset="0"/>
                            <a:ea typeface="Cambria Math" panose="02040503050406030204" pitchFamily="18" charset="0"/>
                            <a:cs typeface="Arial" panose="020B0604020202020204" pitchFamily="34" charset="0"/>
                          </a:rPr>
                          <m:t>𝑟</m:t>
                        </m:r>
                      </m:den>
                    </m:f>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𝑟</m:t>
                        </m:r>
                      </m:den>
                    </m:f>
                    <m:r>
                      <m:rPr>
                        <m:sty m:val="p"/>
                      </m:rPr>
                      <a:rPr lang="en-US" sz="2000">
                        <a:latin typeface="Cambria Math" panose="02040503050406030204" pitchFamily="18" charset="0"/>
                        <a:ea typeface="Cambria Math" panose="02040503050406030204" pitchFamily="18" charset="0"/>
                        <a:cs typeface="Arial" panose="020B0604020202020204" pitchFamily="34" charset="0"/>
                      </a:rPr>
                      <m:t>sin</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cs typeface="Arial" panose="020B0604020202020204" pitchFamily="34" charset="0"/>
                          </a:rPr>
                          <m:t>𝑙</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sin</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i="0">
                                <a:latin typeface="Cambria Math" panose="02040503050406030204" pitchFamily="18" charset="0"/>
                                <a:cs typeface="Arial" panose="020B0604020202020204" pitchFamily="34" charset="0"/>
                              </a:rPr>
                              <m:t>lsin</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
                      <m:dPr>
                        <m:begChr m:val="["/>
                        <m:endChr m:val="]"/>
                        <m:ctrlPr>
                          <a:rPr lang="en-US" sz="2000" i="1" smtClean="0">
                            <a:latin typeface="Cambria Math" panose="02040503050406030204" pitchFamily="18" charset="0"/>
                            <a:cs typeface="Arial" panose="020B0604020202020204" pitchFamily="34" charset="0"/>
                          </a:rPr>
                        </m:ctrlPr>
                      </m:dPr>
                      <m:e>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3</m:t>
                                </m:r>
                              </m:sup>
                            </m:sSup>
                            <m:r>
                              <a:rPr lang="en-US" sz="2000" i="1" smtClean="0">
                                <a:latin typeface="Cambria Math" panose="02040503050406030204" pitchFamily="18" charset="0"/>
                                <a:ea typeface="Cambria Math" panose="02040503050406030204" pitchFamily="18" charset="0"/>
                                <a:cs typeface="Arial" panose="020B0604020202020204" pitchFamily="34" charset="0"/>
                              </a:rPr>
                              <m:t>𝜔</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smtClean="0">
                                <a:latin typeface="Cambria Math" panose="02040503050406030204" pitchFamily="18" charset="0"/>
                                <a:ea typeface="Cambria Math" panose="02040503050406030204" pitchFamily="18" charset="0"/>
                                <a:cs typeface="Arial" panose="020B0604020202020204" pitchFamily="34" charset="0"/>
                              </a:rPr>
                              <m:t>𝜔</m:t>
                            </m:r>
                          </m:num>
                          <m:den>
                            <m:r>
                              <a:rPr lang="en-US" sz="2000" b="0" i="1" smtClean="0">
                                <a:latin typeface="Cambria Math" panose="02040503050406030204" pitchFamily="18" charset="0"/>
                                <a:cs typeface="Arial" panose="020B0604020202020204" pitchFamily="34" charset="0"/>
                              </a:rPr>
                              <m:t>𝑟</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cs typeface="Arial" panose="020B0604020202020204" pitchFamily="34" charset="0"/>
                                  </a:rPr>
                                  <m:t>2</m:t>
                                </m:r>
                              </m:sup>
                            </m:sSup>
                          </m:den>
                        </m:f>
                      </m:e>
                    </m:d>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𝑟𝑠𝑖𝑛</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den>
                    </m:f>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80745" y="1416264"/>
                <a:ext cx="11599473" cy="5332728"/>
              </a:xfrm>
              <a:blipFill>
                <a:blip r:embed="rId2"/>
                <a:stretch>
                  <a:fillRect l="-437"/>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31</a:t>
            </a:fld>
            <a:endParaRPr lang="en-US" altLang="en-US"/>
          </a:p>
        </p:txBody>
      </p:sp>
    </p:spTree>
    <p:extLst>
      <p:ext uri="{BB962C8B-B14F-4D97-AF65-F5344CB8AC3E}">
        <p14:creationId xmlns:p14="http://schemas.microsoft.com/office/powerpoint/2010/main" val="399315060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6124" y="180360"/>
            <a:ext cx="11763476" cy="764433"/>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124038" y="1665385"/>
                <a:ext cx="8297276" cy="4427672"/>
              </a:xfrm>
            </p:spPr>
            <p:txBody>
              <a:bodyPr>
                <a:normAutofit/>
              </a:bodyPr>
              <a:lstStyle/>
              <a:p>
                <a:pPr marL="342900" indent="-342900" algn="l">
                  <a:lnSpc>
                    <a:spcPct val="100000"/>
                  </a:lnSpc>
                  <a:spcBef>
                    <a:spcPts val="0"/>
                  </a:spcBef>
                  <a:buFont typeface="Arial" panose="020B0604020202020204" pitchFamily="34" charset="0"/>
                  <a:buChar char="•"/>
                </a:pP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i="1" smtClean="0">
                        <a:latin typeface="Cambria Math" panose="02040503050406030204" pitchFamily="18" charset="0"/>
                        <a:ea typeface="Cambria Math" panose="02040503050406030204" pitchFamily="18" charset="0"/>
                        <a:cs typeface="Arial" panose="020B0604020202020204" pitchFamily="34" charset="0"/>
                      </a:rPr>
                      <m:t>∙</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𝐇</m:t>
                        </m:r>
                      </m:e>
                    </m:d>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𝐁</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𝐄</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𝐃</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𝐣</m:t>
                    </m:r>
                  </m:oMath>
                </a14:m>
                <a:endParaRPr lang="en-US" sz="2000" b="1" dirty="0">
                  <a:latin typeface="Calibri" panose="020F0502020204030204" pitchFamily="34" charset="0"/>
                  <a:ea typeface="Cambria Math" panose="02040503050406030204" pitchFamily="18"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r>
                  <a:rPr lang="en-US" sz="2000" b="1" dirty="0">
                    <a:latin typeface="Calibri" panose="020F0502020204030204" pitchFamily="34" charset="0"/>
                    <a:cs typeface="Calibri" panose="020F0502020204030204" pitchFamily="34" charset="0"/>
                  </a:rPr>
                  <a:t> </a:t>
                </a:r>
                <a14:m>
                  <m:oMath xmlns:m="http://schemas.openxmlformats.org/officeDocument/2006/math">
                    <m:r>
                      <a:rPr lang="en-US" sz="2000" b="1">
                        <a:latin typeface="Cambria Math" panose="02040503050406030204" pitchFamily="18" charset="0"/>
                        <a:cs typeface="Arial" panose="020B0604020202020204" pitchFamily="34" charset="0"/>
                      </a:rPr>
                      <m:t>𝐒</m:t>
                    </m:r>
                    <m:r>
                      <a:rPr lang="en-US" sz="2000" b="1">
                        <a:latin typeface="Cambria Math" panose="02040503050406030204" pitchFamily="18" charset="0"/>
                        <a:cs typeface="Arial" panose="020B0604020202020204" pitchFamily="34" charset="0"/>
                      </a:rPr>
                      <m:t>=</m:t>
                    </m:r>
                    <m:r>
                      <a:rPr lang="en-US" sz="2000" b="1">
                        <a:latin typeface="Cambria Math" panose="02040503050406030204" pitchFamily="18" charset="0"/>
                        <a:cs typeface="Arial" panose="020B0604020202020204" pitchFamily="34" charset="0"/>
                      </a:rPr>
                      <m:t>𝐄</m:t>
                    </m:r>
                    <m:r>
                      <a:rPr lang="en-US" sz="2000" b="1" i="1">
                        <a:latin typeface="Cambria Math" panose="02040503050406030204" pitchFamily="18" charset="0"/>
                        <a:ea typeface="Cambria Math" panose="02040503050406030204" pitchFamily="18" charset="0"/>
                        <a:cs typeface="Arial" panose="020B0604020202020204" pitchFamily="34" charset="0"/>
                      </a:rPr>
                      <m:t>×</m:t>
                    </m:r>
                    <m:r>
                      <a:rPr lang="en-US" sz="2000" b="1" i="1">
                        <a:latin typeface="Cambria Math" panose="02040503050406030204" pitchFamily="18" charset="0"/>
                        <a:ea typeface="Cambria Math" panose="02040503050406030204" pitchFamily="18" charset="0"/>
                        <a:cs typeface="Arial" panose="020B0604020202020204" pitchFamily="34" charset="0"/>
                      </a:rPr>
                      <m:t>𝑯</m:t>
                    </m:r>
                  </m:oMath>
                </a14:m>
                <a:r>
                  <a:rPr lang="en-US" sz="2000" dirty="0">
                    <a:latin typeface="Calibri" panose="020F0502020204030204" pitchFamily="34" charset="0"/>
                    <a:cs typeface="Calibri" panose="020F0502020204030204" pitchFamily="34" charset="0"/>
                  </a:rPr>
                  <a: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𝐒</m:t>
                    </m:r>
                    <m:r>
                      <a:rPr lang="en-US" sz="200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𝑢</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b="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𝐣</m:t>
                    </m:r>
                  </m:oMath>
                </a14:m>
                <a:r>
                  <a:rPr lang="en-US" sz="2000" b="1"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(u is energy density)</a:t>
                </a:r>
                <a:endParaRPr lang="en-US" sz="2000" b="1"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nary>
                      <m:naryPr>
                        <m:subHide m:val="on"/>
                        <m:supHide m:val="on"/>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naryPr>
                      <m:sub/>
                      <m:sup/>
                      <m:e>
                        <m:r>
                          <a:rPr lang="en-US" sz="2000" b="0" i="1" smtClean="0">
                            <a:latin typeface="Cambria Math" panose="02040503050406030204" pitchFamily="18" charset="0"/>
                            <a:ea typeface="Cambria Math" panose="02040503050406030204" pitchFamily="18" charset="0"/>
                            <a:cs typeface="Arial" panose="020B0604020202020204" pitchFamily="34" charset="0"/>
                          </a:rPr>
                          <m:t>𝑆</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unc>
                          <m:funcPr>
                            <m:ctrlPr>
                              <a:rPr lang="en-US" sz="2000" i="1" smtClean="0">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𝑙</m:t>
                                    </m:r>
                                    <m:r>
                                      <a:rPr lang="en-US" sz="2000" i="1">
                                        <a:latin typeface="Cambria Math" panose="02040503050406030204" pitchFamily="18" charset="0"/>
                                        <a:cs typeface="Arial" panose="020B0604020202020204" pitchFamily="34" charset="0"/>
                                      </a:rPr>
                                      <m:t> </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6</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fName>
                          <m:e>
                            <m:sSup>
                              <m:sSupPr>
                                <m:ctrlPr>
                                  <a:rPr lang="en-US" sz="2000" i="1" smtClean="0">
                                    <a:latin typeface="Cambria Math" panose="02040503050406030204" pitchFamily="18" charset="0"/>
                                    <a:cs typeface="Arial" panose="020B0604020202020204" pitchFamily="34" charset="0"/>
                                  </a:rPr>
                                </m:ctrlPr>
                              </m:sSupPr>
                              <m:e>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e>
                        </m:func>
                      </m:e>
                    </m:nary>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𝑎𝑣</m:t>
                        </m:r>
                      </m:sub>
                    </m:sSub>
                    <m:r>
                      <a:rPr lang="en-US" sz="2000" b="0" i="1" smtClean="0">
                        <a:latin typeface="Cambria Math" panose="02040503050406030204" pitchFamily="18" charset="0"/>
                        <a:cs typeface="Arial" panose="020B0604020202020204" pitchFamily="34" charset="0"/>
                      </a:rPr>
                      <m:t>=</m:t>
                    </m:r>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𝑙</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6</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3</m:t>
                                </m:r>
                              </m:sup>
                            </m:sSup>
                          </m:den>
                        </m:f>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2</m:t>
                            </m:r>
                          </m:den>
                        </m:f>
                      </m:fName>
                      <m:e>
                        <m:r>
                          <a:rPr lang="en-US" sz="2000" b="0" i="1" smtClean="0">
                            <a:latin typeface="Cambria Math" panose="02040503050406030204" pitchFamily="18" charset="0"/>
                            <a:cs typeface="Arial" panose="020B0604020202020204" pitchFamily="34" charset="0"/>
                          </a:rPr>
                          <m:t>=</m:t>
                        </m:r>
                      </m:e>
                    </m:func>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3</m:t>
                        </m:r>
                      </m:den>
                    </m:f>
                    <m:r>
                      <a:rPr lang="en-US" sz="2000" b="0" i="1" smtClean="0">
                        <a:latin typeface="Cambria Math" panose="02040503050406030204" pitchFamily="18" charset="0"/>
                        <a:cs typeface="Arial" panose="020B0604020202020204" pitchFamily="34" charset="0"/>
                      </a:rPr>
                      <m:t> </m:t>
                    </m:r>
                    <m:rad>
                      <m:radPr>
                        <m:degHide m:val="on"/>
                        <m:ctrlPr>
                          <a:rPr lang="en-US" sz="2000" b="0" i="1" smtClean="0">
                            <a:latin typeface="Cambria Math" panose="02040503050406030204" pitchFamily="18" charset="0"/>
                            <a:cs typeface="Arial" panose="020B0604020202020204" pitchFamily="34" charset="0"/>
                          </a:rPr>
                        </m:ctrlPr>
                      </m:radPr>
                      <m:deg/>
                      <m:e>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cs typeface="Arial" panose="020B0604020202020204" pitchFamily="34" charset="0"/>
                                  </a:rPr>
                                  <m:t>0</m:t>
                                </m:r>
                              </m:sub>
                            </m:sSub>
                          </m:den>
                        </m:f>
                      </m:e>
                    </m:rad>
                    <m:r>
                      <a:rPr lang="en-US" sz="2000" b="0" i="1" smtClean="0">
                        <a:latin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2</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𝑅</m:t>
                        </m:r>
                      </m:e>
                      <m:sub>
                        <m:r>
                          <a:rPr lang="en-US" sz="2000" b="0" i="1" smtClean="0">
                            <a:latin typeface="Cambria Math" panose="02040503050406030204" pitchFamily="18" charset="0"/>
                            <a:cs typeface="Arial" panose="020B0604020202020204" pitchFamily="34" charset="0"/>
                          </a:rPr>
                          <m:t>𝑟</m:t>
                        </m:r>
                      </m:sub>
                    </m:sSub>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3</m:t>
                        </m:r>
                      </m:den>
                    </m:f>
                    <m:r>
                      <a:rPr lang="en-US" sz="2000" i="1">
                        <a:latin typeface="Cambria Math" panose="02040503050406030204" pitchFamily="18" charset="0"/>
                        <a:cs typeface="Arial" panose="020B0604020202020204" pitchFamily="34" charset="0"/>
                      </a:rPr>
                      <m:t> </m:t>
                    </m:r>
                    <m:rad>
                      <m:radPr>
                        <m:degHide m:val="on"/>
                        <m:ctrlPr>
                          <a:rPr lang="en-US" sz="2000" i="1">
                            <a:latin typeface="Cambria Math" panose="02040503050406030204" pitchFamily="18" charset="0"/>
                            <a:cs typeface="Arial" panose="020B0604020202020204" pitchFamily="34" charset="0"/>
                          </a:rPr>
                        </m:ctrlPr>
                      </m:radPr>
                      <m:deg/>
                      <m:e>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cs typeface="Arial" panose="020B0604020202020204" pitchFamily="34" charset="0"/>
                                  </a:rPr>
                                  <m:t>0</m:t>
                                </m:r>
                              </m:sub>
                            </m:sSub>
                          </m:den>
                        </m:f>
                      </m:e>
                    </m:rad>
                    <m:r>
                      <a:rPr lang="en-US" sz="2000" i="1">
                        <a:latin typeface="Cambria Math" panose="02040503050406030204" pitchFamily="18" charset="0"/>
                        <a:cs typeface="Arial" panose="020B0604020202020204" pitchFamily="34" charset="0"/>
                      </a:rPr>
                      <m:t> </m:t>
                    </m:r>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ea typeface="Cambria Math" panose="02040503050406030204" pitchFamily="18" charset="0"/>
                                <a:cs typeface="Arial" panose="020B0604020202020204" pitchFamily="34" charset="0"/>
                              </a:rPr>
                              <m:t>𝜆</m:t>
                            </m:r>
                          </m:den>
                        </m:f>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oMath>
                </a14:m>
                <a:endParaRPr lang="en-US" sz="2000" dirty="0">
                  <a:latin typeface="Calibri" panose="020F0502020204030204" pitchFamily="34" charset="0"/>
                  <a:cs typeface="Calibri" panose="020F050202020403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124038" y="1665385"/>
                <a:ext cx="8297276" cy="4427672"/>
              </a:xfrm>
              <a:blipFill>
                <a:blip r:embed="rId2"/>
                <a:stretch>
                  <a:fillRect l="-1529"/>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32</a:t>
            </a:fld>
            <a:endParaRPr lang="en-US" altLang="en-US"/>
          </a:p>
        </p:txBody>
      </p:sp>
    </p:spTree>
    <p:extLst>
      <p:ext uri="{BB962C8B-B14F-4D97-AF65-F5344CB8AC3E}">
        <p14:creationId xmlns:p14="http://schemas.microsoft.com/office/powerpoint/2010/main" val="134055737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0629" y="75663"/>
            <a:ext cx="11908971" cy="817955"/>
          </a:xfrm>
        </p:spPr>
        <p:txBody>
          <a:bodyPr>
            <a:normAutofit/>
          </a:bodyPr>
          <a:lstStyle/>
          <a:p>
            <a:pPr algn="ctr"/>
            <a:r>
              <a:rPr lang="en-US" sz="4400" dirty="0">
                <a:cs typeface="Arial" panose="020B0604020202020204" pitchFamily="34" charset="0"/>
              </a:rPr>
              <a:t>Large half wave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40128" y="1848939"/>
                <a:ext cx="10913672" cy="3732064"/>
              </a:xfrm>
            </p:spPr>
            <p:txBody>
              <a:bodyPr>
                <a:normAutofit fontScale="92500" lnSpcReduction="10000"/>
              </a:bodyPr>
              <a:lstStyle/>
              <a:p>
                <a:pPr marL="342900" indent="-342900" algn="l">
                  <a:lnSpc>
                    <a:spcPct val="100000"/>
                  </a:lnSpc>
                  <a:spcBef>
                    <a:spcPts val="0"/>
                  </a:spcBef>
                  <a:buFont typeface="Arial" panose="020B0604020202020204" pitchFamily="34" charset="0"/>
                  <a:buChar char="•"/>
                </a:pPr>
                <a:r>
                  <a:rPr lang="en-US" sz="2000" dirty="0">
                    <a:latin typeface="Arial" panose="020B0604020202020204" pitchFamily="34" charset="0"/>
                    <a:cs typeface="Arial" panose="020B0604020202020204" pitchFamily="34" charset="0"/>
                  </a:rPr>
                  <a:t>For large half wave, add small dipoles to produce half wave antenna.</a:t>
                </a:r>
              </a:p>
              <a:p>
                <a:pPr algn="l">
                  <a:lnSpc>
                    <a:spcPct val="100000"/>
                  </a:lnSpc>
                  <a:spcBef>
                    <a:spcPts val="0"/>
                  </a:spcBef>
                </a:pPr>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𝑑</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sub>
                    </m:sSub>
                    <m:r>
                      <a:rPr lang="en-US" sz="2000" b="0" i="1" smtClean="0">
                        <a:latin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sin</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e>
                        </m:d>
                      </m:e>
                    </m:func>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i="1">
                        <a:latin typeface="Cambria Math" panose="02040503050406030204" pitchFamily="18" charset="0"/>
                        <a:cs typeface="Arial" panose="020B0604020202020204" pitchFamily="34" charset="0"/>
                      </a:rPr>
                      <m:t>𝑑</m:t>
                    </m:r>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smtClean="0">
                                <a:latin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r>
                          <a:rPr lang="en-US" sz="2000" i="1" smtClean="0">
                            <a:latin typeface="Cambria Math" panose="02040503050406030204" pitchFamily="18" charset="0"/>
                            <a:ea typeface="Cambria Math" panose="02040503050406030204" pitchFamily="18" charset="0"/>
                            <a:cs typeface="Arial" panose="020B0604020202020204" pitchFamily="34" charset="0"/>
                          </a:rPr>
                          <m:t>𝜔</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i="1">
                            <a:latin typeface="Cambria Math" panose="02040503050406030204" pitchFamily="18" charset="0"/>
                            <a:ea typeface="Cambria Math" panose="02040503050406030204" pitchFamily="18" charset="0"/>
                            <a:cs typeface="Arial" panose="020B0604020202020204" pitchFamily="34" charset="0"/>
                          </a:rPr>
                          <m:t>𝑅𝑐</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smtClean="0">
                                    <a:latin typeface="Cambria Math" panose="02040503050406030204" pitchFamily="18" charset="0"/>
                                    <a:ea typeface="Cambria Math" panose="02040503050406030204" pitchFamily="18" charset="0"/>
                                    <a:cs typeface="Arial" panose="020B0604020202020204" pitchFamily="34" charset="0"/>
                                  </a:rPr>
                                </m:ctrlPr>
                              </m:dPr>
                              <m:e>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d>
                      </m:e>
                    </m:func>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i="1">
                                    <a:latin typeface="Cambria Math" panose="02040503050406030204" pitchFamily="18" charset="0"/>
                                    <a:ea typeface="Cambria Math" panose="02040503050406030204" pitchFamily="18" charset="0"/>
                                    <a:cs typeface="Arial" panose="020B0604020202020204" pitchFamily="34" charset="0"/>
                                  </a:rPr>
                                  <m:t>𝑧</m:t>
                                </m:r>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𝜆</m:t>
                                </m:r>
                              </m:den>
                            </m:f>
                          </m:e>
                        </m:d>
                      </m:e>
                    </m:func>
                    <m:r>
                      <a:rPr lang="en-US" sz="2000" i="1">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𝑑𝑧</m:t>
                    </m:r>
                    <m:r>
                      <a:rPr lang="en-US" sz="2000" i="1">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r>
                  <a:rPr lang="en-US" sz="2000" b="0" dirty="0">
                    <a:cs typeface="Arial" panose="020B0604020202020204" pitchFamily="34" charset="0"/>
                  </a:rPr>
                  <a:t>Suffices to find: </a:t>
                </a:r>
                <a14:m>
                  <m:oMath xmlns:m="http://schemas.openxmlformats.org/officeDocument/2006/math">
                    <m:r>
                      <a:rPr lang="en-US" sz="2000" b="0" i="1" smtClean="0">
                        <a:latin typeface="Cambria Math" panose="02040503050406030204" pitchFamily="18" charset="0"/>
                        <a:cs typeface="Arial" panose="020B0604020202020204" pitchFamily="34" charset="0"/>
                      </a:rPr>
                      <m:t>𝐾</m:t>
                    </m:r>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𝑅</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𝑡</m:t>
                            </m:r>
                            <m:r>
                              <a:rPr lang="en-US" sz="2000" b="0" i="1" smtClean="0">
                                <a:latin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𝑅</m:t>
                                </m:r>
                              </m:num>
                              <m:den>
                                <m:r>
                                  <a:rPr lang="en-US" sz="2000" b="0" i="1" smtClean="0">
                                    <a:latin typeface="Cambria Math" panose="02040503050406030204" pitchFamily="18" charset="0"/>
                                    <a:cs typeface="Arial" panose="020B0604020202020204" pitchFamily="34" charset="0"/>
                                  </a:rPr>
                                  <m:t>𝑐</m:t>
                                </m:r>
                              </m:den>
                            </m:f>
                          </m:e>
                        </m:d>
                      </m:e>
                    </m:func>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𝑢</m:t>
                            </m:r>
                          </m:e>
                        </m:d>
                      </m:e>
                    </m:func>
                    <m:r>
                      <a:rPr lang="en-US" sz="2000" b="0" i="1" smtClean="0">
                        <a:latin typeface="Cambria Math" panose="02040503050406030204" pitchFamily="18" charset="0"/>
                        <a:cs typeface="Arial" panose="020B0604020202020204" pitchFamily="34" charset="0"/>
                      </a:rPr>
                      <m:t>𝑑𝑢</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𝑟𝑐</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f>
                      <m:fPr>
                        <m:ctrlPr>
                          <a:rPr lang="en-US" sz="2000" b="0" i="1" smtClean="0">
                            <a:latin typeface="Cambria Math" panose="02040503050406030204" pitchFamily="18" charset="0"/>
                            <a:cs typeface="Arial" panose="020B0604020202020204" pitchFamily="34" charset="0"/>
                          </a:rPr>
                        </m:ctrlPr>
                      </m:fPr>
                      <m:num>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func>
                                  <m:funcPr>
                                    <m:ctrlPr>
                                      <a:rPr lang="en-US" sz="2000" b="0" i="1" smtClean="0">
                                        <a:latin typeface="Cambria Math" panose="02040503050406030204" pitchFamily="18" charset="0"/>
                                        <a:cs typeface="Arial" panose="020B0604020202020204" pitchFamily="34" charset="0"/>
                                      </a:rPr>
                                    </m:ctrlPr>
                                  </m:funcPr>
                                  <m:fName>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2</m:t>
                                        </m:r>
                                      </m:den>
                                    </m:f>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𝑠𝑖𝑛</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𝑢</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𝑟𝑐</m:t>
                        </m:r>
                      </m:den>
                    </m:f>
                    <m:r>
                      <a:rPr lang="en-US" sz="2000" i="1">
                        <a:latin typeface="Cambria Math" panose="02040503050406030204" pitchFamily="18" charset="0"/>
                        <a:cs typeface="Arial" panose="020B0604020202020204" pitchFamily="34" charset="0"/>
                      </a:rPr>
                      <m:t> </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oMath>
                </a14:m>
                <a:r>
                  <a:rPr lang="en-US" sz="2000" dirty="0">
                    <a:cs typeface="Arial" panose="020B0604020202020204" pitchFamily="34" charset="0"/>
                  </a:rPr>
                  <a:t> </a:t>
                </a: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𝑠𝑖𝑛</m:t>
                        </m:r>
                        <m:r>
                          <a:rPr lang="en-US" sz="2000" i="1" smtClean="0">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i="1">
                            <a:latin typeface="Cambria Math" panose="02040503050406030204" pitchFamily="18" charset="0"/>
                            <a:ea typeface="Cambria Math" panose="02040503050406030204" pitchFamily="18" charset="0"/>
                            <a:cs typeface="Arial" panose="020B0604020202020204" pitchFamily="34" charset="0"/>
                          </a:rPr>
                          <m:t>)</m:t>
                        </m:r>
                      </m:den>
                    </m:f>
                    <m:r>
                      <a:rPr lang="en-US" sz="2000" i="1">
                        <a:latin typeface="Cambria Math" panose="02040503050406030204" pitchFamily="18" charset="0"/>
                        <a:cs typeface="Arial" panose="020B0604020202020204" pitchFamily="34" charset="0"/>
                      </a:rPr>
                      <m:t> </m:t>
                    </m:r>
                  </m:oMath>
                </a14:m>
                <a:endParaRPr lang="en-US" sz="2000" i="1" dirty="0">
                  <a:latin typeface="Cambria Math" panose="02040503050406030204" pitchFamily="18" charset="0"/>
                  <a:ea typeface="Cambria Math" panose="02040503050406030204" pitchFamily="18"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𝐵</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d>
                        <m:f>
                          <m:fPr>
                            <m:ctrlPr>
                              <a:rPr lang="en-US" sz="2000" i="1">
                                <a:latin typeface="Cambria Math" panose="02040503050406030204" pitchFamily="18" charset="0"/>
                                <a:cs typeface="Arial" panose="020B0604020202020204" pitchFamily="34" charset="0"/>
                              </a:rPr>
                            </m:ctrlPr>
                          </m:fPr>
                          <m:num>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r>
                              <a:rPr lang="en-US" sz="2000" i="1">
                                <a:latin typeface="Cambria Math" panose="02040503050406030204" pitchFamily="18" charset="0"/>
                                <a:ea typeface="Cambria Math" panose="02040503050406030204" pitchFamily="18" charset="0"/>
                                <a:cs typeface="Arial" panose="020B0604020202020204" pitchFamily="34" charset="0"/>
                              </a:rPr>
                              <m:t>𝑠𝑖𝑛</m:t>
                            </m:r>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i="1">
                                <a:latin typeface="Cambria Math" panose="02040503050406030204" pitchFamily="18" charset="0"/>
                                <a:ea typeface="Cambria Math" panose="02040503050406030204" pitchFamily="18" charset="0"/>
                                <a:cs typeface="Arial" panose="020B0604020202020204" pitchFamily="34" charset="0"/>
                              </a:rPr>
                              <m:t>)</m:t>
                            </m:r>
                          </m:den>
                        </m:f>
                      </m:e>
                    </m:func>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𝑎𝑣</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rad>
                      <m:radPr>
                        <m:degHide m:val="on"/>
                        <m:ctrlPr>
                          <a:rPr lang="en-US" sz="2000" b="0" i="1" smtClean="0">
                            <a:latin typeface="Cambria Math" panose="02040503050406030204" pitchFamily="18" charset="0"/>
                            <a:cs typeface="Arial" panose="020B0604020202020204" pitchFamily="34" charset="0"/>
                          </a:rPr>
                        </m:ctrlPr>
                      </m:radPr>
                      <m:deg/>
                      <m:e>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cs typeface="Arial" panose="020B0604020202020204" pitchFamily="34" charset="0"/>
                                  </a:rPr>
                                  <m:t>0</m:t>
                                </m:r>
                              </m:sub>
                            </m:sSub>
                          </m:den>
                        </m:f>
                      </m:e>
                    </m:rad>
                    <m:r>
                      <a:rPr lang="en-US" sz="2000" b="0" i="1" smtClean="0">
                        <a:latin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cs typeface="Arial" panose="020B0604020202020204" pitchFamily="34" charset="0"/>
                          </a:rPr>
                        </m:ctrlPr>
                      </m:sSupPr>
                      <m:e>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e>
                      <m:sup>
                        <m:r>
                          <a:rPr lang="en-US" sz="2000" b="0" i="1" smtClean="0">
                            <a:latin typeface="Cambria Math" panose="02040503050406030204" pitchFamily="18" charset="0"/>
                            <a:cs typeface="Arial" panose="020B0604020202020204" pitchFamily="34" charset="0"/>
                          </a:rPr>
                          <m:t>2</m:t>
                        </m:r>
                      </m:sup>
                    </m:sSup>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cs typeface="Arial" panose="020B0604020202020204" pitchFamily="34" charset="0"/>
                          </a:rPr>
                          <m:t>[0, </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ub>
                    </m:sSub>
                    <m:f>
                      <m:fPr>
                        <m:ctrlPr>
                          <a:rPr lang="en-US" sz="2000" i="1">
                            <a:latin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𝑐𝑜𝑠</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m:t>
                        </m:r>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r>
                          <a:rPr lang="en-US" sz="2000" b="0" i="1" smtClean="0">
                            <a:latin typeface="Cambria Math" panose="02040503050406030204" pitchFamily="18" charset="0"/>
                            <a:cs typeface="Arial" panose="020B0604020202020204" pitchFamily="34" charset="0"/>
                          </a:rPr>
                          <m:t>)</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𝑠𝑖𝑛</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0"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θ</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=73.1</m:t>
                    </m:r>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Ω</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den>
                    </m:f>
                  </m:oMath>
                </a14:m>
                <a:r>
                  <a:rPr lang="en-US" sz="2000" dirty="0">
                    <a:latin typeface="Arial" panose="020B0604020202020204" pitchFamily="34" charset="0"/>
                    <a:cs typeface="Arial" panose="020B0604020202020204" pitchFamily="34" charset="0"/>
                  </a:rPr>
                  <a:t>  </a:t>
                </a:r>
              </a:p>
              <a:p>
                <a:pPr marL="342900" indent="-342900" algn="l">
                  <a:lnSpc>
                    <a:spcPct val="10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40128" y="1848939"/>
                <a:ext cx="10913672" cy="3732064"/>
              </a:xfrm>
              <a:blipFill>
                <a:blip r:embed="rId2"/>
                <a:stretch>
                  <a:fillRect l="-348" t="-135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33</a:t>
            </a:fld>
            <a:endParaRPr lang="en-US" altLang="en-US"/>
          </a:p>
        </p:txBody>
      </p:sp>
    </p:spTree>
    <p:extLst>
      <p:ext uri="{BB962C8B-B14F-4D97-AF65-F5344CB8AC3E}">
        <p14:creationId xmlns:p14="http://schemas.microsoft.com/office/powerpoint/2010/main" val="275418312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783" y="93956"/>
            <a:ext cx="11840817" cy="982810"/>
          </a:xfrm>
        </p:spPr>
        <p:txBody>
          <a:bodyPr>
            <a:normAutofit/>
          </a:bodyPr>
          <a:lstStyle/>
          <a:p>
            <a:pPr algn="ctr"/>
            <a:r>
              <a:rPr lang="en-US" sz="4400" dirty="0">
                <a:cs typeface="Arial" panose="020B0604020202020204" pitchFamily="34" charset="0"/>
              </a:rPr>
              <a:t>Radiation from charge distribution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21243" y="1308781"/>
                <a:ext cx="7580255" cy="5230131"/>
              </a:xfrm>
            </p:spPr>
            <p:txBody>
              <a:bodyPr>
                <a:normAutofit/>
              </a:bodyPr>
              <a:lstStyle/>
              <a:p>
                <a:pPr marL="342900" indent="-342900">
                  <a:lnSpc>
                    <a:spcPct val="100000"/>
                  </a:lnSpc>
                  <a:spcBef>
                    <a:spcPts val="400"/>
                  </a:spcBef>
                </a:pPr>
                <a14:m>
                  <m:oMath xmlns:m="http://schemas.openxmlformats.org/officeDocument/2006/math">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1800" b="0" i="0" smtClean="0">
                            <a:latin typeface="Cambria Math" panose="02040503050406030204" pitchFamily="18" charset="0"/>
                            <a:ea typeface="Cambria Math" panose="02040503050406030204" pitchFamily="18" charset="0"/>
                            <a:cs typeface="Arial" panose="020B0604020202020204" pitchFamily="34" charset="0"/>
                          </a:rPr>
                          <m:t>r</m:t>
                        </m:r>
                      </m:e>
                      <m:sup>
                        <m:r>
                          <a:rPr lang="en-US" sz="1800" b="0" i="0" smtClean="0">
                            <a:latin typeface="Cambria Math" panose="02040503050406030204" pitchFamily="18" charset="0"/>
                            <a:ea typeface="Cambria Math" panose="02040503050406030204" pitchFamily="18" charset="0"/>
                            <a:cs typeface="Arial" panose="020B0604020202020204" pitchFamily="34" charset="0"/>
                          </a:rPr>
                          <m:t>′</m:t>
                        </m:r>
                      </m:sup>
                    </m:sSup>
                    <m:r>
                      <a:rPr lang="en-US" sz="18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1800" b="0" i="0" smtClean="0">
                        <a:latin typeface="Cambria Math" panose="02040503050406030204" pitchFamily="18" charset="0"/>
                        <a:ea typeface="Cambria Math" panose="02040503050406030204" pitchFamily="18" charset="0"/>
                        <a:cs typeface="Arial" panose="020B0604020202020204" pitchFamily="34" charset="0"/>
                      </a:rPr>
                      <m:t>R</m:t>
                    </m:r>
                    <m:r>
                      <a:rPr lang="en-US" sz="18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1800" b="0" i="0" smtClean="0">
                        <a:latin typeface="Cambria Math" panose="02040503050406030204" pitchFamily="18" charset="0"/>
                        <a:ea typeface="Cambria Math" panose="02040503050406030204" pitchFamily="18" charset="0"/>
                        <a:cs typeface="Arial" panose="020B0604020202020204" pitchFamily="34" charset="0"/>
                      </a:rPr>
                      <m:t>r</m:t>
                    </m:r>
                  </m:oMath>
                </a14:m>
                <a:r>
                  <a:rPr lang="en-US" sz="1800" dirty="0">
                    <a:ea typeface="Cambria Math" panose="02040503050406030204" pitchFamily="18" charset="0"/>
                    <a:cs typeface="Arial" panose="020B0604020202020204" pitchFamily="34" charset="0"/>
                  </a:rPr>
                  <a:t>,  </a:t>
                </a:r>
                <a14:m>
                  <m:oMath xmlns:m="http://schemas.openxmlformats.org/officeDocument/2006/math">
                    <m:r>
                      <a:rPr lang="en-US" sz="1800" b="0" i="1" smtClean="0">
                        <a:latin typeface="Cambria Math" panose="02040503050406030204" pitchFamily="18" charset="0"/>
                        <a:ea typeface="Cambria Math" panose="02040503050406030204" pitchFamily="18" charset="0"/>
                        <a:cs typeface="Arial" panose="020B0604020202020204" pitchFamily="34" charset="0"/>
                      </a:rPr>
                      <m:t>𝑅</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1800" dirty="0">
                    <a:ea typeface="Cambria Math" panose="02040503050406030204" pitchFamily="18" charset="0"/>
                    <a:cs typeface="Arial" panose="020B0604020202020204" pitchFamily="34" charset="0"/>
                  </a:rPr>
                  <a:t>  </a:t>
                </a:r>
              </a:p>
              <a:p>
                <a:pPr marL="342900" indent="-342900">
                  <a:lnSpc>
                    <a:spcPct val="100000"/>
                  </a:lnSpc>
                  <a:spcBef>
                    <a:spcPts val="400"/>
                  </a:spcBef>
                </a:pPr>
                <a14:m>
                  <m:oMath xmlns:m="http://schemas.openxmlformats.org/officeDocument/2006/math">
                    <m:r>
                      <a:rPr lang="en-US" sz="1800" i="1" smtClean="0">
                        <a:latin typeface="Cambria Math" panose="02040503050406030204" pitchFamily="18" charset="0"/>
                        <a:ea typeface="Cambria Math" panose="02040503050406030204" pitchFamily="18" charset="0"/>
                        <a:cs typeface="Arial" panose="020B0604020202020204" pitchFamily="34" charset="0"/>
                      </a:rPr>
                      <m:t>𝜑</m:t>
                    </m:r>
                    <m:d>
                      <m:d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1</m:t>
                        </m:r>
                      </m:num>
                      <m:den>
                        <m:r>
                          <a:rPr lang="en-US" sz="1800" i="1">
                            <a:latin typeface="Cambria Math" panose="02040503050406030204" pitchFamily="18" charset="0"/>
                            <a:ea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den>
                    </m:f>
                    <m:sSub>
                      <m:sSub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i="1" smtClean="0">
                            <a:latin typeface="Cambria Math" panose="02040503050406030204" pitchFamily="18" charset="0"/>
                            <a:ea typeface="Cambria Math" panose="02040503050406030204" pitchFamily="18" charset="0"/>
                            <a:cs typeface="Arial" panose="020B0604020202020204" pitchFamily="34" charset="0"/>
                          </a:rPr>
                          <m:t>∫</m:t>
                        </m:r>
                      </m:e>
                      <m:sub>
                        <m:sSub>
                          <m:sSub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𝑉</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1</m:t>
                            </m:r>
                          </m:sub>
                        </m:sSub>
                      </m:sub>
                    </m:sSub>
                    <m:f>
                      <m:f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i="1" smtClean="0">
                            <a:latin typeface="Cambria Math" panose="02040503050406030204" pitchFamily="18" charset="0"/>
                            <a:ea typeface="Cambria Math" panose="02040503050406030204" pitchFamily="18" charset="0"/>
                            <a:cs typeface="Arial" panose="020B0604020202020204" pitchFamily="34" charset="0"/>
                          </a:rPr>
                          <m:t>𝜌</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  </m:t>
                        </m:r>
                        <m:r>
                          <a:rPr lang="en-US" sz="1800" b="0" i="1" smtClean="0">
                            <a:latin typeface="Cambria Math" panose="02040503050406030204" pitchFamily="18" charset="0"/>
                            <a:ea typeface="Cambria Math" panose="02040503050406030204" pitchFamily="18" charset="0"/>
                            <a:cs typeface="Arial" panose="020B0604020202020204" pitchFamily="34" charset="0"/>
                          </a:rPr>
                          <m:t>𝑡</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𝑅</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𝑑</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𝑣</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4</m:t>
                        </m:r>
                        <m:r>
                          <a:rPr lang="en-US" sz="18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0</m:t>
                            </m:r>
                          </m:sub>
                        </m:sSub>
                      </m:den>
                    </m:f>
                    <m:d>
                      <m:dPr>
                        <m:begChr m:val="["/>
                        <m:endChr m:val="]"/>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𝑄</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𝑟</m:t>
                                </m:r>
                              </m:num>
                              <m:den>
                                <m:r>
                                  <a:rPr lang="en-US" sz="1800" i="1">
                                    <a:latin typeface="Cambria Math" panose="02040503050406030204" pitchFamily="18" charset="0"/>
                                    <a:cs typeface="Arial" panose="020B0604020202020204" pitchFamily="34" charset="0"/>
                                  </a:rPr>
                                  <m:t>𝑐</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18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𝑑𝑝</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𝑑𝑡</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𝑟</m:t>
                                </m:r>
                              </m:num>
                              <m:den>
                                <m:r>
                                  <a:rPr lang="en-US" sz="1800" i="1">
                                    <a:latin typeface="Cambria Math" panose="02040503050406030204" pitchFamily="18" charset="0"/>
                                    <a:cs typeface="Arial" panose="020B0604020202020204" pitchFamily="34" charset="0"/>
                                  </a:rPr>
                                  <m:t>𝑐</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den>
                        </m:f>
                      </m:e>
                    </m:d>
                  </m:oMath>
                </a14:m>
                <a:endParaRPr lang="en-US" sz="1800" b="0" dirty="0">
                  <a:ea typeface="Cambria Math" panose="02040503050406030204" pitchFamily="18" charset="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1800" b="1" i="1" smtClean="0">
                        <a:latin typeface="Cambria Math" panose="02040503050406030204" pitchFamily="18" charset="0"/>
                        <a:cs typeface="Arial" panose="020B0604020202020204" pitchFamily="34" charset="0"/>
                      </a:rPr>
                      <m:t>𝑨</m:t>
                    </m:r>
                    <m:d>
                      <m:dPr>
                        <m:ctrlPr>
                          <a:rPr lang="en-US" sz="1800" b="0" i="1" smtClean="0">
                            <a:latin typeface="Cambria Math" panose="02040503050406030204" pitchFamily="18" charset="0"/>
                            <a:cs typeface="Arial" panose="020B0604020202020204" pitchFamily="34" charset="0"/>
                          </a:rPr>
                        </m:ctrlPr>
                      </m:dPr>
                      <m:e>
                        <m:r>
                          <a:rPr lang="en-US" sz="1800" b="0" i="1" smtClean="0">
                            <a:latin typeface="Cambria Math" panose="02040503050406030204" pitchFamily="18" charset="0"/>
                            <a:cs typeface="Arial" panose="020B0604020202020204" pitchFamily="34" charset="0"/>
                          </a:rPr>
                          <m:t>𝑟</m:t>
                        </m:r>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𝑡</m:t>
                        </m:r>
                      </m:e>
                    </m:d>
                    <m:r>
                      <a:rPr lang="en-US" sz="1800" b="0" i="1" smtClean="0">
                        <a:latin typeface="Cambria Math" panose="02040503050406030204" pitchFamily="18" charset="0"/>
                        <a:cs typeface="Arial" panose="020B0604020202020204" pitchFamily="34" charset="0"/>
                      </a:rPr>
                      <m:t>=</m:t>
                    </m:r>
                  </m:oMath>
                </a14:m>
                <a:r>
                  <a:rPr lang="en-US" sz="1800" b="0" i="1" dirty="0">
                    <a:cs typeface="Arial" panose="020B0604020202020204" pitchFamily="34" charset="0"/>
                  </a:rPr>
                  <a:t> </a:t>
                </a:r>
                <a14:m>
                  <m:oMath xmlns:m="http://schemas.openxmlformats.org/officeDocument/2006/math">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sSub>
                          <m:sSub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0</m:t>
                            </m:r>
                          </m:sub>
                        </m:sSub>
                      </m:num>
                      <m:den>
                        <m:r>
                          <a:rPr lang="en-US" sz="1800" i="1">
                            <a:latin typeface="Cambria Math" panose="02040503050406030204" pitchFamily="18" charset="0"/>
                            <a:ea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den>
                    </m:f>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m:t>
                        </m:r>
                      </m:e>
                      <m:sub>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𝑉</m:t>
                            </m:r>
                          </m:e>
                          <m:sub>
                            <m:r>
                              <a:rPr lang="en-US" sz="1800" i="1">
                                <a:latin typeface="Cambria Math" panose="02040503050406030204" pitchFamily="18" charset="0"/>
                                <a:ea typeface="Cambria Math" panose="02040503050406030204" pitchFamily="18" charset="0"/>
                                <a:cs typeface="Arial" panose="020B0604020202020204" pitchFamily="34" charset="0"/>
                              </a:rPr>
                              <m:t>1</m:t>
                            </m:r>
                          </m:sub>
                        </m:sSub>
                      </m:sub>
                    </m:sSub>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b="1" i="1" smtClean="0">
                            <a:latin typeface="Cambria Math" panose="02040503050406030204" pitchFamily="18" charset="0"/>
                            <a:ea typeface="Cambria Math" panose="02040503050406030204" pitchFamily="18" charset="0"/>
                            <a:cs typeface="Arial" panose="020B0604020202020204" pitchFamily="34" charset="0"/>
                          </a:rPr>
                          <m:t>𝒋</m:t>
                        </m:r>
                        <m:r>
                          <a:rPr lang="en-US" sz="1800" i="1">
                            <a:latin typeface="Cambria Math" panose="02040503050406030204" pitchFamily="18" charset="0"/>
                            <a:ea typeface="Cambria Math" panose="02040503050406030204" pitchFamily="18" charset="0"/>
                            <a:cs typeface="Arial" panose="020B0604020202020204" pitchFamily="34" charset="0"/>
                          </a:rPr>
                          <m:t>(</m:t>
                        </m:r>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𝑟</m:t>
                            </m:r>
                          </m:e>
                          <m:sup>
                            <m:r>
                              <a:rPr lang="en-US" sz="1800" i="1">
                                <a:latin typeface="Cambria Math" panose="02040503050406030204" pitchFamily="18" charset="0"/>
                                <a:ea typeface="Cambria Math" panose="02040503050406030204" pitchFamily="18" charset="0"/>
                                <a:cs typeface="Arial" panose="020B0604020202020204" pitchFamily="34" charset="0"/>
                              </a:rPr>
                              <m:t>′</m:t>
                            </m:r>
                          </m:sup>
                        </m:sSup>
                        <m:r>
                          <a:rPr lang="en-US" sz="1800" i="1">
                            <a:latin typeface="Cambria Math" panose="02040503050406030204" pitchFamily="18" charset="0"/>
                            <a:ea typeface="Cambria Math" panose="02040503050406030204" pitchFamily="18" charset="0"/>
                            <a:cs typeface="Arial" panose="020B0604020202020204" pitchFamily="34" charset="0"/>
                          </a:rPr>
                          <m:t>, </m:t>
                        </m:r>
                        <m:r>
                          <a:rPr lang="en-US" sz="1800" b="0" i="1" smtClean="0">
                            <a:latin typeface="Cambria Math" panose="02040503050406030204" pitchFamily="18" charset="0"/>
                            <a:ea typeface="Cambria Math" panose="02040503050406030204" pitchFamily="18" charset="0"/>
                            <a:cs typeface="Arial" panose="020B0604020202020204" pitchFamily="34" charset="0"/>
                          </a:rPr>
                          <m:t> </m:t>
                        </m:r>
                        <m:r>
                          <a:rPr lang="en-US" sz="1800" i="1">
                            <a:latin typeface="Cambria Math" panose="02040503050406030204" pitchFamily="18" charset="0"/>
                            <a:ea typeface="Cambria Math" panose="02040503050406030204" pitchFamily="18" charset="0"/>
                            <a:cs typeface="Arial" panose="020B0604020202020204" pitchFamily="34" charset="0"/>
                          </a:rPr>
                          <m:t>𝑡</m:t>
                        </m:r>
                        <m:r>
                          <a:rPr lang="en-US" sz="1800" i="1">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𝑅</m:t>
                            </m:r>
                          </m:num>
                          <m:den>
                            <m:r>
                              <a:rPr lang="en-US" sz="1800" i="1">
                                <a:latin typeface="Cambria Math" panose="02040503050406030204" pitchFamily="18" charset="0"/>
                                <a:ea typeface="Cambria Math" panose="02040503050406030204" pitchFamily="18" charset="0"/>
                                <a:cs typeface="Arial" panose="020B0604020202020204" pitchFamily="34" charset="0"/>
                              </a:rPr>
                              <m:t>𝑐</m:t>
                            </m:r>
                          </m:den>
                        </m:f>
                        <m:r>
                          <a:rPr lang="en-US" sz="1800" i="1">
                            <a:latin typeface="Cambria Math" panose="02040503050406030204" pitchFamily="18" charset="0"/>
                            <a:ea typeface="Cambria Math" panose="02040503050406030204" pitchFamily="18" charset="0"/>
                            <a:cs typeface="Arial" panose="020B0604020202020204" pitchFamily="34" charset="0"/>
                          </a:rPr>
                          <m:t>)</m:t>
                        </m:r>
                      </m:num>
                      <m:den>
                        <m:r>
                          <a:rPr lang="en-US" sz="1800" i="1">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ea typeface="Cambria Math" panose="02040503050406030204" pitchFamily="18" charset="0"/>
                            <a:cs typeface="Arial" panose="020B0604020202020204" pitchFamily="34" charset="0"/>
                          </a:rPr>
                          <m:t>𝑟</m:t>
                        </m:r>
                        <m:r>
                          <a:rPr lang="en-US" sz="1800" i="1">
                            <a:latin typeface="Cambria Math" panose="02040503050406030204" pitchFamily="18" charset="0"/>
                            <a:ea typeface="Cambria Math" panose="02040503050406030204" pitchFamily="18" charset="0"/>
                            <a:cs typeface="Arial" panose="020B0604020202020204" pitchFamily="34" charset="0"/>
                          </a:rPr>
                          <m:t>−</m:t>
                        </m:r>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𝑟</m:t>
                            </m:r>
                          </m:e>
                          <m:sup>
                            <m:r>
                              <a:rPr lang="en-US" sz="1800" i="1">
                                <a:latin typeface="Cambria Math" panose="02040503050406030204" pitchFamily="18" charset="0"/>
                                <a:ea typeface="Cambria Math" panose="02040503050406030204" pitchFamily="18" charset="0"/>
                                <a:cs typeface="Arial" panose="020B0604020202020204" pitchFamily="34" charset="0"/>
                              </a:rPr>
                              <m:t>′</m:t>
                            </m:r>
                          </m:sup>
                        </m:sSup>
                        <m:r>
                          <a:rPr lang="en-US" sz="1800" i="1">
                            <a:latin typeface="Cambria Math" panose="02040503050406030204" pitchFamily="18" charset="0"/>
                            <a:ea typeface="Cambria Math" panose="02040503050406030204" pitchFamily="18" charset="0"/>
                            <a:cs typeface="Arial" panose="020B0604020202020204" pitchFamily="34" charset="0"/>
                          </a:rPr>
                          <m:t>|</m:t>
                        </m:r>
                      </m:den>
                    </m:f>
                    <m:r>
                      <a:rPr lang="en-US" sz="1800" i="1">
                        <a:latin typeface="Cambria Math" panose="02040503050406030204" pitchFamily="18" charset="0"/>
                        <a:ea typeface="Cambria Math" panose="02040503050406030204" pitchFamily="18" charset="0"/>
                        <a:cs typeface="Arial" panose="020B0604020202020204" pitchFamily="34" charset="0"/>
                      </a:rPr>
                      <m:t>𝑑</m:t>
                    </m:r>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𝑣</m:t>
                        </m:r>
                      </m:e>
                      <m:sup>
                        <m:r>
                          <a:rPr lang="en-US" sz="1800" i="1">
                            <a:latin typeface="Cambria Math" panose="02040503050406030204" pitchFamily="18" charset="0"/>
                            <a:ea typeface="Cambria Math" panose="02040503050406030204" pitchFamily="18" charset="0"/>
                            <a:cs typeface="Arial" panose="020B0604020202020204" pitchFamily="34" charset="0"/>
                          </a:rPr>
                          <m:t>′</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cs typeface="Arial" panose="020B0604020202020204" pitchFamily="34" charset="0"/>
                          </a:rPr>
                        </m:ctrlPr>
                      </m:fPr>
                      <m:num>
                        <m:sSub>
                          <m:sSubPr>
                            <m:ctrlPr>
                              <a:rPr lang="en-US" sz="1800" b="0" i="1" smtClean="0">
                                <a:latin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1800" b="0" i="1" smtClean="0">
                                <a:latin typeface="Cambria Math" panose="02040503050406030204" pitchFamily="18" charset="0"/>
                                <a:cs typeface="Arial" panose="020B0604020202020204" pitchFamily="34" charset="0"/>
                              </a:rPr>
                              <m:t>0</m:t>
                            </m:r>
                          </m:sub>
                        </m:sSub>
                      </m:num>
                      <m:den>
                        <m:r>
                          <a:rPr lang="en-US" sz="1800" b="0" i="1" smtClean="0">
                            <a:latin typeface="Cambria Math" panose="02040503050406030204" pitchFamily="18" charset="0"/>
                            <a:cs typeface="Arial" panose="020B0604020202020204" pitchFamily="34" charset="0"/>
                          </a:rPr>
                          <m:t>4</m:t>
                        </m:r>
                        <m:r>
                          <a:rPr lang="en-US" sz="1800" b="0" i="1" smtClean="0">
                            <a:latin typeface="Cambria Math" panose="02040503050406030204" pitchFamily="18" charset="0"/>
                            <a:ea typeface="Cambria Math" panose="02040503050406030204" pitchFamily="18" charset="0"/>
                            <a:cs typeface="Arial" panose="020B0604020202020204" pitchFamily="34" charset="0"/>
                          </a:rPr>
                          <m:t>𝜋</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1800" b="0" i="1" smtClean="0">
                        <a:latin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𝑑</m:t>
                        </m:r>
                      </m:num>
                      <m:den>
                        <m:r>
                          <a:rPr lang="en-US" sz="1800" b="0" i="1" smtClean="0">
                            <a:latin typeface="Cambria Math" panose="02040503050406030204" pitchFamily="18" charset="0"/>
                            <a:cs typeface="Arial" panose="020B0604020202020204" pitchFamily="34" charset="0"/>
                          </a:rPr>
                          <m:t>𝑑𝑡</m:t>
                        </m:r>
                      </m:den>
                    </m:f>
                    <m:r>
                      <a:rPr lang="en-US" sz="1800" b="1" i="1" smtClean="0">
                        <a:latin typeface="Cambria Math" panose="02040503050406030204" pitchFamily="18" charset="0"/>
                        <a:cs typeface="Arial" panose="020B0604020202020204" pitchFamily="34" charset="0"/>
                      </a:rPr>
                      <m:t>𝒑</m:t>
                    </m:r>
                    <m:r>
                      <a:rPr lang="en-US" sz="1800" b="0" i="1" smtClean="0">
                        <a:latin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𝑟</m:t>
                        </m:r>
                      </m:num>
                      <m:den>
                        <m:r>
                          <a:rPr lang="en-US" sz="1800" i="1">
                            <a:latin typeface="Cambria Math" panose="02040503050406030204" pitchFamily="18" charset="0"/>
                            <a:cs typeface="Arial" panose="020B0604020202020204" pitchFamily="34" charset="0"/>
                          </a:rPr>
                          <m:t>𝑐</m:t>
                        </m:r>
                      </m:den>
                    </m:f>
                    <m:r>
                      <a:rPr lang="en-US" sz="1800" b="0" i="1" smtClean="0">
                        <a:latin typeface="Cambria Math" panose="02040503050406030204" pitchFamily="18" charset="0"/>
                        <a:cs typeface="Arial" panose="020B0604020202020204" pitchFamily="34" charset="0"/>
                      </a:rPr>
                      <m:t>)</m:t>
                    </m:r>
                  </m:oMath>
                </a14:m>
                <a:endParaRPr lang="en-US" sz="1800" dirty="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1800" b="1" i="1" smtClean="0">
                        <a:latin typeface="Cambria Math" panose="02040503050406030204" pitchFamily="18" charset="0"/>
                        <a:cs typeface="Arial" panose="020B0604020202020204" pitchFamily="34" charset="0"/>
                      </a:rPr>
                      <m:t>𝑬</m:t>
                    </m:r>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1" i="1" smtClean="0">
                            <a:latin typeface="Cambria Math" panose="02040503050406030204" pitchFamily="18" charset="0"/>
                            <a:ea typeface="Cambria Math" panose="02040503050406030204" pitchFamily="18" charset="0"/>
                            <a:cs typeface="Arial" panose="020B0604020202020204" pitchFamily="34" charset="0"/>
                          </a:rPr>
                          <m:t>𝑨</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1800" b="0" i="1" smtClean="0">
                        <a:latin typeface="Cambria Math" panose="02040503050406030204" pitchFamily="18" charset="0"/>
                        <a:cs typeface="Arial" panose="020B0604020202020204" pitchFamily="34" charset="0"/>
                      </a:rPr>
                      <m:t>−</m:t>
                    </m:r>
                    <m:r>
                      <m:rPr>
                        <m:sty m:val="p"/>
                      </m:rP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𝜑</m:t>
                    </m:r>
                  </m:oMath>
                </a14:m>
                <a:endParaRPr lang="en-US" sz="1800" dirty="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1800" b="1" i="1" smtClean="0">
                        <a:latin typeface="Cambria Math" panose="02040503050406030204" pitchFamily="18" charset="0"/>
                        <a:cs typeface="Arial" panose="020B0604020202020204" pitchFamily="34" charset="0"/>
                      </a:rPr>
                      <m:t>𝑩</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𝑟</m:t>
                        </m:r>
                        <m:r>
                          <a:rPr lang="en-US" sz="1800" i="1">
                            <a:latin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m:t>
                        </m:r>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𝜇</m:t>
                            </m:r>
                          </m:e>
                          <m:sub>
                            <m:r>
                              <a:rPr lang="en-US" sz="1800" i="1">
                                <a:latin typeface="Cambria Math" panose="02040503050406030204" pitchFamily="18" charset="0"/>
                                <a:cs typeface="Arial" panose="020B0604020202020204" pitchFamily="34" charset="0"/>
                              </a:rPr>
                              <m:t>0</m:t>
                            </m:r>
                          </m:sub>
                        </m:sSub>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1800" b="1" i="1" smtClean="0">
                        <a:latin typeface="Cambria Math" panose="02040503050406030204" pitchFamily="18" charset="0"/>
                        <a:ea typeface="Cambria Math" panose="02040503050406030204" pitchFamily="18" charset="0"/>
                        <a:cs typeface="Arial" panose="020B0604020202020204" pitchFamily="34" charset="0"/>
                      </a:rPr>
                      <m:t>𝒓</m:t>
                    </m:r>
                    <m:r>
                      <a:rPr lang="en-US" sz="1800" b="0" i="1" smtClean="0">
                        <a:latin typeface="Cambria Math" panose="02040503050406030204" pitchFamily="18" charset="0"/>
                        <a:ea typeface="Cambria Math" panose="02040503050406030204" pitchFamily="18" charset="0"/>
                        <a:cs typeface="Arial" panose="020B0604020202020204" pitchFamily="34" charset="0"/>
                      </a:rPr>
                      <m:t> ×</m:t>
                    </m:r>
                    <m:acc>
                      <m:accPr>
                        <m:chr m:val="̈"/>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accPr>
                      <m:e>
                        <m:r>
                          <a:rPr lang="en-US" sz="1800" b="1" i="1" smtClean="0">
                            <a:latin typeface="Cambria Math" panose="02040503050406030204" pitchFamily="18" charset="0"/>
                            <a:ea typeface="Cambria Math" panose="02040503050406030204" pitchFamily="18" charset="0"/>
                            <a:cs typeface="Arial" panose="020B0604020202020204" pitchFamily="34" charset="0"/>
                          </a:rPr>
                          <m:t>𝒑</m:t>
                        </m:r>
                      </m:e>
                    </m:acc>
                    <m:r>
                      <a:rPr lang="en-US" sz="1800" i="1">
                        <a:latin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𝑟</m:t>
                        </m:r>
                      </m:num>
                      <m:den>
                        <m:r>
                          <a:rPr lang="en-US" sz="1800" i="1">
                            <a:latin typeface="Cambria Math" panose="02040503050406030204" pitchFamily="18" charset="0"/>
                            <a:cs typeface="Arial" panose="020B0604020202020204" pitchFamily="34" charset="0"/>
                          </a:rPr>
                          <m:t>𝑐</m:t>
                        </m:r>
                      </m:den>
                    </m:f>
                    <m:r>
                      <a:rPr lang="en-US" sz="1800" i="1">
                        <a:latin typeface="Cambria Math" panose="02040503050406030204" pitchFamily="18" charset="0"/>
                        <a:cs typeface="Arial" panose="020B0604020202020204" pitchFamily="34" charset="0"/>
                      </a:rPr>
                      <m:t>)</m:t>
                    </m:r>
                  </m:oMath>
                </a14:m>
                <a:endParaRPr lang="en-US" sz="1800" dirty="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1800" b="1" i="1" smtClean="0">
                        <a:latin typeface="Cambria Math" panose="02040503050406030204" pitchFamily="18" charset="0"/>
                        <a:cs typeface="Arial" panose="020B0604020202020204" pitchFamily="34" charset="0"/>
                      </a:rPr>
                      <m:t>𝑬</m:t>
                    </m:r>
                    <m:d>
                      <m:dPr>
                        <m:ctrlPr>
                          <a:rPr lang="en-US" sz="1800" b="0" i="1" smtClean="0">
                            <a:latin typeface="Cambria Math" panose="02040503050406030204" pitchFamily="18" charset="0"/>
                            <a:cs typeface="Arial" panose="020B0604020202020204" pitchFamily="34" charset="0"/>
                          </a:rPr>
                        </m:ctrlPr>
                      </m:dPr>
                      <m:e>
                        <m:r>
                          <a:rPr lang="en-US" sz="1800" b="0" i="1" smtClean="0">
                            <a:latin typeface="Cambria Math" panose="02040503050406030204" pitchFamily="18" charset="0"/>
                            <a:cs typeface="Arial" panose="020B0604020202020204" pitchFamily="34" charset="0"/>
                          </a:rPr>
                          <m:t>𝑟</m:t>
                        </m:r>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𝑡</m:t>
                        </m:r>
                      </m:e>
                    </m:d>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𝑐</m:t>
                        </m:r>
                      </m:num>
                      <m:den>
                        <m:r>
                          <a:rPr lang="en-US" sz="1800" b="0" i="1" smtClean="0">
                            <a:latin typeface="Cambria Math" panose="02040503050406030204" pitchFamily="18" charset="0"/>
                            <a:cs typeface="Arial" panose="020B0604020202020204" pitchFamily="34" charset="0"/>
                          </a:rPr>
                          <m:t>𝑟</m:t>
                        </m:r>
                      </m:den>
                    </m:f>
                    <m:r>
                      <a:rPr lang="en-US" sz="1800" b="1" i="1" smtClean="0">
                        <a:latin typeface="Cambria Math" panose="02040503050406030204" pitchFamily="18" charset="0"/>
                        <a:cs typeface="Arial" panose="020B0604020202020204" pitchFamily="34" charset="0"/>
                      </a:rPr>
                      <m:t>𝒓</m:t>
                    </m:r>
                    <m:r>
                      <a:rPr lang="en-US" sz="1800" b="0" i="1" smtClean="0">
                        <a:latin typeface="Cambria Math" panose="02040503050406030204" pitchFamily="18" charset="0"/>
                        <a:ea typeface="Cambria Math" panose="02040503050406030204" pitchFamily="18" charset="0"/>
                        <a:cs typeface="Arial" panose="020B0604020202020204" pitchFamily="34" charset="0"/>
                      </a:rPr>
                      <m:t>× </m:t>
                    </m:r>
                    <m:r>
                      <a:rPr lang="en-US" sz="1800" b="1" i="1">
                        <a:latin typeface="Cambria Math" panose="02040503050406030204" pitchFamily="18" charset="0"/>
                        <a:cs typeface="Arial" panose="020B0604020202020204" pitchFamily="34" charset="0"/>
                      </a:rPr>
                      <m:t>𝑩</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𝑟</m:t>
                        </m:r>
                        <m:r>
                          <a:rPr lang="en-US" sz="1800" i="1">
                            <a:latin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e>
                    </m:d>
                  </m:oMath>
                </a14:m>
                <a:endParaRPr lang="en-US" sz="1800" dirty="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f>
                      <m:fPr>
                        <m:ctrlPr>
                          <a:rPr lang="en-US" sz="180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𝑑</m:t>
                        </m:r>
                        <m:r>
                          <a:rPr lang="en-US" sz="1800" b="1" i="1" smtClean="0">
                            <a:latin typeface="Cambria Math" panose="02040503050406030204" pitchFamily="18" charset="0"/>
                            <a:cs typeface="Arial" panose="020B0604020202020204" pitchFamily="34" charset="0"/>
                          </a:rPr>
                          <m:t>𝒑</m:t>
                        </m:r>
                      </m:num>
                      <m:den>
                        <m:r>
                          <a:rPr lang="en-US" sz="1800" b="0" i="1" smtClean="0">
                            <a:latin typeface="Cambria Math" panose="02040503050406030204" pitchFamily="18" charset="0"/>
                            <a:cs typeface="Arial" panose="020B0604020202020204" pitchFamily="34" charset="0"/>
                          </a:rPr>
                          <m:t>𝑑𝑡</m:t>
                        </m:r>
                      </m:den>
                    </m:f>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𝑞</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𝑑</m:t>
                        </m:r>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cs typeface="Arial" panose="020B0604020202020204" pitchFamily="34" charset="0"/>
                              </a:rPr>
                              <m:t>′</m:t>
                            </m:r>
                          </m:sup>
                        </m:sSup>
                      </m:num>
                      <m:den>
                        <m:r>
                          <a:rPr lang="en-US" sz="1800" b="0" i="1" smtClean="0">
                            <a:latin typeface="Cambria Math" panose="02040503050406030204" pitchFamily="18" charset="0"/>
                            <a:cs typeface="Arial" panose="020B0604020202020204" pitchFamily="34" charset="0"/>
                          </a:rPr>
                          <m:t>𝑑𝑡</m:t>
                        </m:r>
                      </m:den>
                    </m:f>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𝑞𝑣</m:t>
                    </m:r>
                    <m:r>
                      <a:rPr lang="en-US" sz="1800" b="0" i="1" smtClean="0">
                        <a:latin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cs typeface="Arial" panose="020B0604020202020204" pitchFamily="34" charset="0"/>
                          </a:rPr>
                        </m:ctrlPr>
                      </m:fPr>
                      <m:num>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𝑑</m:t>
                            </m:r>
                          </m:e>
                          <m:sup>
                            <m:r>
                              <a:rPr lang="en-US" sz="1800" b="0" i="1" smtClean="0">
                                <a:latin typeface="Cambria Math" panose="02040503050406030204" pitchFamily="18" charset="0"/>
                                <a:cs typeface="Arial" panose="020B0604020202020204" pitchFamily="34" charset="0"/>
                              </a:rPr>
                              <m:t>2</m:t>
                            </m:r>
                          </m:sup>
                        </m:sSup>
                      </m:num>
                      <m:den>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𝑑𝑡</m:t>
                            </m:r>
                          </m:e>
                          <m:sup>
                            <m:r>
                              <a:rPr lang="en-US" sz="1800" b="0" i="1" smtClean="0">
                                <a:latin typeface="Cambria Math" panose="02040503050406030204" pitchFamily="18" charset="0"/>
                                <a:cs typeface="Arial" panose="020B0604020202020204" pitchFamily="34" charset="0"/>
                              </a:rPr>
                              <m:t>2</m:t>
                            </m:r>
                          </m:sup>
                        </m:sSup>
                      </m:den>
                    </m:f>
                    <m:r>
                      <a:rPr lang="en-US" sz="1800" b="1" i="1" smtClean="0">
                        <a:latin typeface="Cambria Math" panose="02040503050406030204" pitchFamily="18" charset="0"/>
                        <a:cs typeface="Arial" panose="020B0604020202020204" pitchFamily="34" charset="0"/>
                      </a:rPr>
                      <m:t>𝒑</m:t>
                    </m:r>
                    <m:r>
                      <a:rPr lang="en-US" sz="1800" b="0" i="1" smtClean="0">
                        <a:latin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𝑟</m:t>
                        </m:r>
                      </m:num>
                      <m:den>
                        <m:r>
                          <a:rPr lang="en-US" sz="1800" i="1">
                            <a:latin typeface="Cambria Math" panose="02040503050406030204" pitchFamily="18" charset="0"/>
                            <a:cs typeface="Arial" panose="020B0604020202020204" pitchFamily="34" charset="0"/>
                          </a:rPr>
                          <m:t>𝑐</m:t>
                        </m:r>
                      </m:den>
                    </m:f>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𝑞</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𝑑𝑣</m:t>
                        </m:r>
                      </m:num>
                      <m:den>
                        <m:r>
                          <a:rPr lang="en-US" sz="1800" b="0" i="1" smtClean="0">
                            <a:latin typeface="Cambria Math" panose="02040503050406030204" pitchFamily="18" charset="0"/>
                            <a:cs typeface="Arial" panose="020B0604020202020204" pitchFamily="34" charset="0"/>
                          </a:rPr>
                          <m:t>𝑑𝑡</m:t>
                        </m:r>
                      </m:den>
                    </m:f>
                  </m:oMath>
                </a14:m>
                <a:endParaRPr lang="en-US" sz="1800" dirty="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1800" b="0" i="1" smtClean="0">
                        <a:latin typeface="Cambria Math" panose="02040503050406030204" pitchFamily="18" charset="0"/>
                        <a:cs typeface="Arial" panose="020B0604020202020204" pitchFamily="34" charset="0"/>
                      </a:rPr>
                      <m:t>𝑆</m:t>
                    </m:r>
                    <m:r>
                      <a:rPr lang="en-US" sz="1800" b="0" i="1" smtClean="0">
                        <a:latin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1</m:t>
                        </m:r>
                      </m:num>
                      <m:den>
                        <m:sSub>
                          <m:sSubPr>
                            <m:ctrlPr>
                              <a:rPr lang="en-US" sz="1800" b="0" i="1" smtClean="0">
                                <a:latin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1800" b="0" i="1" smtClean="0">
                                <a:latin typeface="Cambria Math" panose="02040503050406030204" pitchFamily="18" charset="0"/>
                                <a:cs typeface="Arial" panose="020B0604020202020204" pitchFamily="34" charset="0"/>
                              </a:rPr>
                              <m:t>0</m:t>
                            </m:r>
                          </m:sub>
                        </m:sSub>
                      </m:den>
                    </m:f>
                    <m:r>
                      <a:rPr lang="en-US" sz="1800" b="0" i="1" smtClean="0">
                        <a:latin typeface="Cambria Math" panose="02040503050406030204" pitchFamily="18" charset="0"/>
                        <a:cs typeface="Arial" panose="020B0604020202020204" pitchFamily="34" charset="0"/>
                      </a:rPr>
                      <m:t>𝐸</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𝐵</m:t>
                    </m:r>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sSup>
                          <m:sSupPr>
                            <m:ctrlPr>
                              <a:rPr lang="en-US" sz="1800" b="0" i="1" smtClean="0">
                                <a:latin typeface="Cambria Math" panose="02040503050406030204" pitchFamily="18" charset="0"/>
                                <a:cs typeface="Arial" panose="020B0604020202020204" pitchFamily="34" charset="0"/>
                              </a:rPr>
                            </m:ctrlPr>
                          </m:sSupPr>
                          <m:e>
                            <m:acc>
                              <m:accPr>
                                <m:chr m:val="̈"/>
                                <m:ctrlPr>
                                  <a:rPr lang="en-US" sz="1800" b="0" i="1" smtClean="0">
                                    <a:latin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cs typeface="Arial" panose="020B0604020202020204" pitchFamily="34" charset="0"/>
                                  </a:rPr>
                                  <m:t>𝑝</m:t>
                                </m:r>
                              </m:e>
                            </m:acc>
                          </m:e>
                          <m:sup>
                            <m:r>
                              <a:rPr lang="en-US" sz="1800" b="0" i="1" smtClean="0">
                                <a:latin typeface="Cambria Math" panose="02040503050406030204" pitchFamily="18" charset="0"/>
                                <a:cs typeface="Arial" panose="020B0604020202020204" pitchFamily="34" charset="0"/>
                              </a:rPr>
                              <m:t>2</m:t>
                            </m:r>
                          </m:sup>
                        </m:sSup>
                        <m:r>
                          <a:rPr lang="en-US" sz="1800" b="0" i="1" smtClean="0">
                            <a:latin typeface="Cambria Math" panose="02040503050406030204" pitchFamily="18" charset="0"/>
                            <a:cs typeface="Arial" panose="020B0604020202020204" pitchFamily="34" charset="0"/>
                          </a:rPr>
                          <m:t> </m:t>
                        </m:r>
                        <m:sSup>
                          <m:sSupPr>
                            <m:ctrlPr>
                              <a:rPr lang="en-US" sz="1800" b="0" i="1" smtClean="0">
                                <a:latin typeface="Cambria Math" panose="02040503050406030204" pitchFamily="18" charset="0"/>
                                <a:cs typeface="Arial" panose="020B0604020202020204" pitchFamily="34" charset="0"/>
                              </a:rPr>
                            </m:ctrlPr>
                          </m:sSupPr>
                          <m:e>
                            <m:r>
                              <m:rPr>
                                <m:sty m:val="p"/>
                              </m:rPr>
                              <a:rPr lang="en-US" sz="1800" b="0" i="0" smtClean="0">
                                <a:latin typeface="Cambria Math" panose="02040503050406030204" pitchFamily="18" charset="0"/>
                                <a:cs typeface="Arial" panose="020B0604020202020204" pitchFamily="34" charset="0"/>
                              </a:rPr>
                              <m:t>sin</m:t>
                            </m:r>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𝜃</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1800" b="0" i="1" smtClean="0">
                                <a:latin typeface="Cambria Math" panose="02040503050406030204" pitchFamily="18" charset="0"/>
                                <a:cs typeface="Arial" panose="020B0604020202020204" pitchFamily="34" charset="0"/>
                              </a:rPr>
                              <m:t>2</m:t>
                            </m:r>
                          </m:sup>
                        </m:sSup>
                      </m:num>
                      <m:den>
                        <m:r>
                          <a:rPr lang="en-US" sz="1800" b="0" i="1" smtClean="0">
                            <a:latin typeface="Cambria Math" panose="02040503050406030204" pitchFamily="18" charset="0"/>
                            <a:cs typeface="Arial" panose="020B0604020202020204" pitchFamily="34" charset="0"/>
                          </a:rPr>
                          <m:t>16</m:t>
                        </m:r>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𝜋</m:t>
                            </m:r>
                          </m:e>
                          <m:sup>
                            <m:r>
                              <a:rPr lang="en-US" sz="1800" b="0" i="1" smtClean="0">
                                <a:latin typeface="Cambria Math" panose="02040503050406030204" pitchFamily="18" charset="0"/>
                                <a:cs typeface="Arial" panose="020B0604020202020204" pitchFamily="34" charset="0"/>
                              </a:rPr>
                              <m:t>2</m:t>
                            </m:r>
                          </m:sup>
                        </m:sSup>
                        <m:sSub>
                          <m:sSubPr>
                            <m:ctrlPr>
                              <a:rPr lang="en-US" sz="1800" b="0" i="1" smtClean="0">
                                <a:latin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1800" b="0" i="1" smtClean="0">
                                <a:latin typeface="Cambria Math" panose="02040503050406030204" pitchFamily="18" charset="0"/>
                                <a:cs typeface="Arial" panose="020B0604020202020204" pitchFamily="34" charset="0"/>
                              </a:rPr>
                              <m:t>0</m:t>
                            </m:r>
                          </m:sub>
                        </m:sSub>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𝑐</m:t>
                            </m:r>
                          </m:e>
                          <m:sup>
                            <m:r>
                              <a:rPr lang="en-US" sz="1800" b="0" i="1" smtClean="0">
                                <a:latin typeface="Cambria Math" panose="02040503050406030204" pitchFamily="18" charset="0"/>
                                <a:cs typeface="Arial" panose="020B0604020202020204" pitchFamily="34" charset="0"/>
                              </a:rPr>
                              <m:t>3</m:t>
                            </m:r>
                          </m:sup>
                        </m:sSup>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cs typeface="Arial" panose="020B0604020202020204" pitchFamily="34" charset="0"/>
                              </a:rPr>
                              <m:t>𝑟</m:t>
                            </m:r>
                          </m:sup>
                        </m:sSup>
                      </m:den>
                    </m:f>
                    <m:f>
                      <m:fPr>
                        <m:ctrlPr>
                          <a:rPr lang="en-US" sz="1800" b="0" i="1" smtClean="0">
                            <a:latin typeface="Cambria Math" panose="02040503050406030204" pitchFamily="18" charset="0"/>
                            <a:cs typeface="Arial" panose="020B0604020202020204" pitchFamily="34" charset="0"/>
                          </a:rPr>
                        </m:ctrlPr>
                      </m:fPr>
                      <m:num>
                        <m:acc>
                          <m:accPr>
                            <m:chr m:val="⃗"/>
                            <m:ctrlPr>
                              <a:rPr lang="en-US" sz="1800" b="0" i="1" smtClean="0">
                                <a:latin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cs typeface="Arial" panose="020B0604020202020204" pitchFamily="34" charset="0"/>
                              </a:rPr>
                              <m:t>𝑟</m:t>
                            </m:r>
                          </m:e>
                        </m:acc>
                      </m:num>
                      <m:den>
                        <m:r>
                          <a:rPr lang="en-US" sz="1800" b="0" i="1" smtClean="0">
                            <a:latin typeface="Cambria Math" panose="02040503050406030204" pitchFamily="18" charset="0"/>
                            <a:cs typeface="Arial" panose="020B0604020202020204" pitchFamily="34" charset="0"/>
                          </a:rPr>
                          <m:t>𝑟</m:t>
                        </m:r>
                      </m:den>
                    </m:f>
                  </m:oMath>
                </a14:m>
                <a:endParaRPr lang="en-US" sz="1800" dirty="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sSub>
                      <m:sSubPr>
                        <m:ctrlPr>
                          <a:rPr lang="en-US" sz="1800" i="1" smtClean="0">
                            <a:latin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cs typeface="Arial" panose="020B0604020202020204" pitchFamily="34" charset="0"/>
                          </a:rPr>
                          <m:t>𝑃</m:t>
                        </m:r>
                      </m:e>
                      <m:sub>
                        <m:r>
                          <a:rPr lang="en-US" sz="1800" b="0" i="1" smtClean="0">
                            <a:latin typeface="Cambria Math" panose="02040503050406030204" pitchFamily="18" charset="0"/>
                            <a:cs typeface="Arial" panose="020B0604020202020204" pitchFamily="34" charset="0"/>
                          </a:rPr>
                          <m:t>𝑅</m:t>
                        </m:r>
                      </m:sub>
                    </m:sSub>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𝑑𝑊</m:t>
                        </m:r>
                      </m:num>
                      <m:den>
                        <m:r>
                          <a:rPr lang="en-US" sz="1800" b="0" i="1" smtClean="0">
                            <a:latin typeface="Cambria Math" panose="02040503050406030204" pitchFamily="18" charset="0"/>
                            <a:cs typeface="Arial" panose="020B0604020202020204" pitchFamily="34" charset="0"/>
                          </a:rPr>
                          <m:t>𝑑𝑡</m:t>
                        </m:r>
                      </m:den>
                    </m:f>
                    <m:r>
                      <a:rPr lang="en-US" sz="1800" b="0" i="1" smtClean="0">
                        <a:latin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2</m:t>
                        </m:r>
                      </m:num>
                      <m:den>
                        <m:r>
                          <a:rPr lang="en-US" sz="1800" b="0" i="1" smtClean="0">
                            <a:latin typeface="Cambria Math" panose="02040503050406030204" pitchFamily="18" charset="0"/>
                            <a:cs typeface="Arial" panose="020B0604020202020204" pitchFamily="34" charset="0"/>
                          </a:rPr>
                          <m:t>3</m:t>
                        </m:r>
                      </m:den>
                    </m:f>
                    <m:f>
                      <m:fPr>
                        <m:ctrlPr>
                          <a:rPr lang="en-US" sz="1800" b="0" i="1" smtClean="0">
                            <a:latin typeface="Cambria Math" panose="02040503050406030204" pitchFamily="18" charset="0"/>
                            <a:cs typeface="Arial" panose="020B0604020202020204" pitchFamily="34" charset="0"/>
                          </a:rPr>
                        </m:ctrlPr>
                      </m:fPr>
                      <m:num>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𝑞</m:t>
                            </m:r>
                          </m:e>
                          <m:sup>
                            <m:r>
                              <a:rPr lang="en-US" sz="1800" b="0" i="1" smtClean="0">
                                <a:latin typeface="Cambria Math" panose="02040503050406030204" pitchFamily="18" charset="0"/>
                                <a:cs typeface="Arial" panose="020B0604020202020204" pitchFamily="34" charset="0"/>
                              </a:rPr>
                              <m:t>2</m:t>
                            </m:r>
                          </m:sup>
                        </m:sSup>
                      </m:num>
                      <m:den>
                        <m:r>
                          <a:rPr lang="en-US" sz="1800" i="1">
                            <a:latin typeface="Cambria Math" panose="02040503050406030204" pitchFamily="18" charset="0"/>
                            <a:ea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3</m:t>
                            </m:r>
                          </m:sup>
                        </m:sSup>
                      </m:den>
                    </m:f>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𝑑𝑣</m:t>
                            </m:r>
                          </m:num>
                          <m:den>
                            <m:r>
                              <a:rPr lang="en-US" sz="1800" b="0" i="1" smtClean="0">
                                <a:latin typeface="Cambria Math" panose="02040503050406030204" pitchFamily="18" charset="0"/>
                                <a:cs typeface="Arial" panose="020B0604020202020204" pitchFamily="34" charset="0"/>
                              </a:rPr>
                              <m:t>𝑑𝑡</m:t>
                            </m:r>
                          </m:den>
                        </m:f>
                        <m:r>
                          <a:rPr lang="en-US" sz="1800" b="0" i="1" smtClean="0">
                            <a:latin typeface="Cambria Math" panose="02040503050406030204" pitchFamily="18" charset="0"/>
                            <a:cs typeface="Arial" panose="020B0604020202020204" pitchFamily="34" charset="0"/>
                          </a:rPr>
                          <m:t>)</m:t>
                        </m:r>
                      </m:e>
                      <m:sup>
                        <m:r>
                          <a:rPr lang="en-US" sz="1800" b="0" i="1" smtClean="0">
                            <a:latin typeface="Cambria Math" panose="02040503050406030204" pitchFamily="18" charset="0"/>
                            <a:cs typeface="Arial" panose="020B0604020202020204" pitchFamily="34" charset="0"/>
                          </a:rPr>
                          <m:t>2</m:t>
                        </m:r>
                      </m:sup>
                    </m:sSup>
                  </m:oMath>
                </a14:m>
                <a:endParaRPr lang="en-US" sz="1800" dirty="0">
                  <a:cs typeface="Arial" panose="020B0604020202020204" pitchFamily="34" charset="0"/>
                </a:endParaRPr>
              </a:p>
              <a:p>
                <a:pPr>
                  <a:lnSpc>
                    <a:spcPct val="100000"/>
                  </a:lnSpc>
                  <a:spcBef>
                    <a:spcPts val="400"/>
                  </a:spcBef>
                </a:pPr>
                <a:r>
                  <a:rPr lang="en-US" sz="1800" dirty="0">
                    <a:cs typeface="Arial" panose="020B0604020202020204" pitchFamily="34" charset="0"/>
                  </a:rPr>
                  <a:t>Compare to Feynman later</a:t>
                </a: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21243" y="1308781"/>
                <a:ext cx="7580255" cy="5230131"/>
              </a:xfrm>
              <a:blipFill>
                <a:blip r:embed="rId2"/>
                <a:stretch>
                  <a:fillRect l="-502" t="-72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34</a:t>
            </a:fld>
            <a:endParaRPr lang="en-US" altLang="en-US"/>
          </a:p>
        </p:txBody>
      </p:sp>
      <p:grpSp>
        <p:nvGrpSpPr>
          <p:cNvPr id="29" name="Group 28">
            <a:extLst>
              <a:ext uri="{FF2B5EF4-FFF2-40B4-BE49-F238E27FC236}">
                <a16:creationId xmlns:a16="http://schemas.microsoft.com/office/drawing/2014/main" id="{F245B0D4-E3A5-C345-92F0-0808A5E87F46}"/>
              </a:ext>
            </a:extLst>
          </p:cNvPr>
          <p:cNvGrpSpPr/>
          <p:nvPr/>
        </p:nvGrpSpPr>
        <p:grpSpPr>
          <a:xfrm>
            <a:off x="8472781" y="1855627"/>
            <a:ext cx="3477013" cy="3721862"/>
            <a:chOff x="7125673" y="1805991"/>
            <a:chExt cx="3477013" cy="3721862"/>
          </a:xfrm>
        </p:grpSpPr>
        <p:sp>
          <p:nvSpPr>
            <p:cNvPr id="5" name="Oval 4">
              <a:extLst>
                <a:ext uri="{FF2B5EF4-FFF2-40B4-BE49-F238E27FC236}">
                  <a16:creationId xmlns:a16="http://schemas.microsoft.com/office/drawing/2014/main" id="{8BE3ED86-E6E1-204A-8E6B-6A5DEECD44FF}"/>
                </a:ext>
              </a:extLst>
            </p:cNvPr>
            <p:cNvSpPr/>
            <p:nvPr/>
          </p:nvSpPr>
          <p:spPr>
            <a:xfrm>
              <a:off x="7125673" y="3927653"/>
              <a:ext cx="1600200" cy="1600200"/>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B0230C63-9F06-E840-B430-CFCE5A6A22A2}"/>
                </a:ext>
              </a:extLst>
            </p:cNvPr>
            <p:cNvSpPr/>
            <p:nvPr/>
          </p:nvSpPr>
          <p:spPr>
            <a:xfrm>
              <a:off x="7680399" y="4085423"/>
              <a:ext cx="109728" cy="1088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18BEACF5-CD09-8246-9911-44A023AB36A8}"/>
                </a:ext>
              </a:extLst>
            </p:cNvPr>
            <p:cNvSpPr/>
            <p:nvPr/>
          </p:nvSpPr>
          <p:spPr>
            <a:xfrm>
              <a:off x="8071387" y="4052766"/>
              <a:ext cx="109728" cy="1088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D3B27AB3-108D-394D-A115-E076A92DBFD5}"/>
                </a:ext>
              </a:extLst>
            </p:cNvPr>
            <p:cNvSpPr/>
            <p:nvPr/>
          </p:nvSpPr>
          <p:spPr>
            <a:xfrm>
              <a:off x="7369337" y="4425713"/>
              <a:ext cx="109728" cy="1088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789FC9D6-2DA7-8440-AA5A-E1A19C79C849}"/>
                </a:ext>
              </a:extLst>
            </p:cNvPr>
            <p:cNvSpPr/>
            <p:nvPr/>
          </p:nvSpPr>
          <p:spPr>
            <a:xfrm>
              <a:off x="7621945" y="5091679"/>
              <a:ext cx="109728" cy="1088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7D4F5F5D-CE46-7248-9BA8-7CEC766E5709}"/>
                </a:ext>
              </a:extLst>
            </p:cNvPr>
            <p:cNvSpPr txBox="1"/>
            <p:nvPr/>
          </p:nvSpPr>
          <p:spPr>
            <a:xfrm>
              <a:off x="7621945" y="4686971"/>
              <a:ext cx="646258" cy="369332"/>
            </a:xfrm>
            <a:prstGeom prst="rect">
              <a:avLst/>
            </a:prstGeom>
            <a:noFill/>
          </p:spPr>
          <p:txBody>
            <a:bodyPr wrap="square" rtlCol="0">
              <a:spAutoFit/>
            </a:bodyPr>
            <a:lstStyle/>
            <a:p>
              <a:r>
                <a:rPr lang="en-US" dirty="0"/>
                <a:t>(</a:t>
              </a:r>
              <a:r>
                <a:rPr lang="en-US" sz="1600" dirty="0"/>
                <a:t>0,0)</a:t>
              </a:r>
              <a:endParaRPr lang="en-US" dirty="0"/>
            </a:p>
          </p:txBody>
        </p:sp>
        <p:sp>
          <p:nvSpPr>
            <p:cNvPr id="12" name="Oval 11">
              <a:extLst>
                <a:ext uri="{FF2B5EF4-FFF2-40B4-BE49-F238E27FC236}">
                  <a16:creationId xmlns:a16="http://schemas.microsoft.com/office/drawing/2014/main" id="{985F2503-2F94-7846-B033-50BA2941BEB4}"/>
                </a:ext>
              </a:extLst>
            </p:cNvPr>
            <p:cNvSpPr/>
            <p:nvPr/>
          </p:nvSpPr>
          <p:spPr>
            <a:xfrm>
              <a:off x="7857851" y="4638655"/>
              <a:ext cx="109728" cy="108858"/>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4" name="Straight Arrow Connector 13">
              <a:extLst>
                <a:ext uri="{FF2B5EF4-FFF2-40B4-BE49-F238E27FC236}">
                  <a16:creationId xmlns:a16="http://schemas.microsoft.com/office/drawing/2014/main" id="{00048EAA-C74C-CA44-8B28-24F31A278D60}"/>
                </a:ext>
              </a:extLst>
            </p:cNvPr>
            <p:cNvCxnSpPr>
              <a:cxnSpLocks/>
            </p:cNvCxnSpPr>
            <p:nvPr/>
          </p:nvCxnSpPr>
          <p:spPr>
            <a:xfrm flipV="1">
              <a:off x="7905025" y="4128181"/>
              <a:ext cx="226604" cy="58931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A7598A31-D7E1-444C-A39D-15506DE1D7FB}"/>
                    </a:ext>
                  </a:extLst>
                </p:cNvPr>
                <p:cNvSpPr txBox="1"/>
                <p:nvPr/>
              </p:nvSpPr>
              <p:spPr>
                <a:xfrm>
                  <a:off x="7682039" y="4079434"/>
                  <a:ext cx="549654"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𝑟</m:t>
                            </m:r>
                          </m:e>
                          <m:sup>
                            <m:r>
                              <a:rPr lang="en-US" sz="1600" b="0" i="1" smtClean="0">
                                <a:latin typeface="Cambria Math" panose="02040503050406030204" pitchFamily="18" charset="0"/>
                              </a:rPr>
                              <m:t>′</m:t>
                            </m:r>
                          </m:sup>
                        </m:sSup>
                      </m:oMath>
                    </m:oMathPara>
                  </a14:m>
                  <a:endParaRPr lang="en-US" dirty="0"/>
                </a:p>
              </p:txBody>
            </p:sp>
          </mc:Choice>
          <mc:Fallback xmlns="">
            <p:sp>
              <p:nvSpPr>
                <p:cNvPr id="15" name="TextBox 14">
                  <a:extLst>
                    <a:ext uri="{FF2B5EF4-FFF2-40B4-BE49-F238E27FC236}">
                      <a16:creationId xmlns:a16="http://schemas.microsoft.com/office/drawing/2014/main" id="{A7598A31-D7E1-444C-A39D-15506DE1D7FB}"/>
                    </a:ext>
                  </a:extLst>
                </p:cNvPr>
                <p:cNvSpPr txBox="1">
                  <a:spLocks noRot="1" noChangeAspect="1" noMove="1" noResize="1" noEditPoints="1" noAdjustHandles="1" noChangeArrowheads="1" noChangeShapeType="1" noTextEdit="1"/>
                </p:cNvSpPr>
                <p:nvPr/>
              </p:nvSpPr>
              <p:spPr>
                <a:xfrm>
                  <a:off x="7682039" y="4079434"/>
                  <a:ext cx="549654" cy="338554"/>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08D0F1FE-0650-7A46-84F1-96D08213D1BD}"/>
                    </a:ext>
                  </a:extLst>
                </p:cNvPr>
                <p:cNvSpPr txBox="1"/>
                <p:nvPr/>
              </p:nvSpPr>
              <p:spPr>
                <a:xfrm>
                  <a:off x="8725873" y="2692935"/>
                  <a:ext cx="549654"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rPr>
                          <m:t>𝑅</m:t>
                        </m:r>
                      </m:oMath>
                    </m:oMathPara>
                  </a14:m>
                  <a:endParaRPr lang="en-US" dirty="0"/>
                </a:p>
              </p:txBody>
            </p:sp>
          </mc:Choice>
          <mc:Fallback xmlns="">
            <p:sp>
              <p:nvSpPr>
                <p:cNvPr id="16" name="TextBox 15">
                  <a:extLst>
                    <a:ext uri="{FF2B5EF4-FFF2-40B4-BE49-F238E27FC236}">
                      <a16:creationId xmlns:a16="http://schemas.microsoft.com/office/drawing/2014/main" id="{08D0F1FE-0650-7A46-84F1-96D08213D1BD}"/>
                    </a:ext>
                  </a:extLst>
                </p:cNvPr>
                <p:cNvSpPr txBox="1">
                  <a:spLocks noRot="1" noChangeAspect="1" noMove="1" noResize="1" noEditPoints="1" noAdjustHandles="1" noChangeArrowheads="1" noChangeShapeType="1" noTextEdit="1"/>
                </p:cNvSpPr>
                <p:nvPr/>
              </p:nvSpPr>
              <p:spPr>
                <a:xfrm>
                  <a:off x="8725873" y="2692935"/>
                  <a:ext cx="549654" cy="338554"/>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30C0610A-F82E-8145-88FA-65307F9C97F8}"/>
                    </a:ext>
                  </a:extLst>
                </p:cNvPr>
                <p:cNvSpPr txBox="1"/>
                <p:nvPr/>
              </p:nvSpPr>
              <p:spPr>
                <a:xfrm>
                  <a:off x="9126689" y="3259723"/>
                  <a:ext cx="549654"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𝑟</m:t>
                        </m:r>
                      </m:oMath>
                    </m:oMathPara>
                  </a14:m>
                  <a:endParaRPr lang="en-US" dirty="0"/>
                </a:p>
              </p:txBody>
            </p:sp>
          </mc:Choice>
          <mc:Fallback xmlns="">
            <p:sp>
              <p:nvSpPr>
                <p:cNvPr id="17" name="TextBox 16">
                  <a:extLst>
                    <a:ext uri="{FF2B5EF4-FFF2-40B4-BE49-F238E27FC236}">
                      <a16:creationId xmlns:a16="http://schemas.microsoft.com/office/drawing/2014/main" id="{30C0610A-F82E-8145-88FA-65307F9C97F8}"/>
                    </a:ext>
                  </a:extLst>
                </p:cNvPr>
                <p:cNvSpPr txBox="1">
                  <a:spLocks noRot="1" noChangeAspect="1" noMove="1" noResize="1" noEditPoints="1" noAdjustHandles="1" noChangeArrowheads="1" noChangeShapeType="1" noTextEdit="1"/>
                </p:cNvSpPr>
                <p:nvPr/>
              </p:nvSpPr>
              <p:spPr>
                <a:xfrm>
                  <a:off x="9126689" y="3259723"/>
                  <a:ext cx="549654" cy="338554"/>
                </a:xfrm>
                <a:prstGeom prst="rect">
                  <a:avLst/>
                </a:prstGeom>
                <a:blipFill>
                  <a:blip r:embed="rId5"/>
                  <a:stretch>
                    <a:fillRect/>
                  </a:stretch>
                </a:blipFill>
              </p:spPr>
              <p:txBody>
                <a:bodyPr/>
                <a:lstStyle/>
                <a:p>
                  <a:r>
                    <a:rPr lang="en-US">
                      <a:noFill/>
                    </a:rPr>
                    <a:t> </a:t>
                  </a:r>
                </a:p>
              </p:txBody>
            </p:sp>
          </mc:Fallback>
        </mc:AlternateContent>
        <p:cxnSp>
          <p:nvCxnSpPr>
            <p:cNvPr id="18" name="Straight Arrow Connector 17">
              <a:extLst>
                <a:ext uri="{FF2B5EF4-FFF2-40B4-BE49-F238E27FC236}">
                  <a16:creationId xmlns:a16="http://schemas.microsoft.com/office/drawing/2014/main" id="{9FCA4D0F-763C-EE44-9B74-CFDA1FEA1DB0}"/>
                </a:ext>
              </a:extLst>
            </p:cNvPr>
            <p:cNvCxnSpPr>
              <a:cxnSpLocks/>
              <a:stCxn id="7" idx="7"/>
              <a:endCxn id="21" idx="3"/>
            </p:cNvCxnSpPr>
            <p:nvPr/>
          </p:nvCxnSpPr>
          <p:spPr>
            <a:xfrm flipV="1">
              <a:off x="8165046" y="2173429"/>
              <a:ext cx="2125502" cy="1895279"/>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C8508EF-3138-294C-9940-417C87805A3B}"/>
                    </a:ext>
                  </a:extLst>
                </p:cNvPr>
                <p:cNvSpPr txBox="1"/>
                <p:nvPr/>
              </p:nvSpPr>
              <p:spPr>
                <a:xfrm>
                  <a:off x="10053032" y="1805991"/>
                  <a:ext cx="549654"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1</m:t>
                        </m:r>
                      </m:oMath>
                    </m:oMathPara>
                  </a14:m>
                  <a:endParaRPr lang="en-US" dirty="0"/>
                </a:p>
              </p:txBody>
            </p:sp>
          </mc:Choice>
          <mc:Fallback xmlns="">
            <p:sp>
              <p:nvSpPr>
                <p:cNvPr id="20" name="TextBox 19">
                  <a:extLst>
                    <a:ext uri="{FF2B5EF4-FFF2-40B4-BE49-F238E27FC236}">
                      <a16:creationId xmlns:a16="http://schemas.microsoft.com/office/drawing/2014/main" id="{0C8508EF-3138-294C-9940-417C87805A3B}"/>
                    </a:ext>
                  </a:extLst>
                </p:cNvPr>
                <p:cNvSpPr txBox="1">
                  <a:spLocks noRot="1" noChangeAspect="1" noMove="1" noResize="1" noEditPoints="1" noAdjustHandles="1" noChangeArrowheads="1" noChangeShapeType="1" noTextEdit="1"/>
                </p:cNvSpPr>
                <p:nvPr/>
              </p:nvSpPr>
              <p:spPr>
                <a:xfrm>
                  <a:off x="10053032" y="1805991"/>
                  <a:ext cx="549654" cy="338554"/>
                </a:xfrm>
                <a:prstGeom prst="rect">
                  <a:avLst/>
                </a:prstGeom>
                <a:blipFill>
                  <a:blip r:embed="rId6"/>
                  <a:stretch>
                    <a:fillRect/>
                  </a:stretch>
                </a:blipFill>
              </p:spPr>
              <p:txBody>
                <a:bodyPr/>
                <a:lstStyle/>
                <a:p>
                  <a:r>
                    <a:rPr lang="en-US">
                      <a:noFill/>
                    </a:rPr>
                    <a:t> </a:t>
                  </a:r>
                </a:p>
              </p:txBody>
            </p:sp>
          </mc:Fallback>
        </mc:AlternateContent>
        <p:sp>
          <p:nvSpPr>
            <p:cNvPr id="21" name="Oval 20">
              <a:extLst>
                <a:ext uri="{FF2B5EF4-FFF2-40B4-BE49-F238E27FC236}">
                  <a16:creationId xmlns:a16="http://schemas.microsoft.com/office/drawing/2014/main" id="{982E89F6-DA42-F94B-88C9-23F975F438FD}"/>
                </a:ext>
              </a:extLst>
            </p:cNvPr>
            <p:cNvSpPr/>
            <p:nvPr/>
          </p:nvSpPr>
          <p:spPr>
            <a:xfrm>
              <a:off x="10274479" y="2080513"/>
              <a:ext cx="109728" cy="108858"/>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3" name="Straight Arrow Connector 22">
              <a:extLst>
                <a:ext uri="{FF2B5EF4-FFF2-40B4-BE49-F238E27FC236}">
                  <a16:creationId xmlns:a16="http://schemas.microsoft.com/office/drawing/2014/main" id="{729A8E33-DEB9-5B49-B23C-1D8E2AD578DE}"/>
                </a:ext>
              </a:extLst>
            </p:cNvPr>
            <p:cNvCxnSpPr>
              <a:cxnSpLocks/>
              <a:endCxn id="21" idx="4"/>
            </p:cNvCxnSpPr>
            <p:nvPr/>
          </p:nvCxnSpPr>
          <p:spPr>
            <a:xfrm flipV="1">
              <a:off x="7924035" y="2189371"/>
              <a:ext cx="2405308" cy="2497602"/>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8982083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84569"/>
            <a:ext cx="11201400" cy="982810"/>
          </a:xfrm>
        </p:spPr>
        <p:txBody>
          <a:bodyPr>
            <a:normAutofit/>
          </a:bodyPr>
          <a:lstStyle/>
          <a:p>
            <a:pPr algn="ctr"/>
            <a:r>
              <a:rPr lang="en-US" sz="4400" dirty="0">
                <a:cs typeface="Arial" panose="020B0604020202020204" pitchFamily="34" charset="0"/>
              </a:rPr>
              <a:t>Radiation from a single accelerating charge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596571"/>
                <a:ext cx="11375388" cy="5124903"/>
              </a:xfrm>
            </p:spPr>
            <p:txBody>
              <a:bodyPr>
                <a:normAutofit/>
              </a:bodyPr>
              <a:lstStyle/>
              <a:p>
                <a:pPr marL="342900" indent="-342900" algn="l">
                  <a:lnSpc>
                    <a:spcPct val="100000"/>
                  </a:lnSpc>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Near zone</a:t>
                </a: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𝜑</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𝑞</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′(1+</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𝑛</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e>
                    </m:d>
                  </m:oMath>
                </a14:m>
                <a:endParaRPr lang="en-US" sz="2000" b="0" dirty="0">
                  <a:ea typeface="Cambria Math" panose="02040503050406030204" pitchFamily="18" charset="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1</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b="0" dirty="0">
                  <a:ea typeface="Cambria Math" panose="02040503050406030204" pitchFamily="18" charset="0"/>
                  <a:cs typeface="Arial" panose="020B0604020202020204" pitchFamily="34" charset="0"/>
                </a:endParaRPr>
              </a:p>
              <a:p>
                <a:pPr marL="800100" lvl="1" indent="-342900">
                  <a:lnSpc>
                    <a:spcPct val="100000"/>
                  </a:lnSpc>
                  <a:spcBef>
                    <a:spcPts val="0"/>
                  </a:spcBef>
                </a:pPr>
                <a14:m>
                  <m:oMath xmlns:m="http://schemas.openxmlformats.org/officeDocument/2006/math">
                    <m:r>
                      <a:rPr lang="en-US" sz="2000" b="0" i="1" smtClean="0">
                        <a:latin typeface="Cambria Math" panose="02040503050406030204" pitchFamily="18" charset="0"/>
                        <a:cs typeface="Arial" panose="020B0604020202020204" pitchFamily="34" charset="0"/>
                      </a:rPr>
                      <m:t>𝐸</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e>
                    </m:d>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1−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𝑣</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𝑣</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𝐵</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cs typeface="Arial" panose="020B0604020202020204" pitchFamily="34" charset="0"/>
                          </a:rPr>
                          <m:t>𝑐</m:t>
                        </m:r>
                      </m:den>
                    </m:f>
                  </m:oMath>
                </a14:m>
                <a:endParaRPr lang="en-US" sz="2000" dirty="0">
                  <a:cs typeface="Arial" panose="020B0604020202020204" pitchFamily="34" charset="0"/>
                </a:endParaRPr>
              </a:p>
              <a:p>
                <a:pPr marL="800100" lvl="1" indent="-342900">
                  <a:lnSpc>
                    <a:spcPct val="100000"/>
                  </a:lnSpc>
                  <a:spcBef>
                    <a:spcPts val="0"/>
                  </a:spcBef>
                </a:pP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𝑆</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𝑞</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16</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𝑅</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𝑅</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𝑣</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𝑅</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5</m:t>
                            </m:r>
                          </m:sup>
                        </m:sSup>
                      </m:den>
                    </m:f>
                  </m:oMath>
                </a14:m>
                <a:endParaRPr lang="en-US" sz="2000" dirty="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596571"/>
                <a:ext cx="11375388" cy="5124903"/>
              </a:xfrm>
              <a:blipFill>
                <a:blip r:embed="rId2"/>
                <a:stretch>
                  <a:fillRect l="-446" t="-74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35</a:t>
            </a:fld>
            <a:endParaRPr lang="en-US" altLang="en-US"/>
          </a:p>
        </p:txBody>
      </p:sp>
    </p:spTree>
    <p:extLst>
      <p:ext uri="{BB962C8B-B14F-4D97-AF65-F5344CB8AC3E}">
        <p14:creationId xmlns:p14="http://schemas.microsoft.com/office/powerpoint/2010/main" val="221543446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86" y="203818"/>
            <a:ext cx="12039600" cy="982810"/>
          </a:xfrm>
        </p:spPr>
        <p:txBody>
          <a:bodyPr>
            <a:normAutofit/>
          </a:bodyPr>
          <a:lstStyle/>
          <a:p>
            <a:pPr algn="ctr"/>
            <a:r>
              <a:rPr lang="en-US" sz="4000" dirty="0">
                <a:cs typeface="Arial" panose="020B0604020202020204" pitchFamily="34" charset="0"/>
              </a:rPr>
              <a:t>Feynman’s Treatment - 1</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7071" y="1185829"/>
                <a:ext cx="5872716" cy="5306331"/>
              </a:xfrm>
            </p:spPr>
            <p:txBody>
              <a:bodyPr>
                <a:normAutofit/>
              </a:bodyPr>
              <a:lstStyle/>
              <a:p>
                <a:pPr marL="342900" indent="-342900">
                  <a:lnSpc>
                    <a:spcPct val="120000"/>
                  </a:lnSpc>
                  <a:spcBef>
                    <a:spcPts val="400"/>
                  </a:spcBef>
                </a:pPr>
                <a:r>
                  <a:rPr lang="en-US" sz="1800" dirty="0">
                    <a:latin typeface="Calibri" panose="020F0502020204030204" pitchFamily="34" charset="0"/>
                    <a:cs typeface="Calibri" panose="020F0502020204030204" pitchFamily="34" charset="0"/>
                  </a:rPr>
                  <a:t>Want to derive the Heaviside-Feynman equation:</a:t>
                </a:r>
              </a:p>
              <a:p>
                <a:pPr marL="800100" lvl="1" indent="-342900">
                  <a:lnSpc>
                    <a:spcPct val="120000"/>
                  </a:lnSpc>
                  <a:spcBef>
                    <a:spcPts val="400"/>
                  </a:spcBef>
                </a:pPr>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b="0" i="1" smtClean="0">
                        <a:latin typeface="Cambria Math" panose="02040503050406030204" pitchFamily="18" charset="0"/>
                        <a:cs typeface="Calibri" panose="020F0502020204030204" pitchFamily="34" charset="0"/>
                      </a:rPr>
                      <m:t>𝐸</m:t>
                    </m:r>
                    <m:r>
                      <a:rPr lang="en-US" sz="1800" b="0" i="1" smtClean="0">
                        <a:latin typeface="Cambria Math" panose="02040503050406030204" pitchFamily="18" charset="0"/>
                        <a:cs typeface="Calibri" panose="020F0502020204030204" pitchFamily="34" charset="0"/>
                      </a:rPr>
                      <m:t>= </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𝑞</m:t>
                        </m:r>
                      </m:num>
                      <m:den>
                        <m:r>
                          <a:rPr lang="en-US" sz="1800" b="0" i="1" smtClean="0">
                            <a:latin typeface="Cambria Math" panose="02040503050406030204" pitchFamily="18" charset="0"/>
                            <a:cs typeface="Calibri" panose="020F0502020204030204" pitchFamily="34" charset="0"/>
                          </a:rPr>
                          <m:t>4</m:t>
                        </m:r>
                        <m:r>
                          <a:rPr lang="en-US" sz="1800" b="0" i="1" smtClean="0">
                            <a:latin typeface="Cambria Math" panose="02040503050406030204" pitchFamily="18" charset="0"/>
                            <a:ea typeface="Cambria Math" panose="02040503050406030204" pitchFamily="18" charset="0"/>
                            <a:cs typeface="Calibri" panose="020F0502020204030204" pitchFamily="34" charset="0"/>
                          </a:rPr>
                          <m:t>𝜋</m:t>
                        </m:r>
                        <m:sSub>
                          <m:sSub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ea typeface="Cambria Math" panose="02040503050406030204" pitchFamily="18" charset="0"/>
                                <a:cs typeface="Calibri" panose="020F0502020204030204" pitchFamily="34" charset="0"/>
                              </a:rPr>
                              <m:t>𝜖</m:t>
                            </m:r>
                          </m:e>
                          <m:sub>
                            <m:r>
                              <a:rPr lang="en-US" sz="1800" b="0" i="1" smtClean="0">
                                <a:latin typeface="Cambria Math" panose="02040503050406030204" pitchFamily="18" charset="0"/>
                                <a:ea typeface="Cambria Math" panose="02040503050406030204" pitchFamily="18" charset="0"/>
                                <a:cs typeface="Calibri" panose="020F0502020204030204" pitchFamily="34" charset="0"/>
                              </a:rPr>
                              <m:t>0</m:t>
                            </m:r>
                          </m:sub>
                        </m:sSub>
                      </m:den>
                    </m:f>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sSub>
                          <m:sSubPr>
                            <m:ctrlPr>
                              <a:rPr lang="en-US" sz="1800" b="0" i="1" smtClean="0">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𝑒</m:t>
                            </m:r>
                          </m:e>
                          <m:sub>
                            <m:r>
                              <a:rPr lang="en-US" sz="1800" b="0" i="1" smtClean="0">
                                <a:latin typeface="Cambria Math" panose="02040503050406030204" pitchFamily="18" charset="0"/>
                                <a:cs typeface="Calibri" panose="020F0502020204030204" pitchFamily="34" charset="0"/>
                              </a:rPr>
                              <m:t>𝑟</m:t>
                            </m:r>
                            <m:r>
                              <a:rPr lang="en-US" sz="1800" b="0" i="1" smtClean="0">
                                <a:latin typeface="Cambria Math" panose="02040503050406030204" pitchFamily="18" charset="0"/>
                                <a:cs typeface="Calibri" panose="020F0502020204030204" pitchFamily="34" charset="0"/>
                              </a:rPr>
                              <m:t>′</m:t>
                            </m:r>
                          </m:sub>
                        </m:sSub>
                      </m:num>
                      <m:den>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𝑟</m:t>
                            </m:r>
                          </m:e>
                          <m:sup>
                            <m:r>
                              <a:rPr lang="en-US" sz="1800" b="0" i="1" smtClean="0">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𝑟</m:t>
                            </m:r>
                          </m:e>
                          <m:sup>
                            <m:r>
                              <a:rPr lang="en-US" sz="1800" b="0" i="1" smtClean="0">
                                <a:latin typeface="Cambria Math" panose="02040503050406030204" pitchFamily="18" charset="0"/>
                                <a:cs typeface="Calibri" panose="020F0502020204030204" pitchFamily="34" charset="0"/>
                              </a:rPr>
                              <m:t>′</m:t>
                            </m:r>
                          </m:sup>
                        </m:sSup>
                      </m:num>
                      <m:den>
                        <m:r>
                          <a:rPr lang="en-US" sz="1800" b="0" i="1" smtClean="0">
                            <a:latin typeface="Cambria Math" panose="02040503050406030204" pitchFamily="18" charset="0"/>
                            <a:cs typeface="Calibri" panose="020F0502020204030204" pitchFamily="34" charset="0"/>
                          </a:rPr>
                          <m:t>𝑐</m:t>
                        </m:r>
                      </m:den>
                    </m:f>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𝑑</m:t>
                        </m:r>
                      </m:num>
                      <m:den>
                        <m:r>
                          <a:rPr lang="en-US" sz="1800" b="0" i="1" smtClean="0">
                            <a:latin typeface="Cambria Math" panose="02040503050406030204" pitchFamily="18" charset="0"/>
                            <a:cs typeface="Calibri" panose="020F0502020204030204" pitchFamily="34" charset="0"/>
                          </a:rPr>
                          <m:t>𝑑𝑡</m:t>
                        </m:r>
                      </m:den>
                    </m:f>
                    <m:f>
                      <m:fPr>
                        <m:ctrlPr>
                          <a:rPr lang="en-US" sz="1800" i="1">
                            <a:latin typeface="Cambria Math" panose="02040503050406030204" pitchFamily="18" charset="0"/>
                            <a:cs typeface="Calibri" panose="020F0502020204030204" pitchFamily="34" charset="0"/>
                          </a:rPr>
                        </m:ctrlPr>
                      </m:fPr>
                      <m:num>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𝑒</m:t>
                            </m:r>
                          </m:e>
                          <m:sub>
                            <m:r>
                              <a:rPr lang="en-US" sz="1800" i="1">
                                <a:latin typeface="Cambria Math" panose="02040503050406030204" pitchFamily="18" charset="0"/>
                                <a:cs typeface="Calibri" panose="020F0502020204030204" pitchFamily="34" charset="0"/>
                              </a:rPr>
                              <m:t>𝑟</m:t>
                            </m:r>
                            <m:r>
                              <a:rPr lang="en-US" sz="1800" i="1">
                                <a:latin typeface="Cambria Math" panose="02040503050406030204" pitchFamily="18" charset="0"/>
                                <a:cs typeface="Calibri" panose="020F0502020204030204" pitchFamily="34" charset="0"/>
                              </a:rPr>
                              <m:t>′</m:t>
                            </m:r>
                          </m:sub>
                        </m:sSub>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cs typeface="Calibri" panose="020F0502020204030204" pitchFamily="34" charset="0"/>
                              </a:rPr>
                              <m:t>𝑟</m:t>
                            </m:r>
                          </m:e>
                          <m:sup>
                            <m:r>
                              <a:rPr lang="en-US" sz="1800" i="1">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1</m:t>
                        </m:r>
                      </m:num>
                      <m:den>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𝑐</m:t>
                            </m:r>
                          </m:e>
                          <m:sup>
                            <m:r>
                              <a:rPr lang="en-US" sz="1800" b="0" i="1" smtClean="0">
                                <a:latin typeface="Cambria Math" panose="02040503050406030204" pitchFamily="18" charset="0"/>
                                <a:cs typeface="Calibri" panose="020F0502020204030204" pitchFamily="34" charset="0"/>
                              </a:rPr>
                              <m:t>2</m:t>
                            </m:r>
                          </m:sup>
                        </m:sSup>
                      </m:den>
                    </m:f>
                    <m:f>
                      <m:fPr>
                        <m:ctrlPr>
                          <a:rPr lang="en-US" sz="1800" b="0" i="1" smtClean="0">
                            <a:latin typeface="Cambria Math" panose="02040503050406030204" pitchFamily="18" charset="0"/>
                            <a:cs typeface="Calibri" panose="020F0502020204030204" pitchFamily="34" charset="0"/>
                          </a:rPr>
                        </m:ctrlPr>
                      </m:fPr>
                      <m:num>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𝑑</m:t>
                            </m:r>
                          </m:e>
                          <m:sup>
                            <m:r>
                              <a:rPr lang="en-US" sz="1800" b="0" i="1" smtClean="0">
                                <a:latin typeface="Cambria Math" panose="02040503050406030204" pitchFamily="18" charset="0"/>
                                <a:cs typeface="Calibri" panose="020F0502020204030204" pitchFamily="34" charset="0"/>
                              </a:rPr>
                              <m:t>2</m:t>
                            </m:r>
                          </m:sup>
                        </m:sSup>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𝑒</m:t>
                            </m:r>
                          </m:e>
                          <m:sub>
                            <m:r>
                              <a:rPr lang="en-US" sz="1800" i="1">
                                <a:latin typeface="Cambria Math" panose="02040503050406030204" pitchFamily="18" charset="0"/>
                                <a:cs typeface="Calibri" panose="020F0502020204030204" pitchFamily="34" charset="0"/>
                              </a:rPr>
                              <m:t>𝑟</m:t>
                            </m:r>
                            <m:r>
                              <a:rPr lang="en-US" sz="1800" i="1">
                                <a:latin typeface="Cambria Math" panose="02040503050406030204" pitchFamily="18" charset="0"/>
                                <a:cs typeface="Calibri" panose="020F0502020204030204" pitchFamily="34" charset="0"/>
                              </a:rPr>
                              <m:t>′</m:t>
                            </m:r>
                          </m:sub>
                        </m:sSub>
                      </m:num>
                      <m:den>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𝑑𝑡</m:t>
                            </m:r>
                          </m:e>
                          <m:sup>
                            <m:r>
                              <a:rPr lang="en-US" sz="1800" b="0" i="1" smtClean="0">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oMath>
                </a14:m>
                <a:r>
                  <a:rPr lang="en-US" sz="1800" dirty="0">
                    <a:latin typeface="Calibri" panose="020F0502020204030204" pitchFamily="34" charset="0"/>
                    <a:cs typeface="Calibri" panose="020F0502020204030204" pitchFamily="34" charset="0"/>
                  </a:rPr>
                  <a:t> </a:t>
                </a:r>
                <a:endParaRPr lang="en-US" sz="1800" b="0" i="1" dirty="0">
                  <a:latin typeface="Cambria Math" panose="02040503050406030204" pitchFamily="18" charset="0"/>
                  <a:cs typeface="Calibri" panose="020F0502020204030204" pitchFamily="34" charset="0"/>
                </a:endParaRPr>
              </a:p>
              <a:p>
                <a:pPr marL="800100" lvl="1" indent="-342900">
                  <a:lnSpc>
                    <a:spcPct val="120000"/>
                  </a:lnSpc>
                  <a:spcBef>
                    <a:spcPts val="400"/>
                  </a:spcBef>
                </a:pPr>
                <a14:m>
                  <m:oMath xmlns:m="http://schemas.openxmlformats.org/officeDocument/2006/math">
                    <m:r>
                      <a:rPr lang="en-US" sz="1800" b="0" i="1" dirty="0" smtClean="0">
                        <a:latin typeface="Cambria Math" panose="02040503050406030204" pitchFamily="18" charset="0"/>
                        <a:cs typeface="Calibri" panose="020F0502020204030204" pitchFamily="34" charset="0"/>
                      </a:rPr>
                      <m:t>𝑐𝐵</m:t>
                    </m:r>
                    <m:r>
                      <a:rPr lang="en-US" sz="1800" b="0" i="1" dirty="0" smtClean="0">
                        <a:latin typeface="Cambria Math" panose="02040503050406030204" pitchFamily="18" charset="0"/>
                        <a:cs typeface="Calibri" panose="020F0502020204030204" pitchFamily="34" charset="0"/>
                      </a:rPr>
                      <m:t>=</m:t>
                    </m:r>
                    <m:sSub>
                      <m:sSubPr>
                        <m:ctrlPr>
                          <a:rPr lang="en-US" sz="1800" b="0" i="1" dirty="0" smtClean="0">
                            <a:latin typeface="Cambria Math" panose="02040503050406030204" pitchFamily="18" charset="0"/>
                            <a:cs typeface="Calibri" panose="020F0502020204030204" pitchFamily="34" charset="0"/>
                          </a:rPr>
                        </m:ctrlPr>
                      </m:sSubPr>
                      <m:e>
                        <m:r>
                          <a:rPr lang="en-US" sz="1800" b="0" i="1" dirty="0" smtClean="0">
                            <a:latin typeface="Cambria Math" panose="02040503050406030204" pitchFamily="18" charset="0"/>
                            <a:cs typeface="Calibri" panose="020F0502020204030204" pitchFamily="34" charset="0"/>
                          </a:rPr>
                          <m:t>𝑒</m:t>
                        </m:r>
                      </m:e>
                      <m:sub>
                        <m:sSup>
                          <m:sSupPr>
                            <m:ctrlPr>
                              <a:rPr lang="en-US" sz="1800" b="0" i="1" dirty="0" smtClean="0">
                                <a:latin typeface="Cambria Math" panose="02040503050406030204" pitchFamily="18" charset="0"/>
                                <a:cs typeface="Calibri" panose="020F0502020204030204" pitchFamily="34" charset="0"/>
                              </a:rPr>
                            </m:ctrlPr>
                          </m:sSupPr>
                          <m:e>
                            <m:r>
                              <a:rPr lang="en-US" sz="1800" b="0" i="1" dirty="0" smtClean="0">
                                <a:latin typeface="Cambria Math" panose="02040503050406030204" pitchFamily="18" charset="0"/>
                                <a:cs typeface="Calibri" panose="020F0502020204030204" pitchFamily="34" charset="0"/>
                              </a:rPr>
                              <m:t>𝑟</m:t>
                            </m:r>
                          </m:e>
                          <m:sup>
                            <m:r>
                              <a:rPr lang="en-US" sz="1800" b="0" i="1" dirty="0" smtClean="0">
                                <a:latin typeface="Cambria Math" panose="02040503050406030204" pitchFamily="18" charset="0"/>
                                <a:cs typeface="Calibri" panose="020F0502020204030204" pitchFamily="34" charset="0"/>
                              </a:rPr>
                              <m:t>′ </m:t>
                            </m:r>
                          </m:sup>
                        </m:sSup>
                      </m:sub>
                    </m:sSub>
                    <m:r>
                      <a:rPr lang="en-US" sz="1800" b="0" i="1" dirty="0" smtClean="0">
                        <a:latin typeface="Cambria Math" panose="02040503050406030204" pitchFamily="18" charset="0"/>
                        <a:ea typeface="Cambria Math" panose="02040503050406030204" pitchFamily="18" charset="0"/>
                        <a:cs typeface="Calibri" panose="020F0502020204030204" pitchFamily="34" charset="0"/>
                      </a:rPr>
                      <m:t>×</m:t>
                    </m:r>
                    <m:r>
                      <a:rPr lang="en-US" sz="1800" b="0" i="1" dirty="0" smtClean="0">
                        <a:latin typeface="Cambria Math" panose="02040503050406030204" pitchFamily="18" charset="0"/>
                        <a:ea typeface="Cambria Math" panose="02040503050406030204" pitchFamily="18" charset="0"/>
                        <a:cs typeface="Calibri" panose="020F0502020204030204" pitchFamily="34" charset="0"/>
                      </a:rPr>
                      <m:t>𝐸</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r>
                  <a:rPr lang="en-US" sz="1800" dirty="0">
                    <a:latin typeface="Calibri" panose="020F0502020204030204" pitchFamily="34" charset="0"/>
                    <a:cs typeface="Calibri" panose="020F0502020204030204" pitchFamily="34" charset="0"/>
                  </a:rPr>
                  <a:t>Solution to Maxwell: </a:t>
                </a:r>
              </a:p>
              <a:p>
                <a:pPr marL="800100" lvl="1" indent="-342900">
                  <a:lnSpc>
                    <a:spcPct val="120000"/>
                  </a:lnSpc>
                  <a:spcBef>
                    <a:spcPts val="400"/>
                  </a:spcBef>
                </a:pPr>
                <a14:m>
                  <m:oMath xmlns:m="http://schemas.openxmlformats.org/officeDocument/2006/math">
                    <m:r>
                      <a:rPr lang="en-US" sz="1800" b="0" i="1" smtClean="0">
                        <a:latin typeface="Cambria Math" panose="02040503050406030204" pitchFamily="18" charset="0"/>
                        <a:cs typeface="Calibri" panose="020F0502020204030204" pitchFamily="34" charset="0"/>
                      </a:rPr>
                      <m:t>𝐸</m:t>
                    </m:r>
                    <m:r>
                      <a:rPr lang="en-US" sz="1800" b="0" i="1" smtClean="0">
                        <a:latin typeface="Cambria Math" panose="02040503050406030204" pitchFamily="18" charset="0"/>
                        <a:cs typeface="Calibri" panose="020F0502020204030204" pitchFamily="34" charset="0"/>
                      </a:rPr>
                      <m:t>=−</m:t>
                    </m:r>
                    <m:r>
                      <m:rPr>
                        <m:sty m:val="p"/>
                      </m:rP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𝜙</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num>
                      <m:den>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den>
                    </m:f>
                  </m:oMath>
                </a14:m>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b="0" i="1" smtClean="0">
                        <a:latin typeface="Cambria Math" panose="02040503050406030204" pitchFamily="18" charset="0"/>
                        <a:cs typeface="Calibri" panose="020F0502020204030204" pitchFamily="34" charset="0"/>
                      </a:rPr>
                      <m:t>𝐵</m:t>
                    </m:r>
                    <m:r>
                      <a:rPr lang="en-US" sz="1800" b="0" i="1" smtClean="0">
                        <a:latin typeface="Cambria Math" panose="02040503050406030204" pitchFamily="18" charset="0"/>
                        <a:cs typeface="Calibri" panose="020F0502020204030204" pitchFamily="34" charset="0"/>
                      </a:rPr>
                      <m:t>=</m:t>
                    </m:r>
                    <m:r>
                      <m:rPr>
                        <m:sty m:val="p"/>
                      </m:rP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oMath>
                </a14:m>
                <a:endParaRPr lang="en-US" sz="1800" b="0" dirty="0">
                  <a:latin typeface="Calibri" panose="020F0502020204030204" pitchFamily="34" charset="0"/>
                  <a:ea typeface="Cambria Math" panose="02040503050406030204" pitchFamily="18" charset="0"/>
                  <a:cs typeface="Calibri" panose="020F0502020204030204" pitchFamily="34" charset="0"/>
                </a:endParaRPr>
              </a:p>
              <a:p>
                <a:pPr marL="800100" lvl="1" indent="-342900">
                  <a:lnSpc>
                    <a:spcPct val="120000"/>
                  </a:lnSpc>
                  <a:spcBef>
                    <a:spcPts val="400"/>
                  </a:spcBef>
                </a:pPr>
                <a14:m>
                  <m:oMath xmlns:m="http://schemas.openxmlformats.org/officeDocument/2006/math">
                    <m:sSup>
                      <m:sSupPr>
                        <m:ctrlPr>
                          <a:rPr lang="en-US" sz="1800" i="1" smtClean="0">
                            <a:latin typeface="Cambria Math" panose="02040503050406030204" pitchFamily="18" charset="0"/>
                            <a:cs typeface="Calibri" panose="020F0502020204030204" pitchFamily="34" charset="0"/>
                          </a:rPr>
                        </m:ctrlPr>
                      </m:sSupPr>
                      <m:e>
                        <m:r>
                          <m:rPr>
                            <m:sty m:val="p"/>
                          </m:rPr>
                          <a:rPr lang="en-US" sz="1800" i="1" smtClean="0">
                            <a:latin typeface="Cambria Math" panose="02040503050406030204" pitchFamily="18" charset="0"/>
                            <a:ea typeface="Cambria Math" panose="02040503050406030204" pitchFamily="18" charset="0"/>
                            <a:cs typeface="Calibri" panose="020F0502020204030204" pitchFamily="34" charset="0"/>
                          </a:rPr>
                          <m:t>∇</m:t>
                        </m:r>
                      </m:e>
                      <m:sup>
                        <m:r>
                          <a:rPr lang="en-US" sz="1800" b="0" i="1" smtClean="0">
                            <a:latin typeface="Cambria Math" panose="02040503050406030204" pitchFamily="18" charset="0"/>
                            <a:cs typeface="Calibri" panose="020F0502020204030204" pitchFamily="34" charset="0"/>
                          </a:rPr>
                          <m:t>2</m:t>
                        </m:r>
                      </m:sup>
                    </m:sSup>
                    <m:r>
                      <a:rPr lang="en-US" sz="1800" i="1" smtClean="0">
                        <a:latin typeface="Cambria Math" panose="02040503050406030204" pitchFamily="18" charset="0"/>
                        <a:ea typeface="Cambria Math" panose="02040503050406030204" pitchFamily="18" charset="0"/>
                        <a:cs typeface="Calibri" panose="020F0502020204030204" pitchFamily="34" charset="0"/>
                      </a:rPr>
                      <m:t>𝜙</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1</m:t>
                        </m:r>
                      </m:num>
                      <m:den>
                        <m:sSup>
                          <m:sSup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𝑐</m:t>
                            </m:r>
                          </m:e>
                          <m:sup>
                            <m:r>
                              <a:rPr lang="en-US" sz="1800" b="0" i="1" smtClean="0">
                                <a:latin typeface="Cambria Math" panose="02040503050406030204" pitchFamily="18" charset="0"/>
                                <a:ea typeface="Cambria Math" panose="02040503050406030204" pitchFamily="18" charset="0"/>
                                <a:cs typeface="Calibri" panose="020F0502020204030204" pitchFamily="34" charset="0"/>
                              </a:rPr>
                              <m:t>2</m:t>
                            </m:r>
                          </m:sup>
                        </m:sSup>
                      </m:den>
                    </m:f>
                    <m:f>
                      <m:f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fPr>
                      <m:num>
                        <m:sSup>
                          <m:sSup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m:t>
                            </m:r>
                          </m:e>
                          <m:sup>
                            <m:r>
                              <a:rPr lang="en-US" sz="1800" b="0" i="1" smtClean="0">
                                <a:latin typeface="Cambria Math" panose="02040503050406030204" pitchFamily="18" charset="0"/>
                                <a:ea typeface="Cambria Math" panose="02040503050406030204" pitchFamily="18" charset="0"/>
                                <a:cs typeface="Calibri" panose="020F0502020204030204" pitchFamily="34" charset="0"/>
                              </a:rPr>
                              <m:t>2</m:t>
                            </m:r>
                          </m:sup>
                        </m:sSup>
                        <m:r>
                          <a:rPr lang="en-US" sz="1800" b="0" i="1" smtClean="0">
                            <a:latin typeface="Cambria Math" panose="02040503050406030204" pitchFamily="18" charset="0"/>
                            <a:ea typeface="Cambria Math" panose="02040503050406030204" pitchFamily="18" charset="0"/>
                            <a:cs typeface="Calibri" panose="020F0502020204030204" pitchFamily="34" charset="0"/>
                          </a:rPr>
                          <m:t>𝜙</m:t>
                        </m:r>
                      </m:num>
                      <m:den>
                        <m:sSup>
                          <m:sSup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e>
                          <m:sup>
                            <m:r>
                              <a:rPr lang="en-US" sz="1800" b="0" i="1" smtClean="0">
                                <a:latin typeface="Cambria Math" panose="02040503050406030204" pitchFamily="18" charset="0"/>
                                <a:ea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𝜌</m:t>
                        </m:r>
                      </m:num>
                      <m:den>
                        <m:sSub>
                          <m:sSub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ea typeface="Cambria Math" panose="02040503050406030204" pitchFamily="18" charset="0"/>
                                <a:cs typeface="Calibri" panose="020F0502020204030204" pitchFamily="34" charset="0"/>
                              </a:rPr>
                              <m:t>𝜖</m:t>
                            </m:r>
                          </m:e>
                          <m:sub>
                            <m:r>
                              <a:rPr lang="en-US" sz="1800" b="0" i="1" smtClean="0">
                                <a:latin typeface="Cambria Math" panose="02040503050406030204" pitchFamily="18" charset="0"/>
                                <a:ea typeface="Cambria Math" panose="02040503050406030204" pitchFamily="18" charset="0"/>
                                <a:cs typeface="Calibri" panose="020F0502020204030204" pitchFamily="34" charset="0"/>
                              </a:rPr>
                              <m:t>0</m:t>
                            </m:r>
                          </m:sub>
                        </m:sSub>
                      </m:den>
                    </m:f>
                  </m:oMath>
                </a14:m>
                <a:r>
                  <a:rPr lang="en-US" sz="1800" dirty="0">
                    <a:latin typeface="Calibri" panose="020F0502020204030204" pitchFamily="34" charset="0"/>
                    <a:cs typeface="Calibri" panose="020F0502020204030204" pitchFamily="34" charset="0"/>
                  </a:rPr>
                  <a:t>, </a:t>
                </a:r>
                <a14:m>
                  <m:oMath xmlns:m="http://schemas.openxmlformats.org/officeDocument/2006/math">
                    <m:sSup>
                      <m:sSupPr>
                        <m:ctrlPr>
                          <a:rPr lang="en-US" sz="1800" i="1">
                            <a:latin typeface="Cambria Math" panose="02040503050406030204" pitchFamily="18" charset="0"/>
                            <a:cs typeface="Calibri" panose="020F0502020204030204" pitchFamily="34" charset="0"/>
                          </a:rPr>
                        </m:ctrlPr>
                      </m:sSupPr>
                      <m:e>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1</m:t>
                        </m:r>
                      </m:num>
                      <m:den>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𝑐</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den>
                    </m:f>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num>
                      <m:den>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den>
                    </m:f>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𝑗</m:t>
                        </m:r>
                      </m:num>
                      <m:den>
                        <m:sSup>
                          <m:sSupPr>
                            <m:ctrlPr>
                              <a:rPr lang="en-US" sz="1800" i="1" smtClean="0">
                                <a:latin typeface="Cambria Math" panose="02040503050406030204" pitchFamily="18" charset="0"/>
                                <a:ea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𝑐</m:t>
                            </m:r>
                          </m:e>
                          <m:sup>
                            <m:r>
                              <a:rPr lang="en-US" sz="1800" b="0" i="1" smtClean="0">
                                <a:latin typeface="Cambria Math" panose="02040503050406030204" pitchFamily="18" charset="0"/>
                                <a:ea typeface="Cambria Math" panose="02040503050406030204" pitchFamily="18" charset="0"/>
                                <a:cs typeface="Calibri" panose="020F0502020204030204" pitchFamily="34" charset="0"/>
                              </a:rPr>
                              <m:t>2</m:t>
                            </m:r>
                          </m:sup>
                        </m:sSup>
                        <m:sSub>
                          <m:sSubPr>
                            <m:ctrlPr>
                              <a:rPr lang="en-US" sz="180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1800" i="1" smtClean="0">
                                <a:latin typeface="Cambria Math" panose="02040503050406030204" pitchFamily="18" charset="0"/>
                                <a:ea typeface="Cambria Math" panose="02040503050406030204" pitchFamily="18" charset="0"/>
                                <a:cs typeface="Calibri" panose="020F0502020204030204" pitchFamily="34" charset="0"/>
                              </a:rPr>
                              <m:t>𝜖</m:t>
                            </m:r>
                          </m:e>
                          <m:sub>
                            <m:r>
                              <a:rPr lang="en-US" sz="1800" b="0" i="1" smtClean="0">
                                <a:latin typeface="Cambria Math" panose="02040503050406030204" pitchFamily="18" charset="0"/>
                                <a:ea typeface="Cambria Math" panose="02040503050406030204" pitchFamily="18" charset="0"/>
                                <a:cs typeface="Calibri" panose="020F0502020204030204" pitchFamily="34" charset="0"/>
                              </a:rPr>
                              <m:t>0</m:t>
                            </m:r>
                          </m:sub>
                        </m:sSub>
                      </m:den>
                    </m:f>
                  </m:oMath>
                </a14:m>
                <a:endParaRPr lang="en-US" sz="1800" dirty="0">
                  <a:latin typeface="Calibri" panose="020F0502020204030204" pitchFamily="34" charset="0"/>
                  <a:cs typeface="Calibri" panose="020F0502020204030204" pitchFamily="34" charset="0"/>
                </a:endParaRPr>
              </a:p>
              <a:p>
                <a:pPr marL="800100" lvl="1" indent="-342900">
                  <a:lnSpc>
                    <a:spcPct val="120000"/>
                  </a:lnSpc>
                  <a:spcBef>
                    <a:spcPts val="400"/>
                  </a:spcBef>
                </a:pPr>
                <a:r>
                  <a:rPr lang="en-US" sz="1800" dirty="0">
                    <a:latin typeface="Calibri" panose="020F0502020204030204" pitchFamily="34" charset="0"/>
                    <a:cs typeface="Calibri" panose="020F0502020204030204" pitchFamily="34" charset="0"/>
                  </a:rPr>
                  <a:t>With gauge </a:t>
                </a:r>
                <a14:m>
                  <m:oMath xmlns:m="http://schemas.openxmlformats.org/officeDocument/2006/math">
                    <m:r>
                      <m:rPr>
                        <m:sty m:val="p"/>
                      </m:rP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1</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cs typeface="Calibri" panose="020F0502020204030204" pitchFamily="34" charset="0"/>
                              </a:rPr>
                              <m:t>𝑐</m:t>
                            </m:r>
                          </m:e>
                          <m:sup>
                            <m:r>
                              <a:rPr lang="en-US" sz="1800" i="1">
                                <a:latin typeface="Cambria Math" panose="02040503050406030204" pitchFamily="18" charset="0"/>
                                <a:cs typeface="Calibri" panose="020F0502020204030204" pitchFamily="34" charset="0"/>
                              </a:rPr>
                              <m:t>2</m:t>
                            </m:r>
                          </m:sup>
                        </m:sSup>
                      </m:den>
                    </m:f>
                    <m:f>
                      <m:fPr>
                        <m:ctrlPr>
                          <a:rPr lang="en-US" sz="1800" i="1" smtClean="0">
                            <a:latin typeface="Cambria Math" panose="02040503050406030204" pitchFamily="18" charset="0"/>
                            <a:cs typeface="Calibri" panose="020F0502020204030204" pitchFamily="34" charset="0"/>
                          </a:rPr>
                        </m:ctrlPr>
                      </m:fPr>
                      <m:num>
                        <m:r>
                          <a:rPr lang="en-US" sz="1800" i="1" smtClean="0">
                            <a:latin typeface="Cambria Math" panose="02040503050406030204" pitchFamily="18" charset="0"/>
                            <a:ea typeface="Cambria Math" panose="02040503050406030204" pitchFamily="18" charset="0"/>
                            <a:cs typeface="Calibri" panose="020F0502020204030204" pitchFamily="34" charset="0"/>
                          </a:rPr>
                          <m:t>𝜕𝜙</m:t>
                        </m:r>
                      </m:num>
                      <m:den>
                        <m: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den>
                    </m:f>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r>
                  <a:rPr lang="en-US" sz="1800" dirty="0">
                    <a:cs typeface="Calibri" panose="020F0502020204030204" pitchFamily="34" charset="0"/>
                  </a:rPr>
                  <a:t>Consider solution to </a:t>
                </a:r>
                <a14:m>
                  <m:oMath xmlns:m="http://schemas.openxmlformats.org/officeDocument/2006/math">
                    <m:sSup>
                      <m:sSupPr>
                        <m:ctrlPr>
                          <a:rPr lang="en-US" sz="1800" i="1">
                            <a:latin typeface="Cambria Math" panose="02040503050406030204" pitchFamily="18" charset="0"/>
                            <a:cs typeface="Calibri" panose="020F0502020204030204" pitchFamily="34" charset="0"/>
                          </a:rPr>
                        </m:ctrlPr>
                      </m:sSupPr>
                      <m:e>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𝜓</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1</m:t>
                        </m:r>
                      </m:num>
                      <m:den>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𝑐</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den>
                    </m:f>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𝜓</m:t>
                        </m:r>
                      </m:num>
                      <m:den>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den>
                    </m:f>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𝑠</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r>
                  <a:rPr lang="en-US" sz="1800" dirty="0">
                    <a:latin typeface="Calibri" panose="020F0502020204030204" pitchFamily="34" charset="0"/>
                    <a:cs typeface="Calibri" panose="020F0502020204030204" pitchFamily="34" charset="0"/>
                  </a:rPr>
                  <a:t>First solve </a:t>
                </a:r>
                <a14:m>
                  <m:oMath xmlns:m="http://schemas.openxmlformats.org/officeDocument/2006/math">
                    <m:sSup>
                      <m:sSupPr>
                        <m:ctrlPr>
                          <a:rPr lang="en-US" sz="1800" i="1">
                            <a:latin typeface="Cambria Math" panose="02040503050406030204" pitchFamily="18" charset="0"/>
                            <a:cs typeface="Calibri" panose="020F0502020204030204" pitchFamily="34" charset="0"/>
                          </a:rPr>
                        </m:ctrlPr>
                      </m:sSupPr>
                      <m:e>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𝜓</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1</m:t>
                        </m:r>
                      </m:num>
                      <m:den>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𝑐</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den>
                    </m:f>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𝜓</m:t>
                        </m:r>
                      </m:num>
                      <m:den>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den>
                    </m:f>
                    <m:r>
                      <a:rPr lang="en-US" sz="1800" i="1">
                        <a:latin typeface="Cambria Math" panose="02040503050406030204" pitchFamily="18" charset="0"/>
                        <a:ea typeface="Cambria Math" panose="02040503050406030204" pitchFamily="18" charset="0"/>
                        <a:cs typeface="Calibri" panose="020F0502020204030204" pitchFamily="34" charset="0"/>
                      </a:rPr>
                      <m:t>=</m:t>
                    </m:r>
                  </m:oMath>
                </a14:m>
                <a:r>
                  <a:rPr lang="en-US" sz="1800" dirty="0">
                    <a:latin typeface="Calibri" panose="020F0502020204030204" pitchFamily="34" charset="0"/>
                    <a:cs typeface="Calibri" panose="020F0502020204030204" pitchFamily="34" charset="0"/>
                  </a:rPr>
                  <a:t>0</a:t>
                </a:r>
              </a:p>
              <a:p>
                <a:pPr marL="0" indent="0">
                  <a:lnSpc>
                    <a:spcPct val="120000"/>
                  </a:lnSpc>
                  <a:spcBef>
                    <a:spcPts val="400"/>
                  </a:spcBef>
                  <a:buNone/>
                </a:pPr>
                <a:endParaRPr lang="en-US" sz="1800" dirty="0">
                  <a:latin typeface="Calibri" panose="020F0502020204030204" pitchFamily="34"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7071" y="1185829"/>
                <a:ext cx="5872716" cy="5306331"/>
              </a:xfrm>
              <a:blipFill>
                <a:blip r:embed="rId2"/>
                <a:stretch>
                  <a:fillRect l="-648"/>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36</a:t>
            </a:fld>
            <a:endParaRPr lang="en-US" altLang="en-US"/>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8791BBC4-B22B-0B48-BC02-83D12D9EF373}"/>
                  </a:ext>
                </a:extLst>
              </p:cNvPr>
              <p:cNvSpPr txBox="1">
                <a:spLocks/>
              </p:cNvSpPr>
              <p:nvPr/>
            </p:nvSpPr>
            <p:spPr>
              <a:xfrm>
                <a:off x="5890437" y="1297923"/>
                <a:ext cx="6152720" cy="53063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The solution of </a:t>
                </a:r>
                <a14:m>
                  <m:oMath xmlns:m="http://schemas.openxmlformats.org/officeDocument/2006/math">
                    <m:f>
                      <m:fPr>
                        <m:ctrlPr>
                          <a:rPr lang="en-US" sz="1800" i="1" smtClean="0">
                            <a:latin typeface="Cambria Math" panose="02040503050406030204" pitchFamily="18" charset="0"/>
                            <a:cs typeface="Calibri" panose="020F0502020204030204" pitchFamily="34" charset="0"/>
                          </a:rPr>
                        </m:ctrlPr>
                      </m:fPr>
                      <m:num>
                        <m:sSup>
                          <m:sSupPr>
                            <m:ctrlPr>
                              <a:rPr lang="en-US" sz="1800" i="1" smtClean="0">
                                <a:latin typeface="Cambria Math" panose="02040503050406030204" pitchFamily="18" charset="0"/>
                                <a:cs typeface="Calibri" panose="020F0502020204030204" pitchFamily="34" charset="0"/>
                              </a:rPr>
                            </m:ctrlPr>
                          </m:sSupPr>
                          <m:e>
                            <m:r>
                              <a:rPr lang="en-US" sz="1800" i="1" smtClean="0">
                                <a:latin typeface="Cambria Math" panose="02040503050406030204" pitchFamily="18" charset="0"/>
                                <a:ea typeface="Cambria Math" panose="02040503050406030204" pitchFamily="18" charset="0"/>
                                <a:cs typeface="Calibri" panose="020F0502020204030204" pitchFamily="34" charset="0"/>
                              </a:rPr>
                              <m:t>𝜕</m:t>
                            </m:r>
                          </m:e>
                          <m:sup>
                            <m:r>
                              <a:rPr lang="en-US" sz="1800" b="0" i="1" smtClean="0">
                                <a:latin typeface="Cambria Math" panose="02040503050406030204" pitchFamily="18" charset="0"/>
                                <a:cs typeface="Calibri" panose="020F0502020204030204" pitchFamily="34" charset="0"/>
                              </a:rPr>
                              <m:t>2</m:t>
                            </m:r>
                          </m:sup>
                        </m:sSup>
                        <m:r>
                          <a:rPr lang="en-US" sz="1800" i="1" smtClean="0">
                            <a:latin typeface="Cambria Math" panose="02040503050406030204" pitchFamily="18" charset="0"/>
                            <a:ea typeface="Cambria Math" panose="02040503050406030204" pitchFamily="18" charset="0"/>
                            <a:cs typeface="Calibri" panose="020F0502020204030204" pitchFamily="34" charset="0"/>
                          </a:rPr>
                          <m:t>𝜑</m:t>
                        </m:r>
                      </m:num>
                      <m:den>
                        <m:sSup>
                          <m:sSupPr>
                            <m:ctrlPr>
                              <a:rPr lang="en-US" sz="1800" i="1" smtClean="0">
                                <a:latin typeface="Cambria Math" panose="02040503050406030204" pitchFamily="18" charset="0"/>
                                <a:cs typeface="Calibri" panose="020F0502020204030204" pitchFamily="34" charset="0"/>
                              </a:rPr>
                            </m:ctrlPr>
                          </m:sSupPr>
                          <m:e>
                            <m: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e>
                          <m:sup>
                            <m:r>
                              <a:rPr lang="en-US" sz="1800" b="0" i="1" smtClean="0">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 </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1</m:t>
                        </m:r>
                      </m:num>
                      <m:den>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𝑐</m:t>
                            </m:r>
                          </m:e>
                          <m:sup>
                            <m:r>
                              <a:rPr lang="en-US" sz="1800" b="0" i="1" smtClean="0">
                                <a:latin typeface="Cambria Math" panose="02040503050406030204" pitchFamily="18" charset="0"/>
                                <a:cs typeface="Calibri" panose="020F0502020204030204" pitchFamily="34" charset="0"/>
                              </a:rPr>
                              <m:t>2</m:t>
                            </m:r>
                          </m:sup>
                        </m:sSup>
                      </m:den>
                    </m:f>
                    <m:f>
                      <m:fPr>
                        <m:ctrlPr>
                          <a:rPr lang="en-US" sz="1800" b="0" i="1" smtClean="0">
                            <a:latin typeface="Cambria Math" panose="02040503050406030204" pitchFamily="18" charset="0"/>
                            <a:cs typeface="Calibri" panose="020F0502020204030204" pitchFamily="34" charset="0"/>
                          </a:rPr>
                        </m:ctrlPr>
                      </m:fPr>
                      <m:num>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m:t>
                            </m:r>
                          </m:e>
                          <m:sup>
                            <m:r>
                              <a:rPr lang="en-US" sz="1800" b="0" i="1" smtClean="0">
                                <a:latin typeface="Cambria Math" panose="02040503050406030204" pitchFamily="18" charset="0"/>
                                <a:cs typeface="Calibri" panose="020F0502020204030204" pitchFamily="34" charset="0"/>
                              </a:rPr>
                              <m:t>2</m:t>
                            </m:r>
                          </m:sup>
                        </m:sSup>
                        <m:r>
                          <a:rPr lang="en-US" sz="1800" b="0" i="1" smtClean="0">
                            <a:latin typeface="Cambria Math" panose="02040503050406030204" pitchFamily="18" charset="0"/>
                            <a:ea typeface="Cambria Math" panose="02040503050406030204" pitchFamily="18" charset="0"/>
                            <a:cs typeface="Calibri" panose="020F0502020204030204" pitchFamily="34" charset="0"/>
                          </a:rPr>
                          <m:t>𝜑</m:t>
                        </m:r>
                      </m:num>
                      <m:den>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e>
                          <m:sup>
                            <m:r>
                              <a:rPr lang="en-US" sz="1800" b="0" i="1" smtClean="0">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=0</m:t>
                    </m:r>
                  </m:oMath>
                </a14:m>
                <a:r>
                  <a:rPr lang="en-US" sz="1800" dirty="0">
                    <a:latin typeface="Calibri" panose="020F0502020204030204" pitchFamily="34" charset="0"/>
                    <a:cs typeface="Calibri" panose="020F0502020204030204" pitchFamily="34" charset="0"/>
                  </a:rPr>
                  <a:t> is</a:t>
                </a:r>
              </a:p>
              <a:p>
                <a:pPr marL="342900" indent="-342900">
                  <a:lnSpc>
                    <a:spcPct val="120000"/>
                  </a:lnSpc>
                  <a:spcBef>
                    <a:spcPts val="0"/>
                  </a:spcBef>
                </a:pPr>
                <a14:m>
                  <m:oMath xmlns:m="http://schemas.openxmlformats.org/officeDocument/2006/math">
                    <m:r>
                      <a:rPr lang="en-US" sz="1800" i="1" smtClean="0">
                        <a:latin typeface="Cambria Math" panose="02040503050406030204" pitchFamily="18" charset="0"/>
                        <a:ea typeface="Cambria Math" panose="02040503050406030204" pitchFamily="18" charset="0"/>
                        <a:cs typeface="Calibri" panose="020F0502020204030204" pitchFamily="34" charset="0"/>
                      </a:rPr>
                      <m:t>𝜑</m:t>
                    </m:r>
                    <m:d>
                      <m:d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𝐴𝑓</m:t>
                    </m:r>
                    <m:d>
                      <m:d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𝑐𝑡</m:t>
                        </m:r>
                      </m:e>
                    </m:d>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𝐵𝑔</m:t>
                    </m:r>
                    <m:d>
                      <m:dPr>
                        <m:ctrlPr>
                          <a:rPr lang="en-US" sz="1800" i="1">
                            <a:latin typeface="Cambria Math" panose="02040503050406030204" pitchFamily="18" charset="0"/>
                            <a:ea typeface="Cambria Math" panose="02040503050406030204" pitchFamily="18" charset="0"/>
                            <a:cs typeface="Calibri" panose="020F0502020204030204" pitchFamily="34" charset="0"/>
                          </a:rPr>
                        </m:ctrlPr>
                      </m:dPr>
                      <m:e>
                        <m:r>
                          <a:rPr lang="en-US" sz="1800" i="1">
                            <a:latin typeface="Cambria Math" panose="02040503050406030204" pitchFamily="18" charset="0"/>
                            <a:ea typeface="Cambria Math" panose="02040503050406030204" pitchFamily="18" charset="0"/>
                            <a:cs typeface="Calibri" panose="020F0502020204030204" pitchFamily="34" charset="0"/>
                          </a:rPr>
                          <m:t>𝑥</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𝑐𝑡</m:t>
                        </m:r>
                      </m:e>
                    </m:d>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0"/>
                  </a:spcBef>
                </a:pPr>
                <a14:m>
                  <m:oMath xmlns:m="http://schemas.openxmlformats.org/officeDocument/2006/math">
                    <m:f>
                      <m:fPr>
                        <m:ctrlPr>
                          <a:rPr lang="en-US" sz="1800" i="1" smtClean="0">
                            <a:latin typeface="Cambria Math" panose="02040503050406030204" pitchFamily="18" charset="0"/>
                            <a:cs typeface="Calibri" panose="020F0502020204030204" pitchFamily="34" charset="0"/>
                          </a:rPr>
                        </m:ctrlPr>
                      </m:fPr>
                      <m:num>
                        <m:r>
                          <a:rPr lang="en-US" sz="1800" i="1" smtClean="0">
                            <a:latin typeface="Cambria Math" panose="02040503050406030204" pitchFamily="18" charset="0"/>
                            <a:ea typeface="Cambria Math" panose="02040503050406030204" pitchFamily="18" charset="0"/>
                            <a:cs typeface="Calibri" panose="020F0502020204030204" pitchFamily="34" charset="0"/>
                          </a:rPr>
                          <m:t>𝜕𝜓</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𝑟</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num>
                      <m:den>
                        <m: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den>
                    </m:f>
                    <m:r>
                      <a:rPr lang="en-US" sz="1800" b="0" i="1" smtClean="0">
                        <a:latin typeface="Cambria Math" panose="02040503050406030204" pitchFamily="18" charset="0"/>
                        <a:cs typeface="Calibri" panose="020F0502020204030204" pitchFamily="34" charset="0"/>
                      </a:rPr>
                      <m:t>= </m:t>
                    </m:r>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𝜓</m:t>
                        </m:r>
                      </m:e>
                      <m:sup>
                        <m:r>
                          <a:rPr lang="en-US" sz="1800" b="0" i="1" smtClean="0">
                            <a:latin typeface="Cambria Math" panose="02040503050406030204" pitchFamily="18" charset="0"/>
                            <a:cs typeface="Calibri" panose="020F0502020204030204" pitchFamily="34" charset="0"/>
                          </a:rPr>
                          <m:t>′</m:t>
                        </m:r>
                      </m:sup>
                    </m:sSup>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𝑟</m:t>
                        </m:r>
                      </m:num>
                      <m:den>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den>
                    </m:f>
                  </m:oMath>
                </a14:m>
                <a:r>
                  <a:rPr lang="en-US" sz="1800" dirty="0">
                    <a:latin typeface="Calibri" panose="020F0502020204030204" pitchFamily="34" charset="0"/>
                    <a:cs typeface="Calibri" panose="020F0502020204030204" pitchFamily="34" charset="0"/>
                  </a:rPr>
                  <a:t> and </a:t>
                </a:r>
                <a14:m>
                  <m:oMath xmlns:m="http://schemas.openxmlformats.org/officeDocument/2006/math">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𝑟</m:t>
                        </m:r>
                      </m:num>
                      <m:den>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𝑥</m:t>
                        </m:r>
                      </m:den>
                    </m:f>
                    <m:r>
                      <a:rPr lang="en-US" sz="1800" b="0" i="0"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num>
                      <m:den>
                        <m:r>
                          <a:rPr lang="en-US" sz="1800" b="0" i="1" smtClean="0">
                            <a:latin typeface="Cambria Math" panose="02040503050406030204" pitchFamily="18" charset="0"/>
                            <a:ea typeface="Cambria Math" panose="02040503050406030204" pitchFamily="18" charset="0"/>
                            <a:cs typeface="Calibri" panose="020F0502020204030204" pitchFamily="34" charset="0"/>
                          </a:rPr>
                          <m:t>𝑟</m:t>
                        </m:r>
                      </m:den>
                    </m:f>
                  </m:oMath>
                </a14:m>
                <a:r>
                  <a:rPr lang="en-US" sz="1800" dirty="0">
                    <a:latin typeface="Calibri" panose="020F0502020204030204" pitchFamily="34" charset="0"/>
                    <a:cs typeface="Calibri" panose="020F0502020204030204" pitchFamily="34" charset="0"/>
                  </a:rPr>
                  <a:t> </a:t>
                </a:r>
              </a:p>
              <a:p>
                <a:pPr marL="342900" indent="-342900">
                  <a:lnSpc>
                    <a:spcPct val="120000"/>
                  </a:lnSpc>
                  <a:spcBef>
                    <a:spcPts val="0"/>
                  </a:spcBef>
                </a:pPr>
                <a14:m>
                  <m:oMath xmlns:m="http://schemas.openxmlformats.org/officeDocument/2006/math">
                    <m:f>
                      <m:fPr>
                        <m:ctrlPr>
                          <a:rPr lang="en-US" sz="1800" i="1">
                            <a:latin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smtClean="0">
                            <a:latin typeface="Cambria Math" panose="02040503050406030204" pitchFamily="18" charset="0"/>
                            <a:ea typeface="Cambria Math" panose="02040503050406030204" pitchFamily="18" charset="0"/>
                            <a:cs typeface="Calibri" panose="020F0502020204030204" pitchFamily="34" charset="0"/>
                          </a:rPr>
                          <m:t>𝜓</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𝑥</m:t>
                            </m:r>
                          </m:e>
                          <m:sup>
                            <m:r>
                              <a:rPr lang="en-US" sz="1800" i="1">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𝜓</m:t>
                        </m:r>
                      </m:e>
                      <m:sup>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cs typeface="Calibri" panose="020F0502020204030204" pitchFamily="34" charset="0"/>
                          </a:rPr>
                          <m:t>′</m:t>
                        </m:r>
                      </m:sup>
                    </m:sSup>
                    <m:sSup>
                      <m:sSupPr>
                        <m:ctrlPr>
                          <a:rPr lang="en-US" sz="180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𝑟</m:t>
                            </m:r>
                          </m:num>
                          <m:den>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𝑥</m:t>
                            </m:r>
                          </m:den>
                        </m:f>
                        <m:r>
                          <a:rPr lang="en-US" sz="1800" b="0" i="1" smtClean="0">
                            <a:latin typeface="Cambria Math" panose="02040503050406030204" pitchFamily="18" charset="0"/>
                            <a:ea typeface="Cambria Math" panose="02040503050406030204" pitchFamily="18" charset="0"/>
                            <a:cs typeface="Calibri" panose="020F0502020204030204" pitchFamily="34" charset="0"/>
                          </a:rPr>
                          <m:t>)</m:t>
                        </m:r>
                      </m:e>
                      <m:sup>
                        <m:r>
                          <a:rPr lang="en-US" sz="1800" b="0" i="1" smtClean="0">
                            <a:latin typeface="Cambria Math" panose="02040503050406030204" pitchFamily="18" charset="0"/>
                            <a:cs typeface="Calibri" panose="020F0502020204030204" pitchFamily="34" charset="0"/>
                          </a:rPr>
                          <m:t>2</m:t>
                        </m:r>
                      </m:sup>
                    </m:sSup>
                    <m:r>
                      <a:rPr lang="en-US" sz="1800" b="0" i="1" smtClean="0">
                        <a:latin typeface="Cambria Math" panose="02040503050406030204" pitchFamily="18" charset="0"/>
                        <a:cs typeface="Calibri" panose="020F0502020204030204" pitchFamily="34" charset="0"/>
                      </a:rPr>
                      <m:t>+</m:t>
                    </m:r>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𝜓</m:t>
                        </m:r>
                      </m:e>
                      <m:sup>
                        <m:r>
                          <a:rPr lang="en-US" sz="1800" i="1">
                            <a:latin typeface="Cambria Math" panose="02040503050406030204" pitchFamily="18" charset="0"/>
                            <a:ea typeface="Cambria Math" panose="02040503050406030204" pitchFamily="18" charset="0"/>
                            <a:cs typeface="Calibri" panose="020F0502020204030204" pitchFamily="34" charset="0"/>
                          </a:rPr>
                          <m:t>′</m:t>
                        </m:r>
                      </m:sup>
                    </m:sSup>
                    <m:f>
                      <m:fPr>
                        <m:ctrlPr>
                          <a:rPr lang="en-US" sz="1800" i="1">
                            <a:latin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b="0" i="1" smtClean="0">
                            <a:latin typeface="Cambria Math" panose="02040503050406030204" pitchFamily="18" charset="0"/>
                            <a:cs typeface="Calibri" panose="020F0502020204030204" pitchFamily="34" charset="0"/>
                          </a:rPr>
                          <m:t>𝑟</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𝑥</m:t>
                            </m:r>
                          </m:e>
                          <m:sup>
                            <m:r>
                              <a:rPr lang="en-US" sz="1800" i="1">
                                <a:latin typeface="Cambria Math" panose="02040503050406030204" pitchFamily="18" charset="0"/>
                                <a:cs typeface="Calibri" panose="020F0502020204030204" pitchFamily="34" charset="0"/>
                              </a:rPr>
                              <m:t>2</m:t>
                            </m:r>
                          </m:sup>
                        </m:sSup>
                      </m:den>
                    </m:f>
                  </m:oMath>
                </a14:m>
                <a:r>
                  <a:rPr lang="en-US" sz="1800" dirty="0">
                    <a:latin typeface="Calibri" panose="020F0502020204030204" pitchFamily="34" charset="0"/>
                    <a:cs typeface="Calibri" panose="020F0502020204030204" pitchFamily="34" charset="0"/>
                  </a:rPr>
                  <a:t> and </a:t>
                </a:r>
                <a14:m>
                  <m:oMath xmlns:m="http://schemas.openxmlformats.org/officeDocument/2006/math">
                    <m:f>
                      <m:fPr>
                        <m:ctrlPr>
                          <a:rPr lang="en-US" sz="1800" i="1">
                            <a:latin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a:latin typeface="Cambria Math" panose="02040503050406030204" pitchFamily="18" charset="0"/>
                            <a:cs typeface="Calibri" panose="020F0502020204030204" pitchFamily="34" charset="0"/>
                          </a:rPr>
                          <m:t>𝑟</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𝑥</m:t>
                            </m:r>
                          </m:e>
                          <m:sup>
                            <m:r>
                              <a:rPr lang="en-US" sz="1800" i="1">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1</m:t>
                        </m:r>
                      </m:num>
                      <m:den>
                        <m:r>
                          <a:rPr lang="en-US" sz="1800" b="0" i="1" smtClean="0">
                            <a:latin typeface="Cambria Math" panose="02040503050406030204" pitchFamily="18" charset="0"/>
                            <a:cs typeface="Calibri" panose="020F0502020204030204" pitchFamily="34" charset="0"/>
                          </a:rPr>
                          <m:t>𝑟</m:t>
                        </m:r>
                      </m:den>
                    </m:f>
                    <m:r>
                      <a:rPr lang="en-US" sz="1800" b="0" i="1" smtClean="0">
                        <a:latin typeface="Cambria Math" panose="02040503050406030204" pitchFamily="18" charset="0"/>
                        <a:cs typeface="Calibri" panose="020F0502020204030204" pitchFamily="34" charset="0"/>
                      </a:rPr>
                      <m:t>(1−</m:t>
                    </m:r>
                    <m:f>
                      <m:fPr>
                        <m:ctrlPr>
                          <a:rPr lang="en-US" sz="1800" b="0" i="1" smtClean="0">
                            <a:latin typeface="Cambria Math" panose="02040503050406030204" pitchFamily="18" charset="0"/>
                            <a:cs typeface="Calibri" panose="020F0502020204030204" pitchFamily="34" charset="0"/>
                          </a:rPr>
                        </m:ctrlPr>
                      </m:fPr>
                      <m:num>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𝑥</m:t>
                            </m:r>
                          </m:e>
                          <m:sup>
                            <m:r>
                              <a:rPr lang="en-US" sz="1800" b="0" i="1" smtClean="0">
                                <a:latin typeface="Cambria Math" panose="02040503050406030204" pitchFamily="18" charset="0"/>
                                <a:cs typeface="Calibri" panose="020F0502020204030204" pitchFamily="34" charset="0"/>
                              </a:rPr>
                              <m:t>2</m:t>
                            </m:r>
                          </m:sup>
                        </m:sSup>
                      </m:num>
                      <m:den>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𝑟</m:t>
                            </m:r>
                          </m:e>
                          <m:sup>
                            <m:r>
                              <a:rPr lang="en-US" sz="1800" b="0" i="1" smtClean="0">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So, </a:t>
                </a:r>
                <a14:m>
                  <m:oMath xmlns:m="http://schemas.openxmlformats.org/officeDocument/2006/math">
                    <m:f>
                      <m:fPr>
                        <m:ctrlPr>
                          <a:rPr lang="en-US" sz="1800" i="1">
                            <a:latin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𝜓</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𝑥</m:t>
                            </m:r>
                          </m:e>
                          <m:sup>
                            <m:r>
                              <a:rPr lang="en-US" sz="1800" i="1">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𝜓</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𝑦</m:t>
                            </m:r>
                          </m:e>
                          <m:sup>
                            <m:r>
                              <a:rPr lang="en-US" sz="1800" i="1">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𝜓</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𝑧</m:t>
                            </m:r>
                          </m:e>
                          <m:sup>
                            <m:r>
                              <a:rPr lang="en-US" sz="1800" i="1">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𝜓</m:t>
                        </m:r>
                      </m:e>
                      <m:sup>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cs typeface="Calibri" panose="020F0502020204030204" pitchFamily="34" charset="0"/>
                          </a:rPr>
                          <m:t>′</m:t>
                        </m:r>
                      </m:sup>
                    </m:sSup>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2</m:t>
                        </m:r>
                      </m:num>
                      <m:den>
                        <m:r>
                          <a:rPr lang="en-US" sz="1800" b="0" i="1" smtClean="0">
                            <a:latin typeface="Cambria Math" panose="02040503050406030204" pitchFamily="18" charset="0"/>
                            <a:cs typeface="Calibri" panose="020F0502020204030204" pitchFamily="34" charset="0"/>
                          </a:rPr>
                          <m:t>𝑟</m:t>
                        </m:r>
                      </m:den>
                    </m:f>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𝜓</m:t>
                        </m:r>
                      </m:e>
                      <m:sup>
                        <m:r>
                          <a:rPr lang="en-US" sz="1800" i="1">
                            <a:latin typeface="Cambria Math" panose="02040503050406030204" pitchFamily="18" charset="0"/>
                            <a:cs typeface="Calibri" panose="020F0502020204030204" pitchFamily="34" charset="0"/>
                          </a:rPr>
                          <m:t>′</m:t>
                        </m:r>
                      </m:sup>
                    </m:sSup>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0"/>
                  </a:spcBef>
                </a:pPr>
                <a14:m>
                  <m:oMath xmlns:m="http://schemas.openxmlformats.org/officeDocument/2006/math">
                    <m:sSup>
                      <m:sSupPr>
                        <m:ctrlPr>
                          <a:rPr lang="en-US" sz="1800" i="1" smtClean="0">
                            <a:latin typeface="Cambria Math" panose="02040503050406030204" pitchFamily="18" charset="0"/>
                            <a:cs typeface="Calibri" panose="020F0502020204030204" pitchFamily="34" charset="0"/>
                          </a:rPr>
                        </m:ctrlPr>
                      </m:sSupPr>
                      <m:e>
                        <m:r>
                          <m:rPr>
                            <m:sty m:val="p"/>
                          </m:rPr>
                          <a:rPr lang="en-US" sz="1800" i="1" smtClean="0">
                            <a:latin typeface="Cambria Math" panose="02040503050406030204" pitchFamily="18" charset="0"/>
                            <a:ea typeface="Cambria Math" panose="02040503050406030204" pitchFamily="18" charset="0"/>
                            <a:cs typeface="Calibri" panose="020F0502020204030204" pitchFamily="34" charset="0"/>
                          </a:rPr>
                          <m:t>∇</m:t>
                        </m:r>
                      </m:e>
                      <m:sup>
                        <m:r>
                          <a:rPr lang="en-US" sz="1800" b="0" i="1" smtClean="0">
                            <a:latin typeface="Cambria Math" panose="02040503050406030204" pitchFamily="18" charset="0"/>
                            <a:cs typeface="Calibri" panose="020F0502020204030204" pitchFamily="34" charset="0"/>
                          </a:rPr>
                          <m:t>2</m:t>
                        </m:r>
                      </m:sup>
                    </m:sSup>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cs typeface="Calibri" panose="020F0502020204030204" pitchFamily="34" charset="0"/>
                          </a:rPr>
                          <m:t>𝑟</m:t>
                        </m:r>
                        <m:r>
                          <a:rPr lang="en-US" sz="1800" i="1" smtClean="0">
                            <a:latin typeface="Cambria Math" panose="02040503050406030204" pitchFamily="18" charset="0"/>
                            <a:ea typeface="Cambria Math" panose="02040503050406030204" pitchFamily="18" charset="0"/>
                            <a:cs typeface="Calibri" panose="020F0502020204030204" pitchFamily="34" charset="0"/>
                          </a:rPr>
                          <m:t>𝜓</m:t>
                        </m:r>
                      </m:e>
                    </m:d>
                    <m:r>
                      <a:rPr lang="en-US" sz="18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1</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cs typeface="Calibri" panose="020F0502020204030204" pitchFamily="34" charset="0"/>
                              </a:rPr>
                              <m:t>𝑐</m:t>
                            </m:r>
                          </m:e>
                          <m:sup>
                            <m:r>
                              <a:rPr lang="en-US" sz="1800" i="1">
                                <a:latin typeface="Cambria Math" panose="02040503050406030204" pitchFamily="18" charset="0"/>
                                <a:cs typeface="Calibri" panose="020F0502020204030204" pitchFamily="34" charset="0"/>
                              </a:rPr>
                              <m:t>2</m:t>
                            </m:r>
                          </m:sup>
                        </m:sSup>
                      </m:den>
                    </m:f>
                    <m:f>
                      <m:fPr>
                        <m:ctrlPr>
                          <a:rPr lang="en-US" sz="1800" i="1">
                            <a:latin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cs typeface="Calibri" panose="020F0502020204030204" pitchFamily="34" charset="0"/>
                              </a:rPr>
                              <m:t>𝑟</m:t>
                            </m:r>
                            <m:r>
                              <a:rPr lang="en-US" sz="1800" i="1" smtClean="0">
                                <a:latin typeface="Cambria Math" panose="02040503050406030204" pitchFamily="18" charset="0"/>
                                <a:ea typeface="Cambria Math" panose="02040503050406030204" pitchFamily="18" charset="0"/>
                                <a:cs typeface="Calibri" panose="020F0502020204030204" pitchFamily="34" charset="0"/>
                              </a:rPr>
                              <m:t>𝜓</m:t>
                            </m:r>
                          </m:e>
                        </m:d>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e>
                          <m:sup>
                            <m:r>
                              <a:rPr lang="en-US" sz="1800" i="1">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=0</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So, </a:t>
                </a:r>
                <a14:m>
                  <m:oMath xmlns:m="http://schemas.openxmlformats.org/officeDocument/2006/math">
                    <m:r>
                      <a:rPr lang="en-US" sz="1800" i="1">
                        <a:latin typeface="Cambria Math" panose="02040503050406030204" pitchFamily="18" charset="0"/>
                        <a:ea typeface="Cambria Math" panose="02040503050406030204" pitchFamily="18" charset="0"/>
                        <a:cs typeface="Calibri" panose="020F0502020204030204" pitchFamily="34" charset="0"/>
                      </a:rPr>
                      <m:t>𝜓</m:t>
                    </m:r>
                    <m:d>
                      <m:dPr>
                        <m:ctrlPr>
                          <a:rPr lang="en-US" sz="1800" i="1">
                            <a:latin typeface="Cambria Math" panose="02040503050406030204" pitchFamily="18" charset="0"/>
                            <a:ea typeface="Cambria Math" panose="02040503050406030204" pitchFamily="18" charset="0"/>
                            <a:cs typeface="Calibri" panose="020F0502020204030204" pitchFamily="34" charset="0"/>
                          </a:rPr>
                        </m:ctrlPr>
                      </m:dPr>
                      <m:e>
                        <m:r>
                          <a:rPr lang="en-US" sz="1800" i="1">
                            <a:latin typeface="Cambria Math" panose="02040503050406030204" pitchFamily="18" charset="0"/>
                            <a:ea typeface="Cambria Math" panose="02040503050406030204" pitchFamily="18" charset="0"/>
                            <a:cs typeface="Calibri" panose="020F0502020204030204" pitchFamily="34" charset="0"/>
                          </a:rPr>
                          <m:t>𝑥</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𝑧</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e>
                    </m:d>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𝑓</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𝑟</m:t>
                            </m:r>
                          </m:num>
                          <m:den>
                            <m:r>
                              <a:rPr lang="en-US" sz="1800" i="1">
                                <a:latin typeface="Cambria Math" panose="02040503050406030204" pitchFamily="18" charset="0"/>
                                <a:ea typeface="Cambria Math" panose="02040503050406030204" pitchFamily="18" charset="0"/>
                                <a:cs typeface="Calibri" panose="020F0502020204030204" pitchFamily="34" charset="0"/>
                              </a:rPr>
                              <m:t>𝑐</m:t>
                            </m:r>
                          </m:den>
                        </m:f>
                        <m:r>
                          <a:rPr lang="en-US" sz="1800" i="1">
                            <a:latin typeface="Cambria Math" panose="02040503050406030204" pitchFamily="18" charset="0"/>
                            <a:ea typeface="Cambria Math" panose="02040503050406030204" pitchFamily="18" charset="0"/>
                            <a:cs typeface="Calibri" panose="020F0502020204030204" pitchFamily="34" charset="0"/>
                          </a:rPr>
                          <m:t>)</m:t>
                        </m:r>
                      </m:num>
                      <m:den>
                        <m:r>
                          <a:rPr lang="en-US" sz="1800" i="1">
                            <a:latin typeface="Cambria Math" panose="02040503050406030204" pitchFamily="18" charset="0"/>
                            <a:ea typeface="Cambria Math" panose="02040503050406030204" pitchFamily="18" charset="0"/>
                            <a:cs typeface="Calibri" panose="020F0502020204030204" pitchFamily="34" charset="0"/>
                          </a:rPr>
                          <m:t>𝑟</m:t>
                        </m:r>
                      </m:den>
                    </m:f>
                  </m:oMath>
                </a14:m>
                <a:endParaRPr lang="en-US" sz="1400" dirty="0">
                  <a:latin typeface="Calibri" panose="020F0502020204030204" pitchFamily="34" charset="0"/>
                  <a:ea typeface="Cambria Math" panose="02040503050406030204" pitchFamily="18" charset="0"/>
                  <a:cs typeface="Calibri" panose="020F0502020204030204" pitchFamily="34" charset="0"/>
                </a:endParaRPr>
              </a:p>
              <a:p>
                <a:pPr marL="800100" lvl="1" indent="-342900">
                  <a:lnSpc>
                    <a:spcPct val="120000"/>
                  </a:lnSpc>
                  <a:spcBef>
                    <a:spcPts val="400"/>
                  </a:spcBef>
                </a:pPr>
                <a:endParaRPr lang="en-US" sz="1400" dirty="0">
                  <a:latin typeface="Calibri" panose="020F0502020204030204" pitchFamily="34" charset="0"/>
                  <a:cs typeface="Calibri" panose="020F0502020204030204" pitchFamily="34" charset="0"/>
                </a:endParaRPr>
              </a:p>
              <a:p>
                <a:pPr marL="800100" lvl="1" indent="-342900">
                  <a:lnSpc>
                    <a:spcPct val="120000"/>
                  </a:lnSpc>
                  <a:spcBef>
                    <a:spcPts val="400"/>
                  </a:spcBef>
                </a:pPr>
                <a:endParaRPr lang="en-US" sz="14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p:txBody>
          </p:sp>
        </mc:Choice>
        <mc:Fallback xmlns="">
          <p:sp>
            <p:nvSpPr>
              <p:cNvPr id="5" name="Content Placeholder 2">
                <a:extLst>
                  <a:ext uri="{FF2B5EF4-FFF2-40B4-BE49-F238E27FC236}">
                    <a16:creationId xmlns:a16="http://schemas.microsoft.com/office/drawing/2014/main" id="{8791BBC4-B22B-0B48-BC02-83D12D9EF373}"/>
                  </a:ext>
                </a:extLst>
              </p:cNvPr>
              <p:cNvSpPr txBox="1">
                <a:spLocks noRot="1" noChangeAspect="1" noMove="1" noResize="1" noEditPoints="1" noAdjustHandles="1" noChangeArrowheads="1" noChangeShapeType="1" noTextEdit="1"/>
              </p:cNvSpPr>
              <p:nvPr/>
            </p:nvSpPr>
            <p:spPr>
              <a:xfrm>
                <a:off x="5890437" y="1297923"/>
                <a:ext cx="6152720" cy="5306331"/>
              </a:xfrm>
              <a:prstGeom prst="rect">
                <a:avLst/>
              </a:prstGeom>
              <a:blipFill>
                <a:blip r:embed="rId3"/>
                <a:stretch>
                  <a:fillRect l="-617"/>
                </a:stretch>
              </a:blipFill>
            </p:spPr>
            <p:txBody>
              <a:bodyPr/>
              <a:lstStyle/>
              <a:p>
                <a:r>
                  <a:rPr lang="en-US">
                    <a:noFill/>
                  </a:rPr>
                  <a:t> </a:t>
                </a:r>
              </a:p>
            </p:txBody>
          </p:sp>
        </mc:Fallback>
      </mc:AlternateContent>
    </p:spTree>
    <p:extLst>
      <p:ext uri="{BB962C8B-B14F-4D97-AF65-F5344CB8AC3E}">
        <p14:creationId xmlns:p14="http://schemas.microsoft.com/office/powerpoint/2010/main" val="34563712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86" y="203818"/>
            <a:ext cx="12039600" cy="982810"/>
          </a:xfrm>
        </p:spPr>
        <p:txBody>
          <a:bodyPr>
            <a:normAutofit/>
          </a:bodyPr>
          <a:lstStyle/>
          <a:p>
            <a:pPr algn="ctr"/>
            <a:r>
              <a:rPr lang="en-US" sz="4000" dirty="0">
                <a:cs typeface="Arial" panose="020B0604020202020204" pitchFamily="34" charset="0"/>
              </a:rPr>
              <a:t>Feynman’s Treatment - 2</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185829"/>
                <a:ext cx="10515599" cy="5306331"/>
              </a:xfrm>
            </p:spPr>
            <p:txBody>
              <a:bodyPr>
                <a:normAutofit/>
              </a:bodyPr>
              <a:lstStyle/>
              <a:p>
                <a:pPr marL="342900" indent="-342900">
                  <a:lnSpc>
                    <a:spcPct val="120000"/>
                  </a:lnSpc>
                  <a:spcBef>
                    <a:spcPts val="400"/>
                  </a:spcBef>
                </a:pPr>
                <a:r>
                  <a:rPr lang="en-US" sz="1800" dirty="0">
                    <a:latin typeface="Calibri" panose="020F0502020204030204" pitchFamily="34" charset="0"/>
                    <a:cs typeface="Calibri" panose="020F0502020204030204" pitchFamily="34" charset="0"/>
                  </a:rPr>
                  <a:t>As </a:t>
                </a:r>
                <a14:m>
                  <m:oMath xmlns:m="http://schemas.openxmlformats.org/officeDocument/2006/math">
                    <m:r>
                      <a:rPr lang="en-US" sz="1800" i="1">
                        <a:latin typeface="Cambria Math" panose="02040503050406030204" pitchFamily="18" charset="0"/>
                        <a:cs typeface="Calibri" panose="020F0502020204030204" pitchFamily="34" charset="0"/>
                      </a:rPr>
                      <m:t>𝑟</m:t>
                    </m:r>
                    <m:r>
                      <a:rPr lang="en-US" sz="1800" i="1">
                        <a:latin typeface="Cambria Math" panose="02040503050406030204" pitchFamily="18" charset="0"/>
                        <a:ea typeface="Cambria Math" panose="02040503050406030204" pitchFamily="18" charset="0"/>
                        <a:cs typeface="Calibri" panose="020F0502020204030204" pitchFamily="34" charset="0"/>
                      </a:rPr>
                      <m:t>→0,</m:t>
                    </m:r>
                    <m:r>
                      <a:rPr lang="en-US" sz="1800" i="1">
                        <a:latin typeface="Cambria Math" panose="02040503050406030204" pitchFamily="18" charset="0"/>
                        <a:ea typeface="Cambria Math" panose="02040503050406030204" pitchFamily="18" charset="0"/>
                        <a:cs typeface="Calibri" panose="020F0502020204030204" pitchFamily="34" charset="0"/>
                      </a:rPr>
                      <m:t>𝜓</m:t>
                    </m:r>
                    <m:d>
                      <m:dPr>
                        <m:ctrlPr>
                          <a:rPr lang="en-US" sz="1800" i="1">
                            <a:latin typeface="Cambria Math" panose="02040503050406030204" pitchFamily="18" charset="0"/>
                            <a:ea typeface="Cambria Math" panose="02040503050406030204" pitchFamily="18" charset="0"/>
                            <a:cs typeface="Calibri" panose="020F0502020204030204" pitchFamily="34" charset="0"/>
                          </a:rPr>
                        </m:ctrlPr>
                      </m:dPr>
                      <m:e>
                        <m:r>
                          <a:rPr lang="en-US" sz="1800" i="1">
                            <a:latin typeface="Cambria Math" panose="02040503050406030204" pitchFamily="18" charset="0"/>
                            <a:ea typeface="Cambria Math" panose="02040503050406030204" pitchFamily="18" charset="0"/>
                            <a:cs typeface="Calibri" panose="020F0502020204030204" pitchFamily="34" charset="0"/>
                          </a:rPr>
                          <m:t>𝑥</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𝑧</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e>
                    </m:d>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𝑓</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r>
                          <a:rPr lang="en-US" sz="1800" i="1">
                            <a:latin typeface="Cambria Math" panose="02040503050406030204" pitchFamily="18" charset="0"/>
                            <a:ea typeface="Cambria Math" panose="02040503050406030204" pitchFamily="18" charset="0"/>
                            <a:cs typeface="Calibri" panose="020F0502020204030204" pitchFamily="34" charset="0"/>
                          </a:rPr>
                          <m:t>)</m:t>
                        </m:r>
                      </m:num>
                      <m:den>
                        <m:r>
                          <a:rPr lang="en-US" sz="1800" i="1">
                            <a:latin typeface="Cambria Math" panose="02040503050406030204" pitchFamily="18" charset="0"/>
                            <a:ea typeface="Cambria Math" panose="02040503050406030204" pitchFamily="18" charset="0"/>
                            <a:cs typeface="Calibri" panose="020F0502020204030204" pitchFamily="34" charset="0"/>
                          </a:rPr>
                          <m:t>𝑟</m:t>
                        </m:r>
                      </m:den>
                    </m:f>
                  </m:oMath>
                </a14:m>
                <a:r>
                  <a:rPr lang="en-US" sz="1800" dirty="0">
                    <a:latin typeface="Calibri" panose="020F0502020204030204" pitchFamily="34" charset="0"/>
                    <a:cs typeface="Calibri" panose="020F0502020204030204" pitchFamily="34" charset="0"/>
                  </a:rPr>
                  <a:t>.</a:t>
                </a:r>
              </a:p>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Consider the electrostatic case where </a:t>
                </a:r>
                <a14:m>
                  <m:oMath xmlns:m="http://schemas.openxmlformats.org/officeDocument/2006/math">
                    <m:sSup>
                      <m:sSupPr>
                        <m:ctrlPr>
                          <a:rPr lang="en-US" sz="1800" i="1">
                            <a:latin typeface="Cambria Math" panose="02040503050406030204" pitchFamily="18" charset="0"/>
                            <a:cs typeface="Calibri" panose="020F0502020204030204" pitchFamily="34" charset="0"/>
                          </a:rPr>
                        </m:ctrlPr>
                      </m:sSupPr>
                      <m:e>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𝜙</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𝜌</m:t>
                        </m:r>
                      </m:num>
                      <m:den>
                        <m:sSub>
                          <m:sSubPr>
                            <m:ctrlPr>
                              <a:rPr lang="en-US" sz="1800" i="1">
                                <a:latin typeface="Cambria Math" panose="02040503050406030204" pitchFamily="18" charset="0"/>
                                <a:ea typeface="Cambria Math" panose="02040503050406030204" pitchFamily="18" charset="0"/>
                                <a:cs typeface="Calibri" panose="020F0502020204030204" pitchFamily="34" charset="0"/>
                              </a:rPr>
                            </m:ctrlPr>
                          </m:sSubPr>
                          <m:e>
                            <m:r>
                              <a:rPr lang="en-US" sz="1800" i="1">
                                <a:latin typeface="Cambria Math" panose="02040503050406030204" pitchFamily="18" charset="0"/>
                                <a:ea typeface="Cambria Math" panose="02040503050406030204" pitchFamily="18" charset="0"/>
                                <a:cs typeface="Calibri" panose="020F0502020204030204" pitchFamily="34" charset="0"/>
                              </a:rPr>
                              <m:t>𝜖</m:t>
                            </m:r>
                          </m:e>
                          <m:sub>
                            <m:r>
                              <a:rPr lang="en-US" sz="1800" i="1">
                                <a:latin typeface="Cambria Math" panose="02040503050406030204" pitchFamily="18" charset="0"/>
                                <a:ea typeface="Cambria Math" panose="02040503050406030204" pitchFamily="18" charset="0"/>
                                <a:cs typeface="Calibri" panose="020F0502020204030204" pitchFamily="34" charset="0"/>
                              </a:rPr>
                              <m:t>0</m:t>
                            </m:r>
                          </m:sub>
                        </m:sSub>
                      </m:den>
                    </m:f>
                  </m:oMath>
                </a14:m>
                <a:r>
                  <a:rPr lang="en-US" sz="1800" dirty="0">
                    <a:latin typeface="Calibri" panose="020F0502020204030204" pitchFamily="34" charset="0"/>
                    <a:cs typeface="Calibri" panose="020F0502020204030204" pitchFamily="34" charset="0"/>
                  </a:rPr>
                  <a:t> where </a:t>
                </a:r>
                <a14:m>
                  <m:oMath xmlns:m="http://schemas.openxmlformats.org/officeDocument/2006/math">
                    <m:r>
                      <a:rPr lang="en-US" sz="1800" i="1">
                        <a:latin typeface="Cambria Math" panose="02040503050406030204" pitchFamily="18" charset="0"/>
                        <a:ea typeface="Cambria Math" panose="02040503050406030204" pitchFamily="18" charset="0"/>
                        <a:cs typeface="Calibri" panose="020F0502020204030204" pitchFamily="34" charset="0"/>
                      </a:rPr>
                      <m:t>𝜙</m:t>
                    </m:r>
                    <m:r>
                      <a:rPr lang="en-US" sz="1800" i="1">
                        <a:latin typeface="Cambria Math" panose="02040503050406030204" pitchFamily="18" charset="0"/>
                        <a:ea typeface="Cambria Math" panose="02040503050406030204" pitchFamily="18" charset="0"/>
                        <a:cs typeface="Calibri" panose="020F0502020204030204" pitchFamily="34" charset="0"/>
                      </a:rPr>
                      <m:t>= </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𝑞</m:t>
                        </m:r>
                      </m:num>
                      <m:den>
                        <m:r>
                          <a:rPr lang="en-US" sz="1800" i="1">
                            <a:latin typeface="Cambria Math" panose="02040503050406030204" pitchFamily="18" charset="0"/>
                            <a:ea typeface="Cambria Math" panose="02040503050406030204" pitchFamily="18" charset="0"/>
                            <a:cs typeface="Calibri" panose="020F0502020204030204" pitchFamily="34" charset="0"/>
                          </a:rPr>
                          <m:t>4</m:t>
                        </m:r>
                        <m:r>
                          <a:rPr lang="en-US" sz="1800" i="1">
                            <a:latin typeface="Cambria Math" panose="02040503050406030204" pitchFamily="18" charset="0"/>
                            <a:ea typeface="Cambria Math" panose="02040503050406030204" pitchFamily="18" charset="0"/>
                            <a:cs typeface="Calibri" panose="020F0502020204030204" pitchFamily="34" charset="0"/>
                          </a:rPr>
                          <m:t>𝜋</m:t>
                        </m:r>
                        <m:sSub>
                          <m:sSubPr>
                            <m:ctrlPr>
                              <a:rPr lang="en-US" sz="1800" i="1">
                                <a:latin typeface="Cambria Math" panose="02040503050406030204" pitchFamily="18" charset="0"/>
                                <a:ea typeface="Cambria Math" panose="02040503050406030204" pitchFamily="18" charset="0"/>
                                <a:cs typeface="Calibri" panose="020F0502020204030204" pitchFamily="34" charset="0"/>
                              </a:rPr>
                            </m:ctrlPr>
                          </m:sSubPr>
                          <m:e>
                            <m:r>
                              <a:rPr lang="en-US" sz="1800" i="1">
                                <a:latin typeface="Cambria Math" panose="02040503050406030204" pitchFamily="18" charset="0"/>
                                <a:ea typeface="Cambria Math" panose="02040503050406030204" pitchFamily="18" charset="0"/>
                                <a:cs typeface="Calibri" panose="020F0502020204030204" pitchFamily="34" charset="0"/>
                              </a:rPr>
                              <m:t>𝜖</m:t>
                            </m:r>
                          </m:e>
                          <m:sub>
                            <m:r>
                              <a:rPr lang="en-US" sz="1800" i="1">
                                <a:latin typeface="Cambria Math" panose="02040503050406030204" pitchFamily="18" charset="0"/>
                                <a:ea typeface="Cambria Math" panose="02040503050406030204" pitchFamily="18" charset="0"/>
                                <a:cs typeface="Calibri" panose="020F0502020204030204" pitchFamily="34" charset="0"/>
                              </a:rPr>
                              <m:t>0</m:t>
                            </m:r>
                          </m:sub>
                        </m:sSub>
                        <m:r>
                          <a:rPr lang="en-US" sz="1800" i="1">
                            <a:latin typeface="Cambria Math" panose="02040503050406030204" pitchFamily="18" charset="0"/>
                            <a:ea typeface="Cambria Math" panose="02040503050406030204" pitchFamily="18" charset="0"/>
                            <a:cs typeface="Calibri" panose="020F0502020204030204" pitchFamily="34" charset="0"/>
                          </a:rPr>
                          <m:t>𝑟</m:t>
                        </m:r>
                      </m:den>
                    </m:f>
                    <m:r>
                      <a:rPr lang="en-US" sz="1800" b="0" i="0" smtClean="0">
                        <a:latin typeface="Cambria Math" panose="02040503050406030204" pitchFamily="18" charset="0"/>
                        <a:ea typeface="Cambria Math" panose="02040503050406030204" pitchFamily="18" charset="0"/>
                        <a:cs typeface="Calibri" panose="020F0502020204030204" pitchFamily="34" charset="0"/>
                      </a:rPr>
                      <m:t>.</m:t>
                    </m:r>
                  </m:oMath>
                </a14:m>
                <a:endParaRPr lang="en-US" sz="1800" b="0" dirty="0">
                  <a:latin typeface="Calibri" panose="020F0502020204030204" pitchFamily="34" charset="0"/>
                  <a:ea typeface="Cambria Math" panose="02040503050406030204" pitchFamily="18" charset="0"/>
                  <a:cs typeface="Calibri" panose="020F0502020204030204" pitchFamily="34" charset="0"/>
                </a:endParaRPr>
              </a:p>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By analogy:</a:t>
                </a:r>
              </a:p>
              <a:p>
                <a:pPr marL="800100" lvl="1" indent="-342900">
                  <a:lnSpc>
                    <a:spcPct val="120000"/>
                  </a:lnSpc>
                  <a:spcBef>
                    <a:spcPts val="0"/>
                  </a:spcBef>
                </a:pPr>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i="1">
                        <a:latin typeface="Cambria Math" panose="02040503050406030204" pitchFamily="18" charset="0"/>
                        <a:cs typeface="Calibri" panose="020F0502020204030204" pitchFamily="34" charset="0"/>
                      </a:rPr>
                      <m:t>𝑓</m:t>
                    </m:r>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r>
                      <a:rPr lang="en-US" sz="1800" i="1">
                        <a:latin typeface="Cambria Math" panose="02040503050406030204" pitchFamily="18" charset="0"/>
                        <a:cs typeface="Calibri" panose="020F0502020204030204" pitchFamily="34" charset="0"/>
                      </a:rPr>
                      <m:t>= </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𝑆</m:t>
                        </m:r>
                        <m:r>
                          <a:rPr lang="en-US" sz="1800" i="1">
                            <a:latin typeface="Cambria Math" panose="02040503050406030204" pitchFamily="18" charset="0"/>
                            <a:cs typeface="Calibri" panose="020F0502020204030204" pitchFamily="34" charset="0"/>
                          </a:rPr>
                          <m:t>(</m:t>
                        </m:r>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r>
                          <a:rPr lang="en-US" sz="1800" i="1">
                            <a:latin typeface="Cambria Math" panose="02040503050406030204" pitchFamily="18" charset="0"/>
                            <a:cs typeface="Calibri" panose="020F0502020204030204" pitchFamily="34" charset="0"/>
                          </a:rPr>
                          <m:t>)</m:t>
                        </m:r>
                      </m:num>
                      <m:den>
                        <m:r>
                          <a:rPr lang="en-US" sz="1800" i="1">
                            <a:latin typeface="Cambria Math" panose="02040503050406030204" pitchFamily="18" charset="0"/>
                            <a:cs typeface="Calibri" panose="020F0502020204030204" pitchFamily="34" charset="0"/>
                          </a:rPr>
                          <m:t>4</m:t>
                        </m:r>
                        <m:r>
                          <a:rPr lang="en-US" sz="1800" i="1">
                            <a:latin typeface="Cambria Math" panose="02040503050406030204" pitchFamily="18" charset="0"/>
                            <a:ea typeface="Cambria Math" panose="02040503050406030204" pitchFamily="18" charset="0"/>
                            <a:cs typeface="Calibri" panose="020F0502020204030204" pitchFamily="34" charset="0"/>
                          </a:rPr>
                          <m:t>𝜋</m:t>
                        </m:r>
                      </m:den>
                    </m:f>
                  </m:oMath>
                </a14:m>
                <a:endParaRPr lang="en-US" sz="1800" dirty="0">
                  <a:latin typeface="Calibri" panose="020F0502020204030204" pitchFamily="34" charset="0"/>
                  <a:ea typeface="Cambria Math" panose="02040503050406030204" pitchFamily="18" charset="0"/>
                  <a:cs typeface="Calibri" panose="020F0502020204030204" pitchFamily="34" charset="0"/>
                </a:endParaRPr>
              </a:p>
              <a:p>
                <a:pPr marL="800100" lvl="1" indent="-342900">
                  <a:lnSpc>
                    <a:spcPct val="120000"/>
                  </a:lnSpc>
                  <a:spcBef>
                    <a:spcPts val="0"/>
                  </a:spcBef>
                </a:pPr>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i="1">
                        <a:latin typeface="Cambria Math" panose="02040503050406030204" pitchFamily="18" charset="0"/>
                        <a:cs typeface="Calibri" panose="020F0502020204030204" pitchFamily="34" charset="0"/>
                      </a:rPr>
                      <m:t>𝑆</m:t>
                    </m:r>
                    <m:r>
                      <a:rPr lang="en-US" sz="1800" i="1">
                        <a:latin typeface="Cambria Math" panose="02040503050406030204" pitchFamily="18" charset="0"/>
                        <a:cs typeface="Calibri" panose="020F0502020204030204" pitchFamily="34" charset="0"/>
                      </a:rPr>
                      <m:t>= </m:t>
                    </m:r>
                    <m:nary>
                      <m:naryPr>
                        <m:limLoc m:val="undOvr"/>
                        <m:subHide m:val="on"/>
                        <m:supHide m:val="on"/>
                        <m:ctrlPr>
                          <a:rPr lang="en-US" sz="1800" i="1">
                            <a:latin typeface="Cambria Math" panose="02040503050406030204" pitchFamily="18" charset="0"/>
                            <a:cs typeface="Calibri" panose="020F0502020204030204" pitchFamily="34" charset="0"/>
                          </a:rPr>
                        </m:ctrlPr>
                      </m:naryPr>
                      <m:sub/>
                      <m:sup/>
                      <m:e>
                        <m:r>
                          <a:rPr lang="en-US" sz="1800" i="1">
                            <a:latin typeface="Cambria Math" panose="02040503050406030204" pitchFamily="18" charset="0"/>
                            <a:cs typeface="Calibri" panose="020F0502020204030204" pitchFamily="34" charset="0"/>
                          </a:rPr>
                          <m:t>𝑠</m:t>
                        </m:r>
                        <m:r>
                          <a:rPr lang="en-US" sz="1800" i="1">
                            <a:latin typeface="Cambria Math" panose="02040503050406030204" pitchFamily="18" charset="0"/>
                            <a:cs typeface="Calibri" panose="020F0502020204030204" pitchFamily="34" charset="0"/>
                          </a:rPr>
                          <m:t> </m:t>
                        </m:r>
                        <m:r>
                          <a:rPr lang="en-US" sz="1800" i="1">
                            <a:latin typeface="Cambria Math" panose="02040503050406030204" pitchFamily="18" charset="0"/>
                            <a:cs typeface="Calibri" panose="020F0502020204030204" pitchFamily="34" charset="0"/>
                          </a:rPr>
                          <m:t>𝑑𝑉</m:t>
                        </m:r>
                      </m:e>
                    </m:nary>
                  </m:oMath>
                </a14:m>
                <a:r>
                  <a:rPr lang="en-US" sz="1800" dirty="0">
                    <a:latin typeface="Calibri" panose="020F0502020204030204" pitchFamily="34" charset="0"/>
                    <a:cs typeface="Calibri" panose="020F0502020204030204" pitchFamily="34" charset="0"/>
                  </a:rPr>
                  <a:t> </a:t>
                </a:r>
              </a:p>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So, solution is: </a:t>
                </a:r>
                <a14:m>
                  <m:oMath xmlns:m="http://schemas.openxmlformats.org/officeDocument/2006/math">
                    <m:r>
                      <a:rPr lang="en-US" sz="1800" i="1">
                        <a:latin typeface="Cambria Math" panose="02040503050406030204" pitchFamily="18" charset="0"/>
                        <a:ea typeface="Cambria Math" panose="02040503050406030204" pitchFamily="18" charset="0"/>
                        <a:cs typeface="Calibri" panose="020F0502020204030204" pitchFamily="34" charset="0"/>
                      </a:rPr>
                      <m:t>𝜓</m:t>
                    </m:r>
                    <m:d>
                      <m:dPr>
                        <m:ctrlPr>
                          <a:rPr lang="en-US" sz="1800" i="1">
                            <a:latin typeface="Cambria Math" panose="02040503050406030204" pitchFamily="18" charset="0"/>
                            <a:ea typeface="Cambria Math" panose="02040503050406030204" pitchFamily="18" charset="0"/>
                            <a:cs typeface="Calibri" panose="020F0502020204030204" pitchFamily="34" charset="0"/>
                          </a:rPr>
                        </m:ctrlPr>
                      </m:dPr>
                      <m:e>
                        <m:r>
                          <a:rPr lang="en-US" sz="1800" i="1">
                            <a:latin typeface="Cambria Math" panose="02040503050406030204" pitchFamily="18" charset="0"/>
                            <a:ea typeface="Cambria Math" panose="02040503050406030204" pitchFamily="18" charset="0"/>
                            <a:cs typeface="Calibri" panose="020F0502020204030204" pitchFamily="34" charset="0"/>
                          </a:rPr>
                          <m:t>𝑥</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𝑧</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e>
                    </m:d>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1</m:t>
                        </m:r>
                      </m:num>
                      <m:den>
                        <m:r>
                          <a:rPr lang="en-US" sz="1800" i="1">
                            <a:latin typeface="Cambria Math" panose="02040503050406030204" pitchFamily="18" charset="0"/>
                            <a:ea typeface="Cambria Math" panose="02040503050406030204" pitchFamily="18" charset="0"/>
                            <a:cs typeface="Calibri" panose="020F0502020204030204" pitchFamily="34" charset="0"/>
                          </a:rPr>
                          <m:t>4</m:t>
                        </m:r>
                        <m:r>
                          <a:rPr lang="en-US" sz="1800" i="1">
                            <a:latin typeface="Cambria Math" panose="02040503050406030204" pitchFamily="18" charset="0"/>
                            <a:ea typeface="Cambria Math" panose="02040503050406030204" pitchFamily="18" charset="0"/>
                            <a:cs typeface="Calibri" panose="020F0502020204030204" pitchFamily="34" charset="0"/>
                          </a:rPr>
                          <m:t>𝜋</m:t>
                        </m:r>
                      </m:den>
                    </m:f>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𝑆</m:t>
                        </m:r>
                        <m:r>
                          <a:rPr lang="en-US" sz="1800" i="1">
                            <a:latin typeface="Cambria Math" panose="02040503050406030204" pitchFamily="18" charset="0"/>
                            <a:cs typeface="Calibri" panose="020F0502020204030204" pitchFamily="34" charset="0"/>
                          </a:rPr>
                          <m:t>(</m:t>
                        </m:r>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r>
                          <a:rPr lang="en-US" sz="1800" i="1">
                            <a:latin typeface="Cambria Math" panose="02040503050406030204" pitchFamily="18" charset="0"/>
                            <a:cs typeface="Calibri" panose="020F0502020204030204" pitchFamily="34" charset="0"/>
                          </a:rPr>
                          <m:t>)</m:t>
                        </m:r>
                      </m:num>
                      <m:den>
                        <m:r>
                          <a:rPr lang="en-US" sz="1800" i="1">
                            <a:latin typeface="Cambria Math" panose="02040503050406030204" pitchFamily="18" charset="0"/>
                            <a:ea typeface="Cambria Math" panose="02040503050406030204" pitchFamily="18" charset="0"/>
                            <a:cs typeface="Calibri" panose="020F0502020204030204" pitchFamily="34" charset="0"/>
                          </a:rPr>
                          <m:t>𝑟</m:t>
                        </m:r>
                      </m:den>
                    </m:f>
                  </m:oMath>
                </a14:m>
                <a:r>
                  <a:rPr lang="en-US" sz="1800" dirty="0">
                    <a:latin typeface="Calibri" panose="020F0502020204030204" pitchFamily="34" charset="0"/>
                    <a:cs typeface="Calibri" panose="020F0502020204030204" pitchFamily="34" charset="0"/>
                  </a:rPr>
                  <a:t>.  Thus,</a:t>
                </a:r>
              </a:p>
              <a:p>
                <a:pPr marL="800100" lvl="1" indent="-342900">
                  <a:lnSpc>
                    <a:spcPct val="120000"/>
                  </a:lnSpc>
                  <a:spcBef>
                    <a:spcPts val="0"/>
                  </a:spcBef>
                </a:pPr>
                <a14:m>
                  <m:oMath xmlns:m="http://schemas.openxmlformats.org/officeDocument/2006/math">
                    <m:r>
                      <a:rPr lang="en-US" sz="1800" i="1">
                        <a:latin typeface="Cambria Math" panose="02040503050406030204" pitchFamily="18" charset="0"/>
                        <a:cs typeface="Arial" panose="020B0604020202020204" pitchFamily="34" charset="0"/>
                      </a:rPr>
                      <m:t>𝐴</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 </m:t>
                    </m:r>
                    <m:nary>
                      <m:naryPr>
                        <m:limLoc m:val="undOvr"/>
                        <m:subHide m:val="on"/>
                        <m:supHide m:val="on"/>
                        <m:ctrlPr>
                          <a:rPr lang="en-US" sz="1800" i="1">
                            <a:latin typeface="Cambria Math" panose="02040503050406030204" pitchFamily="18" charset="0"/>
                            <a:cs typeface="Arial" panose="020B0604020202020204" pitchFamily="34" charset="0"/>
                          </a:rPr>
                        </m:ctrlPr>
                      </m:naryPr>
                      <m:sub/>
                      <m:sup/>
                      <m:e>
                        <m:f>
                          <m:fPr>
                            <m:ctrlPr>
                              <a:rPr lang="en-US" sz="1800" i="1">
                                <a:latin typeface="Cambria Math" panose="02040503050406030204" pitchFamily="18" charset="0"/>
                                <a:cs typeface="Arial" panose="020B0604020202020204" pitchFamily="34" charset="0"/>
                              </a:rPr>
                            </m:ctrlPr>
                          </m:fPr>
                          <m:num>
                            <m:acc>
                              <m:accPr>
                                <m:chr m:val="⃗"/>
                                <m:ctrlPr>
                                  <a:rPr lang="en-US" sz="1800" i="1">
                                    <a:latin typeface="Cambria Math" panose="02040503050406030204" pitchFamily="18" charset="0"/>
                                    <a:cs typeface="Arial" panose="020B0604020202020204" pitchFamily="34" charset="0"/>
                                  </a:rPr>
                                </m:ctrlPr>
                              </m:accPr>
                              <m:e>
                                <m:r>
                                  <a:rPr lang="en-US" sz="1800" i="1">
                                    <a:latin typeface="Cambria Math" panose="02040503050406030204" pitchFamily="18" charset="0"/>
                                    <a:cs typeface="Arial" panose="020B0604020202020204" pitchFamily="34" charset="0"/>
                                  </a:rPr>
                                  <m:t>𝑗</m:t>
                                </m:r>
                              </m:e>
                            </m:acc>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2, </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𝑟</m:t>
                                        </m:r>
                                      </m:e>
                                      <m:sub>
                                        <m:r>
                                          <a:rPr lang="en-US" sz="1800" i="1">
                                            <a:latin typeface="Cambria Math" panose="02040503050406030204" pitchFamily="18" charset="0"/>
                                            <a:cs typeface="Arial" panose="020B0604020202020204" pitchFamily="34" charset="0"/>
                                          </a:rPr>
                                          <m:t>12</m:t>
                                        </m:r>
                                      </m:sub>
                                    </m:sSub>
                                  </m:num>
                                  <m:den>
                                    <m:r>
                                      <a:rPr lang="en-US" sz="1800" i="1">
                                        <a:latin typeface="Cambria Math" panose="02040503050406030204" pitchFamily="18" charset="0"/>
                                        <a:cs typeface="Arial" panose="020B0604020202020204" pitchFamily="34" charset="0"/>
                                      </a:rPr>
                                      <m:t>𝑐</m:t>
                                    </m:r>
                                  </m:den>
                                </m:f>
                              </m:e>
                            </m:d>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𝑟</m:t>
                                </m:r>
                              </m:e>
                              <m:sub>
                                <m:r>
                                  <a:rPr lang="en-US" sz="1800" i="1">
                                    <a:latin typeface="Cambria Math" panose="02040503050406030204" pitchFamily="18" charset="0"/>
                                    <a:ea typeface="Cambria Math" panose="02040503050406030204" pitchFamily="18" charset="0"/>
                                    <a:cs typeface="Arial" panose="020B0604020202020204" pitchFamily="34" charset="0"/>
                                  </a:rPr>
                                  <m:t>12</m:t>
                                </m:r>
                              </m:sub>
                            </m:sSub>
                          </m:den>
                        </m:f>
                      </m:e>
                    </m:nary>
                    <m:r>
                      <a:rPr lang="en-US" sz="1800" i="1">
                        <a:latin typeface="Cambria Math" panose="02040503050406030204" pitchFamily="18" charset="0"/>
                        <a:cs typeface="Arial" panose="020B0604020202020204" pitchFamily="34" charset="0"/>
                      </a:rPr>
                      <m:t> </m:t>
                    </m:r>
                    <m:r>
                      <a:rPr lang="en-US" sz="1800" i="1">
                        <a:latin typeface="Cambria Math" panose="02040503050406030204" pitchFamily="18" charset="0"/>
                        <a:cs typeface="Arial" panose="020B0604020202020204" pitchFamily="34" charset="0"/>
                      </a:rPr>
                      <m:t>𝑑</m:t>
                    </m:r>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𝑉</m:t>
                        </m:r>
                      </m:e>
                      <m:sub>
                        <m:r>
                          <a:rPr lang="en-US" sz="1800" i="1">
                            <a:latin typeface="Cambria Math" panose="02040503050406030204" pitchFamily="18" charset="0"/>
                            <a:cs typeface="Arial" panose="020B0604020202020204" pitchFamily="34" charset="0"/>
                          </a:rPr>
                          <m:t>2</m:t>
                        </m:r>
                      </m:sub>
                    </m:sSub>
                  </m:oMath>
                </a14:m>
                <a:endParaRPr lang="en-US" sz="1800" dirty="0">
                  <a:latin typeface="Calibri" panose="020F0502020204030204" pitchFamily="34" charset="0"/>
                  <a:cs typeface="Calibri" panose="020F0502020204030204" pitchFamily="34" charset="0"/>
                </a:endParaRPr>
              </a:p>
              <a:p>
                <a:pPr marL="800100" lvl="1" indent="-342900">
                  <a:lnSpc>
                    <a:spcPct val="120000"/>
                  </a:lnSpc>
                  <a:spcBef>
                    <a:spcPts val="0"/>
                  </a:spcBef>
                </a:pPr>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i="1">
                        <a:latin typeface="Cambria Math" panose="02040503050406030204" pitchFamily="18" charset="0"/>
                        <a:ea typeface="Cambria Math" panose="02040503050406030204" pitchFamily="18" charset="0"/>
                        <a:cs typeface="Arial" panose="020B0604020202020204" pitchFamily="34" charset="0"/>
                      </a:rPr>
                      <m:t>𝜙</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 </m:t>
                    </m:r>
                    <m:nary>
                      <m:naryPr>
                        <m:limLoc m:val="undOvr"/>
                        <m:subHide m:val="on"/>
                        <m:supHide m:val="on"/>
                        <m:ctrlPr>
                          <a:rPr lang="en-US" sz="1800" i="1">
                            <a:latin typeface="Cambria Math" panose="02040503050406030204" pitchFamily="18" charset="0"/>
                            <a:cs typeface="Arial" panose="020B0604020202020204" pitchFamily="34" charset="0"/>
                          </a:rPr>
                        </m:ctrlPr>
                      </m:naryPr>
                      <m:sub/>
                      <m:sup/>
                      <m:e>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𝜌</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2, </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𝑟</m:t>
                                        </m:r>
                                      </m:e>
                                      <m:sub>
                                        <m:r>
                                          <a:rPr lang="en-US" sz="1800" i="1">
                                            <a:latin typeface="Cambria Math" panose="02040503050406030204" pitchFamily="18" charset="0"/>
                                            <a:cs typeface="Arial" panose="020B0604020202020204" pitchFamily="34" charset="0"/>
                                          </a:rPr>
                                          <m:t>12</m:t>
                                        </m:r>
                                      </m:sub>
                                    </m:sSub>
                                  </m:num>
                                  <m:den>
                                    <m:r>
                                      <a:rPr lang="en-US" sz="1800" i="1">
                                        <a:latin typeface="Cambria Math" panose="02040503050406030204" pitchFamily="18" charset="0"/>
                                        <a:cs typeface="Arial" panose="020B0604020202020204" pitchFamily="34" charset="0"/>
                                      </a:rPr>
                                      <m:t>𝑐</m:t>
                                    </m:r>
                                  </m:den>
                                </m:f>
                              </m:e>
                            </m:d>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𝑟</m:t>
                                </m:r>
                              </m:e>
                              <m:sub>
                                <m:r>
                                  <a:rPr lang="en-US" sz="1800" i="1">
                                    <a:latin typeface="Cambria Math" panose="02040503050406030204" pitchFamily="18" charset="0"/>
                                    <a:ea typeface="Cambria Math" panose="02040503050406030204" pitchFamily="18" charset="0"/>
                                    <a:cs typeface="Arial" panose="020B0604020202020204" pitchFamily="34" charset="0"/>
                                  </a:rPr>
                                  <m:t>12</m:t>
                                </m:r>
                              </m:sub>
                            </m:sSub>
                          </m:den>
                        </m:f>
                      </m:e>
                    </m:nary>
                    <m:r>
                      <a:rPr lang="en-US" sz="1800" i="1">
                        <a:latin typeface="Cambria Math" panose="02040503050406030204" pitchFamily="18" charset="0"/>
                        <a:cs typeface="Arial" panose="020B0604020202020204" pitchFamily="34" charset="0"/>
                      </a:rPr>
                      <m:t> </m:t>
                    </m:r>
                    <m:r>
                      <a:rPr lang="en-US" sz="1800" i="1">
                        <a:latin typeface="Cambria Math" panose="02040503050406030204" pitchFamily="18" charset="0"/>
                        <a:cs typeface="Arial" panose="020B0604020202020204" pitchFamily="34" charset="0"/>
                      </a:rPr>
                      <m:t>𝑑</m:t>
                    </m:r>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𝑉</m:t>
                        </m:r>
                      </m:e>
                      <m:sub>
                        <m:r>
                          <a:rPr lang="en-US" sz="1800" i="1">
                            <a:latin typeface="Cambria Math" panose="02040503050406030204" pitchFamily="18" charset="0"/>
                            <a:cs typeface="Arial" panose="020B0604020202020204" pitchFamily="34" charset="0"/>
                          </a:rPr>
                          <m:t>2</m:t>
                        </m:r>
                      </m:sub>
                    </m:sSub>
                  </m:oMath>
                </a14:m>
                <a:endParaRPr lang="en-US" sz="1800" dirty="0">
                  <a:latin typeface="Calibri" panose="020F0502020204030204" pitchFamily="34" charset="0"/>
                  <a:cs typeface="Calibri" panose="020F0502020204030204" pitchFamily="34" charset="0"/>
                </a:endParaRPr>
              </a:p>
              <a:p>
                <a:pPr marL="800100" lvl="1" indent="-342900">
                  <a:lnSpc>
                    <a:spcPct val="120000"/>
                  </a:lnSpc>
                  <a:spcBef>
                    <a:spcPts val="0"/>
                  </a:spcBef>
                </a:pPr>
                <a14:m>
                  <m:oMath xmlns:m="http://schemas.openxmlformats.org/officeDocument/2006/math">
                    <m:r>
                      <a:rPr lang="en-US" sz="1800" i="1">
                        <a:latin typeface="Cambria Math" panose="02040503050406030204" pitchFamily="18" charset="0"/>
                        <a:cs typeface="Calibri" panose="020F0502020204030204" pitchFamily="34" charset="0"/>
                      </a:rPr>
                      <m:t>𝐸</m:t>
                    </m:r>
                    <m:r>
                      <a:rPr lang="en-US" sz="1800" i="1">
                        <a:latin typeface="Cambria Math" panose="02040503050406030204" pitchFamily="18" charset="0"/>
                        <a:cs typeface="Calibri" panose="020F0502020204030204" pitchFamily="34" charset="0"/>
                      </a:rPr>
                      <m:t>=−</m:t>
                    </m:r>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𝜙</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𝐴</m:t>
                        </m:r>
                      </m:num>
                      <m:den>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den>
                    </m:f>
                  </m:oMath>
                </a14:m>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i="1">
                        <a:latin typeface="Cambria Math" panose="02040503050406030204" pitchFamily="18" charset="0"/>
                        <a:cs typeface="Calibri" panose="020F0502020204030204" pitchFamily="34" charset="0"/>
                      </a:rPr>
                      <m:t>𝐵</m:t>
                    </m:r>
                    <m:r>
                      <a:rPr lang="en-US" sz="1800" i="1">
                        <a:latin typeface="Cambria Math" panose="02040503050406030204" pitchFamily="18" charset="0"/>
                        <a:cs typeface="Calibri" panose="020F0502020204030204" pitchFamily="34" charset="0"/>
                      </a:rPr>
                      <m:t>=</m:t>
                    </m:r>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𝐴</m:t>
                    </m:r>
                  </m:oMath>
                </a14:m>
                <a:endParaRPr lang="en-US" sz="1800" dirty="0">
                  <a:latin typeface="Calibri" panose="020F0502020204030204" pitchFamily="34" charset="0"/>
                  <a:ea typeface="Cambria Math" panose="02040503050406030204" pitchFamily="18" charset="0"/>
                  <a:cs typeface="Calibri" panose="020F0502020204030204" pitchFamily="34" charset="0"/>
                </a:endParaRPr>
              </a:p>
              <a:p>
                <a:pPr marL="800100" lvl="1" indent="-342900">
                  <a:lnSpc>
                    <a:spcPct val="120000"/>
                  </a:lnSpc>
                  <a:spcBef>
                    <a:spcPts val="0"/>
                  </a:spcBef>
                </a:pPr>
                <a:r>
                  <a:rPr lang="en-US" sz="1800" dirty="0">
                    <a:latin typeface="Calibri" panose="020F0502020204030204" pitchFamily="34" charset="0"/>
                    <a:cs typeface="Calibri" panose="020F0502020204030204" pitchFamily="34" charset="0"/>
                  </a:rPr>
                  <a:t>With gauge </a:t>
                </a:r>
                <a14:m>
                  <m:oMath xmlns:m="http://schemas.openxmlformats.org/officeDocument/2006/math">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𝐴</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1</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cs typeface="Calibri" panose="020F0502020204030204" pitchFamily="34" charset="0"/>
                              </a:rPr>
                              <m:t>𝑐</m:t>
                            </m:r>
                          </m:e>
                          <m:sup>
                            <m:r>
                              <a:rPr lang="en-US" sz="1800" i="1">
                                <a:latin typeface="Cambria Math" panose="02040503050406030204" pitchFamily="18" charset="0"/>
                                <a:cs typeface="Calibri" panose="020F0502020204030204" pitchFamily="34" charset="0"/>
                              </a:rPr>
                              <m:t>2</m:t>
                            </m:r>
                          </m:sup>
                        </m:sSup>
                      </m:den>
                    </m:f>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𝜕𝜙</m:t>
                        </m:r>
                      </m:num>
                      <m:den>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den>
                    </m:f>
                  </m:oMath>
                </a14:m>
                <a:endParaRPr lang="en-US" sz="1800" dirty="0">
                  <a:latin typeface="Calibri" panose="020F0502020204030204" pitchFamily="34" charset="0"/>
                  <a:cs typeface="Calibri" panose="020F0502020204030204" pitchFamily="34" charset="0"/>
                </a:endParaRPr>
              </a:p>
              <a:p>
                <a:pPr marL="0" indent="0">
                  <a:lnSpc>
                    <a:spcPct val="120000"/>
                  </a:lnSpc>
                  <a:spcBef>
                    <a:spcPts val="400"/>
                  </a:spcBef>
                  <a:buNone/>
                </a:pPr>
                <a:endParaRPr lang="en-US" sz="1800" dirty="0">
                  <a:latin typeface="Calibri" panose="020F0502020204030204" pitchFamily="34"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185829"/>
                <a:ext cx="10515599" cy="5306331"/>
              </a:xfrm>
              <a:blipFill>
                <a:blip r:embed="rId2"/>
                <a:stretch>
                  <a:fillRect l="-483"/>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37</a:t>
            </a:fld>
            <a:endParaRPr lang="en-US" altLang="en-US"/>
          </a:p>
        </p:txBody>
      </p:sp>
    </p:spTree>
    <p:extLst>
      <p:ext uri="{BB962C8B-B14F-4D97-AF65-F5344CB8AC3E}">
        <p14:creationId xmlns:p14="http://schemas.microsoft.com/office/powerpoint/2010/main" val="295089610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0245"/>
            <a:ext cx="12039600" cy="982810"/>
          </a:xfrm>
        </p:spPr>
        <p:txBody>
          <a:bodyPr>
            <a:normAutofit/>
          </a:bodyPr>
          <a:lstStyle/>
          <a:p>
            <a:pPr algn="ctr"/>
            <a:r>
              <a:rPr lang="en-US" sz="4000" dirty="0">
                <a:cs typeface="Arial" panose="020B0604020202020204" pitchFamily="34" charset="0"/>
              </a:rPr>
              <a:t>Feynman’s Treatment - 3</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415144"/>
                <a:ext cx="10727635" cy="5306331"/>
              </a:xfrm>
            </p:spPr>
            <p:txBody>
              <a:bodyPr>
                <a:normAutofit/>
              </a:bodyPr>
              <a:lstStyle/>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For small blob of charge moving with velocity v, </a:t>
                </a:r>
                <a14:m>
                  <m:oMath xmlns:m="http://schemas.openxmlformats.org/officeDocument/2006/math">
                    <m:r>
                      <a:rPr lang="en-US" sz="1800" b="0" i="1" smtClean="0">
                        <a:latin typeface="Cambria Math" panose="02040503050406030204" pitchFamily="18" charset="0"/>
                        <a:cs typeface="Calibri" panose="020F0502020204030204" pitchFamily="34" charset="0"/>
                      </a:rPr>
                      <m:t>𝑗</m:t>
                    </m:r>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𝑣</m:t>
                    </m:r>
                    <m:r>
                      <a:rPr lang="en-US" sz="1800" b="0" i="1" smtClean="0">
                        <a:latin typeface="Cambria Math" panose="02040503050406030204" pitchFamily="18" charset="0"/>
                        <a:ea typeface="Cambria Math" panose="02040503050406030204" pitchFamily="18" charset="0"/>
                        <a:cs typeface="Calibri" panose="020F0502020204030204" pitchFamily="34" charset="0"/>
                      </a:rPr>
                      <m:t>𝜌</m:t>
                    </m:r>
                  </m:oMath>
                </a14:m>
                <a:r>
                  <a:rPr lang="en-US" sz="1800" b="0" i="1" dirty="0">
                    <a:latin typeface="Cambria Math" panose="02040503050406030204" pitchFamily="18" charset="0"/>
                    <a:ea typeface="Cambria Math" panose="02040503050406030204" pitchFamily="18" charset="0"/>
                    <a:cs typeface="Calibri" panose="020F0502020204030204" pitchFamily="34" charset="0"/>
                  </a:rPr>
                  <a:t>.</a:t>
                </a:r>
              </a:p>
              <a:p>
                <a:pPr marL="342900" indent="-342900">
                  <a:lnSpc>
                    <a:spcPct val="120000"/>
                  </a:lnSpc>
                  <a:spcBef>
                    <a:spcPts val="0"/>
                  </a:spcBef>
                </a:pPr>
                <a14:m>
                  <m:oMath xmlns:m="http://schemas.openxmlformats.org/officeDocument/2006/math">
                    <m:r>
                      <a:rPr lang="en-US" sz="1800" i="1">
                        <a:latin typeface="Cambria Math" panose="02040503050406030204" pitchFamily="18" charset="0"/>
                        <a:cs typeface="Arial" panose="020B0604020202020204" pitchFamily="34" charset="0"/>
                      </a:rPr>
                      <m:t>𝐴</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 </m:t>
                    </m:r>
                    <m:nary>
                      <m:naryPr>
                        <m:limLoc m:val="undOvr"/>
                        <m:subHide m:val="on"/>
                        <m:supHide m:val="on"/>
                        <m:ctrlPr>
                          <a:rPr lang="en-US" sz="1800" i="1">
                            <a:latin typeface="Cambria Math" panose="02040503050406030204" pitchFamily="18" charset="0"/>
                            <a:cs typeface="Arial" panose="020B0604020202020204" pitchFamily="34" charset="0"/>
                          </a:rPr>
                        </m:ctrlPr>
                      </m:naryPr>
                      <m:sub/>
                      <m:sup/>
                      <m:e>
                        <m:f>
                          <m:fPr>
                            <m:ctrlPr>
                              <a:rPr lang="en-US" sz="1800" i="1">
                                <a:latin typeface="Cambria Math" panose="02040503050406030204" pitchFamily="18" charset="0"/>
                                <a:cs typeface="Arial" panose="020B0604020202020204" pitchFamily="34" charset="0"/>
                              </a:rPr>
                            </m:ctrlPr>
                          </m:fPr>
                          <m:num>
                            <m:acc>
                              <m:accPr>
                                <m:chr m:val="⃗"/>
                                <m:ctrlPr>
                                  <a:rPr lang="en-US" sz="1800" i="1">
                                    <a:latin typeface="Cambria Math" panose="02040503050406030204" pitchFamily="18" charset="0"/>
                                    <a:cs typeface="Arial" panose="020B0604020202020204" pitchFamily="34" charset="0"/>
                                  </a:rPr>
                                </m:ctrlPr>
                              </m:accPr>
                              <m:e>
                                <m:r>
                                  <a:rPr lang="en-US" sz="1800" i="1">
                                    <a:latin typeface="Cambria Math" panose="02040503050406030204" pitchFamily="18" charset="0"/>
                                    <a:cs typeface="Arial" panose="020B0604020202020204" pitchFamily="34" charset="0"/>
                                  </a:rPr>
                                  <m:t>𝑗</m:t>
                                </m:r>
                              </m:e>
                            </m:acc>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2, </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𝑟</m:t>
                                        </m:r>
                                      </m:e>
                                      <m:sub>
                                        <m:r>
                                          <a:rPr lang="en-US" sz="1800" i="1">
                                            <a:latin typeface="Cambria Math" panose="02040503050406030204" pitchFamily="18" charset="0"/>
                                            <a:cs typeface="Arial" panose="020B0604020202020204" pitchFamily="34" charset="0"/>
                                          </a:rPr>
                                          <m:t>12</m:t>
                                        </m:r>
                                      </m:sub>
                                    </m:sSub>
                                  </m:num>
                                  <m:den>
                                    <m:r>
                                      <a:rPr lang="en-US" sz="1800" i="1">
                                        <a:latin typeface="Cambria Math" panose="02040503050406030204" pitchFamily="18" charset="0"/>
                                        <a:cs typeface="Arial" panose="020B0604020202020204" pitchFamily="34" charset="0"/>
                                      </a:rPr>
                                      <m:t>𝑐</m:t>
                                    </m:r>
                                  </m:den>
                                </m:f>
                              </m:e>
                            </m:d>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𝑟</m:t>
                                </m:r>
                              </m:e>
                              <m:sub>
                                <m:r>
                                  <a:rPr lang="en-US" sz="1800" i="1">
                                    <a:latin typeface="Cambria Math" panose="02040503050406030204" pitchFamily="18" charset="0"/>
                                    <a:ea typeface="Cambria Math" panose="02040503050406030204" pitchFamily="18" charset="0"/>
                                    <a:cs typeface="Arial" panose="020B0604020202020204" pitchFamily="34" charset="0"/>
                                  </a:rPr>
                                  <m:t>12</m:t>
                                </m:r>
                              </m:sub>
                            </m:sSub>
                          </m:den>
                        </m:f>
                      </m:e>
                    </m:nary>
                    <m:r>
                      <a:rPr lang="en-US" sz="1800" i="1">
                        <a:latin typeface="Cambria Math" panose="02040503050406030204" pitchFamily="18" charset="0"/>
                        <a:cs typeface="Arial" panose="020B0604020202020204" pitchFamily="34" charset="0"/>
                      </a:rPr>
                      <m:t> </m:t>
                    </m:r>
                    <m:r>
                      <a:rPr lang="en-US" sz="1800" i="1">
                        <a:latin typeface="Cambria Math" panose="02040503050406030204" pitchFamily="18" charset="0"/>
                        <a:cs typeface="Arial" panose="020B0604020202020204" pitchFamily="34" charset="0"/>
                      </a:rPr>
                      <m:t>𝑑</m:t>
                    </m:r>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𝑉</m:t>
                        </m:r>
                      </m:e>
                      <m:sub>
                        <m:r>
                          <a:rPr lang="en-US" sz="1800" i="1">
                            <a:latin typeface="Cambria Math" panose="02040503050406030204" pitchFamily="18" charset="0"/>
                            <a:cs typeface="Arial" panose="020B0604020202020204" pitchFamily="34" charset="0"/>
                          </a:rPr>
                          <m:t>2</m:t>
                        </m:r>
                      </m:sub>
                    </m:sSub>
                    <m:r>
                      <a:rPr lang="en-US" sz="1800" b="0" i="0"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1</m:t>
                        </m:r>
                      </m:num>
                      <m:den>
                        <m:r>
                          <a:rPr lang="en-US" sz="1800" b="0" i="1" smtClean="0">
                            <a:latin typeface="Cambria Math" panose="02040503050406030204" pitchFamily="18" charset="0"/>
                            <a:cs typeface="Arial" panose="020B0604020202020204" pitchFamily="34" charset="0"/>
                          </a:rPr>
                          <m:t>𝑟</m:t>
                        </m:r>
                      </m:den>
                    </m:f>
                    <m:nary>
                      <m:naryPr>
                        <m:limLoc m:val="undOvr"/>
                        <m:subHide m:val="on"/>
                        <m:supHide m:val="on"/>
                        <m:ctrlPr>
                          <a:rPr lang="en-US" sz="1800" b="0" i="1" smtClean="0">
                            <a:latin typeface="Cambria Math" panose="02040503050406030204" pitchFamily="18" charset="0"/>
                            <a:cs typeface="Arial" panose="020B0604020202020204" pitchFamily="34" charset="0"/>
                          </a:rPr>
                        </m:ctrlPr>
                      </m:naryPr>
                      <m:sub/>
                      <m:sup/>
                      <m:e>
                        <m:r>
                          <a:rPr lang="en-US" sz="1800" b="0" i="1" smtClean="0">
                            <a:latin typeface="Cambria Math" panose="02040503050406030204" pitchFamily="18" charset="0"/>
                            <a:cs typeface="Arial" panose="020B0604020202020204" pitchFamily="34" charset="0"/>
                          </a:rPr>
                          <m:t>𝑣</m:t>
                        </m:r>
                        <m:r>
                          <a:rPr lang="en-US" sz="1800" b="0" i="1" smtClean="0">
                            <a:latin typeface="Cambria Math" panose="02040503050406030204" pitchFamily="18" charset="0"/>
                            <a:ea typeface="Cambria Math" panose="02040503050406030204" pitchFamily="18" charset="0"/>
                            <a:cs typeface="Arial" panose="020B0604020202020204" pitchFamily="34" charset="0"/>
                          </a:rPr>
                          <m:t>𝜌</m:t>
                        </m:r>
                        <m:r>
                          <a:rPr lang="en-US" sz="1800" b="0" i="1" smtClean="0">
                            <a:latin typeface="Cambria Math" panose="02040503050406030204" pitchFamily="18" charset="0"/>
                            <a:ea typeface="Cambria Math" panose="02040503050406030204" pitchFamily="18" charset="0"/>
                            <a:cs typeface="Arial" panose="020B0604020202020204" pitchFamily="34" charset="0"/>
                          </a:rPr>
                          <m:t>𝑑</m:t>
                        </m:r>
                        <m:sSub>
                          <m:sSub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𝑉</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2</m:t>
                            </m:r>
                          </m:sub>
                        </m:sSub>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𝑞𝑣</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den>
                        </m:f>
                      </m:e>
                    </m:nary>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So, for a dipole with </a:t>
                </a:r>
                <a14:m>
                  <m:oMath xmlns:m="http://schemas.openxmlformats.org/officeDocument/2006/math">
                    <m:acc>
                      <m:accPr>
                        <m:chr m:val="⃗"/>
                        <m:ctrlPr>
                          <a:rPr lang="en-US" sz="1800" i="1" smtClean="0">
                            <a:latin typeface="Cambria Math" panose="02040503050406030204" pitchFamily="18" charset="0"/>
                            <a:cs typeface="Calibri" panose="020F0502020204030204" pitchFamily="34" charset="0"/>
                          </a:rPr>
                        </m:ctrlPr>
                      </m:accPr>
                      <m:e>
                        <m:r>
                          <a:rPr lang="en-US" sz="1800" b="0" i="1" smtClean="0">
                            <a:latin typeface="Cambria Math" panose="02040503050406030204" pitchFamily="18" charset="0"/>
                            <a:cs typeface="Calibri" panose="020F0502020204030204" pitchFamily="34" charset="0"/>
                          </a:rPr>
                          <m:t>𝑝</m:t>
                        </m:r>
                      </m:e>
                    </m:acc>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cs typeface="Calibri" panose="020F0502020204030204" pitchFamily="34" charset="0"/>
                          </a:rPr>
                          <m:t>𝑟</m:t>
                        </m:r>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𝑞𝑑</m:t>
                    </m:r>
                    <m:acc>
                      <m:accPr>
                        <m:chr m:val="⃗"/>
                        <m:ctrlPr>
                          <a:rPr lang="en-US" sz="1800" b="0" i="1" smtClean="0">
                            <a:latin typeface="Cambria Math" panose="02040503050406030204" pitchFamily="18" charset="0"/>
                            <a:cs typeface="Calibri" panose="020F0502020204030204" pitchFamily="34" charset="0"/>
                          </a:rPr>
                        </m:ctrlPr>
                      </m:accPr>
                      <m:e>
                        <m:r>
                          <a:rPr lang="en-US" sz="1800" b="0" i="1" smtClean="0">
                            <a:latin typeface="Cambria Math" panose="02040503050406030204" pitchFamily="18" charset="0"/>
                            <a:cs typeface="Calibri" panose="020F0502020204030204" pitchFamily="34" charset="0"/>
                          </a:rPr>
                          <m:t>𝑘</m:t>
                        </m:r>
                      </m:e>
                    </m:acc>
                    <m:r>
                      <a:rPr lang="en-US" sz="1800" b="0" i="0" smtClean="0">
                        <a:latin typeface="Cambria Math" panose="02040503050406030204" pitchFamily="18" charset="0"/>
                        <a:cs typeface="Calibri" panose="020F0502020204030204" pitchFamily="34" charset="0"/>
                      </a:rPr>
                      <m:t>,  </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𝑞𝑣</m:t>
                        </m:r>
                      </m:num>
                      <m:den>
                        <m:r>
                          <a:rPr lang="en-US" sz="1800" i="1">
                            <a:latin typeface="Cambria Math" panose="02040503050406030204" pitchFamily="18" charset="0"/>
                            <a:ea typeface="Cambria Math" panose="02040503050406030204" pitchFamily="18" charset="0"/>
                            <a:cs typeface="Arial" panose="020B0604020202020204" pitchFamily="34" charset="0"/>
                          </a:rPr>
                          <m:t>𝑟</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m:t>
                        </m:r>
                        <m:acc>
                          <m:accPr>
                            <m:chr m:val="⃗"/>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e>
                        </m:acc>
                      </m:num>
                      <m:den>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𝑡</m:t>
                        </m:r>
                      </m:den>
                    </m:f>
                  </m:oMath>
                </a14:m>
                <a:r>
                  <a:rPr lang="en-US" sz="1800" dirty="0">
                    <a:latin typeface="Calibri" panose="020F0502020204030204" pitchFamily="34" charset="0"/>
                    <a:cs typeface="Calibri" panose="020F0502020204030204" pitchFamily="34" charset="0"/>
                  </a:rPr>
                  <a:t> </a:t>
                </a:r>
              </a:p>
              <a:p>
                <a:pPr marL="342900" indent="-342900">
                  <a:lnSpc>
                    <a:spcPct val="120000"/>
                  </a:lnSpc>
                  <a:spcBef>
                    <a:spcPts val="0"/>
                  </a:spcBef>
                </a:pPr>
                <a14:m>
                  <m:oMath xmlns:m="http://schemas.openxmlformats.org/officeDocument/2006/math">
                    <m:r>
                      <a:rPr lang="en-US" sz="1800" i="1">
                        <a:latin typeface="Cambria Math" panose="02040503050406030204" pitchFamily="18" charset="0"/>
                        <a:cs typeface="Arial" panose="020B0604020202020204" pitchFamily="34" charset="0"/>
                      </a:rPr>
                      <m:t>𝐴</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acc>
                          <m:accPr>
                            <m:chr m:val="̇"/>
                            <m:ctrlPr>
                              <a:rPr lang="en-US" sz="1800" i="1" smtClean="0">
                                <a:latin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cs typeface="Arial" panose="020B0604020202020204" pitchFamily="34" charset="0"/>
                              </a:rPr>
                              <m:t>𝑝</m:t>
                            </m:r>
                          </m:e>
                        </m:acc>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𝑡</m:t>
                        </m:r>
                        <m:r>
                          <a:rPr lang="en-US" sz="1800" b="0" i="1" smtClean="0">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r>
                          <a:rPr lang="en-US" sz="1800" b="0" i="1" smtClean="0">
                            <a:latin typeface="Cambria Math" panose="02040503050406030204" pitchFamily="18" charset="0"/>
                            <a:cs typeface="Calibri" panose="020F0502020204030204" pitchFamily="34" charset="0"/>
                          </a:rPr>
                          <m:t>)</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 </m:t>
                    </m:r>
                    <m:r>
                      <a:rPr lang="en-US" sz="1800" b="0" i="1" smtClean="0">
                        <a:latin typeface="Cambria Math" panose="02040503050406030204" pitchFamily="18" charset="0"/>
                        <a:cs typeface="Calibri" panose="020F0502020204030204" pitchFamily="34" charset="0"/>
                      </a:rPr>
                      <m:t>𝐵</m:t>
                    </m:r>
                    <m:r>
                      <a:rPr lang="en-US" sz="1800" b="0" i="1" smtClean="0">
                        <a:latin typeface="Cambria Math" panose="02040503050406030204" pitchFamily="18" charset="0"/>
                        <a:cs typeface="Calibri" panose="020F0502020204030204" pitchFamily="34" charset="0"/>
                      </a:rPr>
                      <m:t>=</m:t>
                    </m:r>
                    <m:r>
                      <m:rPr>
                        <m:sty m:val="p"/>
                      </m:rP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oMath>
                </a14:m>
                <a:r>
                  <a:rPr lang="en-US" sz="1800" dirty="0">
                    <a:latin typeface="Calibri" panose="020F0502020204030204" pitchFamily="34" charset="0"/>
                    <a:cs typeface="Calibri" panose="020F0502020204030204" pitchFamily="34" charset="0"/>
                  </a:rPr>
                  <a:t> and </a:t>
                </a:r>
                <a14:m>
                  <m:oMath xmlns:m="http://schemas.openxmlformats.org/officeDocument/2006/math">
                    <m:sSub>
                      <m:sSubPr>
                        <m:ctrlPr>
                          <a:rPr lang="en-US" sz="1800" i="1" smtClean="0">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𝐵</m:t>
                        </m:r>
                      </m:e>
                      <m:sub>
                        <m:r>
                          <a:rPr lang="en-US" sz="1800" b="0" i="1" smtClean="0">
                            <a:latin typeface="Cambria Math" panose="02040503050406030204" pitchFamily="18" charset="0"/>
                            <a:cs typeface="Calibri" panose="020F0502020204030204" pitchFamily="34" charset="0"/>
                          </a:rPr>
                          <m:t>𝑧</m:t>
                        </m:r>
                      </m:sub>
                    </m:sSub>
                    <m:r>
                      <a:rPr lang="en-US" sz="1800" b="0" i="1" smtClean="0">
                        <a:latin typeface="Cambria Math" panose="02040503050406030204" pitchFamily="18" charset="0"/>
                        <a:cs typeface="Calibri" panose="020F0502020204030204" pitchFamily="34" charset="0"/>
                      </a:rPr>
                      <m:t>=0</m:t>
                    </m:r>
                  </m:oMath>
                </a14:m>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b="0" i="1" smtClean="0">
                        <a:latin typeface="Cambria Math" panose="02040503050406030204" pitchFamily="18" charset="0"/>
                        <a:cs typeface="Calibri" panose="020F0502020204030204" pitchFamily="34" charset="0"/>
                      </a:rPr>
                      <m:t>𝐴</m:t>
                    </m:r>
                  </m:oMath>
                </a14:m>
                <a:r>
                  <a:rPr lang="en-US" sz="1800" dirty="0">
                    <a:latin typeface="Calibri" panose="020F0502020204030204" pitchFamily="34" charset="0"/>
                    <a:cs typeface="Calibri" panose="020F0502020204030204" pitchFamily="34" charset="0"/>
                  </a:rPr>
                  <a:t> is due to dipole current. If the dipole charges oscillate </a:t>
                </a:r>
                <a14:m>
                  <m:oMath xmlns:m="http://schemas.openxmlformats.org/officeDocument/2006/math">
                    <m:r>
                      <a:rPr lang="en-US" sz="1800" b="0" i="1" smtClean="0">
                        <a:latin typeface="Cambria Math" panose="02040503050406030204" pitchFamily="18" charset="0"/>
                        <a:cs typeface="Calibri" panose="020F0502020204030204" pitchFamily="34" charset="0"/>
                      </a:rPr>
                      <m:t>𝑝</m:t>
                    </m:r>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e>
                    </m:d>
                    <m:r>
                      <a:rPr lang="en-US" sz="1800" i="1">
                        <a:latin typeface="Cambria Math" panose="02040503050406030204" pitchFamily="18" charset="0"/>
                        <a:cs typeface="Calibri" panose="020F0502020204030204" pitchFamily="34" charset="0"/>
                      </a:rPr>
                      <m:t>=</m:t>
                    </m:r>
                    <m:sSub>
                      <m:sSubPr>
                        <m:ctrlPr>
                          <a:rPr lang="en-US" sz="1800" i="1">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𝑝</m:t>
                        </m:r>
                      </m:e>
                      <m:sub>
                        <m:r>
                          <a:rPr lang="en-US" sz="1800" i="1">
                            <a:latin typeface="Cambria Math" panose="02040503050406030204" pitchFamily="18" charset="0"/>
                            <a:cs typeface="Calibri" panose="020F0502020204030204" pitchFamily="34" charset="0"/>
                          </a:rPr>
                          <m:t>0</m:t>
                        </m:r>
                      </m:sub>
                    </m:sSub>
                    <m:func>
                      <m:funcPr>
                        <m:ctrlPr>
                          <a:rPr lang="en-US" sz="1800" i="1">
                            <a:latin typeface="Cambria Math" panose="02040503050406030204" pitchFamily="18" charset="0"/>
                            <a:cs typeface="Calibri" panose="020F0502020204030204" pitchFamily="34" charset="0"/>
                          </a:rPr>
                        </m:ctrlPr>
                      </m:funcPr>
                      <m:fName>
                        <m:r>
                          <m:rPr>
                            <m:sty m:val="p"/>
                          </m:rPr>
                          <a:rPr lang="en-US" sz="1800">
                            <a:latin typeface="Cambria Math" panose="02040503050406030204" pitchFamily="18" charset="0"/>
                            <a:cs typeface="Calibri" panose="020F0502020204030204" pitchFamily="34" charset="0"/>
                          </a:rPr>
                          <m:t>sin</m:t>
                        </m:r>
                      </m:fName>
                      <m:e>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ea typeface="Cambria Math" panose="02040503050406030204" pitchFamily="18" charset="0"/>
                                <a:cs typeface="Calibri" panose="020F0502020204030204" pitchFamily="34" charset="0"/>
                              </a:rPr>
                              <m:t>𝜔</m:t>
                            </m:r>
                            <m:r>
                              <a:rPr lang="en-US" sz="1800" i="1">
                                <a:latin typeface="Cambria Math" panose="02040503050406030204" pitchFamily="18" charset="0"/>
                                <a:ea typeface="Cambria Math" panose="02040503050406030204" pitchFamily="18" charset="0"/>
                                <a:cs typeface="Calibri" panose="020F0502020204030204" pitchFamily="34" charset="0"/>
                              </a:rPr>
                              <m:t>𝑡</m:t>
                            </m:r>
                          </m:e>
                        </m:d>
                      </m:e>
                    </m:func>
                  </m:oMath>
                </a14:m>
                <a:r>
                  <a:rPr lang="en-US" sz="180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smtClean="0">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𝐴</m:t>
                        </m:r>
                      </m:e>
                      <m:sub>
                        <m:r>
                          <a:rPr lang="en-US" sz="1800" b="0" i="1" smtClean="0">
                            <a:latin typeface="Cambria Math" panose="02040503050406030204" pitchFamily="18" charset="0"/>
                            <a:cs typeface="Calibri" panose="020F0502020204030204" pitchFamily="34" charset="0"/>
                          </a:rPr>
                          <m:t>𝑧</m:t>
                        </m:r>
                      </m:sub>
                    </m:sSub>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cs typeface="Calibri" panose="020F0502020204030204" pitchFamily="34" charset="0"/>
                          </a:rPr>
                          <m:t>1, </m:t>
                        </m:r>
                        <m:r>
                          <a:rPr lang="en-US" sz="1800" b="0" i="1" smtClean="0">
                            <a:latin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1800" b="0" i="1" smtClean="0">
                        <a:latin typeface="Cambria Math" panose="02040503050406030204" pitchFamily="18" charset="0"/>
                        <a:ea typeface="Cambria Math" panose="02040503050406030204" pitchFamily="18" charset="0"/>
                        <a:cs typeface="Arial" panose="020B0604020202020204" pitchFamily="34" charset="0"/>
                      </a:rPr>
                      <m:t>𝜔</m:t>
                    </m:r>
                    <m:r>
                      <m:rPr>
                        <m:sty m:val="p"/>
                      </m:rPr>
                      <a:rPr lang="en-US" sz="1800" b="0" i="0" smtClean="0">
                        <a:latin typeface="Cambria Math" panose="02040503050406030204" pitchFamily="18" charset="0"/>
                        <a:ea typeface="Cambria Math" panose="02040503050406030204" pitchFamily="18" charset="0"/>
                        <a:cs typeface="Arial" panose="020B0604020202020204" pitchFamily="34" charset="0"/>
                      </a:rPr>
                      <m:t>cos</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𝜔</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𝑡</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0"/>
                  </a:spcBef>
                </a:pPr>
                <a14:m>
                  <m:oMath xmlns:m="http://schemas.openxmlformats.org/officeDocument/2006/math">
                    <m:sSub>
                      <m:sSubPr>
                        <m:ctrlPr>
                          <a:rPr lang="en-US" sz="1800" i="1" smtClean="0">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𝐵</m:t>
                        </m:r>
                      </m:e>
                      <m:sub>
                        <m:r>
                          <a:rPr lang="en-US" sz="1800" b="0" i="1" smtClean="0">
                            <a:latin typeface="Cambria Math" panose="02040503050406030204" pitchFamily="18" charset="0"/>
                            <a:cs typeface="Calibri" panose="020F0502020204030204" pitchFamily="34" charset="0"/>
                          </a:rPr>
                          <m:t>𝑥</m:t>
                        </m:r>
                      </m:sub>
                    </m:sSub>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m:t>
                        </m:r>
                        <m:sSub>
                          <m:sSub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e>
                          <m:sub>
                            <m:r>
                              <a:rPr lang="en-US" sz="1800" b="0" i="1" smtClean="0">
                                <a:latin typeface="Cambria Math" panose="02040503050406030204" pitchFamily="18" charset="0"/>
                                <a:ea typeface="Cambria Math" panose="02040503050406030204" pitchFamily="18" charset="0"/>
                                <a:cs typeface="Calibri" panose="020F0502020204030204" pitchFamily="34" charset="0"/>
                              </a:rPr>
                              <m:t>𝑧</m:t>
                            </m:r>
                          </m:sub>
                        </m:sSub>
                      </m:num>
                      <m:den>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𝑦</m:t>
                        </m:r>
                      </m:den>
                    </m:f>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r>
                          <a:rPr lang="en-US" sz="1800" i="1">
                            <a:latin typeface="Cambria Math" panose="02040503050406030204" pitchFamily="18" charset="0"/>
                            <a:ea typeface="Cambria Math" panose="02040503050406030204" pitchFamily="18" charset="0"/>
                            <a:cs typeface="Arial" panose="020B0604020202020204" pitchFamily="34" charset="0"/>
                          </a:rPr>
                          <m:t>𝑟</m:t>
                        </m:r>
                      </m:den>
                    </m:f>
                    <m:f>
                      <m:f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i="1" smtClean="0">
                            <a:latin typeface="Cambria Math" panose="02040503050406030204" pitchFamily="18" charset="0"/>
                            <a:ea typeface="Cambria Math" panose="02040503050406030204" pitchFamily="18" charset="0"/>
                            <a:cs typeface="Arial" panose="020B0604020202020204" pitchFamily="34" charset="0"/>
                          </a:rPr>
                          <m:t>𝜕</m:t>
                        </m:r>
                        <m:acc>
                          <m:accPr>
                            <m:chr m:val="̇"/>
                            <m:ctrlPr>
                              <a:rPr lang="en-US" sz="1800" i="1" smtClean="0">
                                <a:latin typeface="Cambria Math" panose="02040503050406030204" pitchFamily="18" charset="0"/>
                                <a:ea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e>
                        </m:acc>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𝑡</m:t>
                        </m:r>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r>
                          <a:rPr lang="en-US" sz="1800" b="0" i="1" smtClean="0">
                            <a:latin typeface="Cambria Math" panose="02040503050406030204" pitchFamily="18" charset="0"/>
                            <a:cs typeface="Calibri" panose="020F0502020204030204" pitchFamily="34" charset="0"/>
                          </a:rPr>
                          <m:t>)</m:t>
                        </m:r>
                      </m:num>
                      <m:den>
                        <m:r>
                          <a:rPr lang="en-US" sz="180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𝑦</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  </m:t>
                    </m:r>
                  </m:oMath>
                </a14:m>
                <a:endParaRPr lang="en-US" sz="1800" b="0" i="1" dirty="0">
                  <a:latin typeface="Cambria Math" panose="02040503050406030204" pitchFamily="18" charset="0"/>
                  <a:ea typeface="Cambria Math" panose="02040503050406030204" pitchFamily="18" charset="0"/>
                  <a:cs typeface="Arial" panose="020B0604020202020204" pitchFamily="34" charset="0"/>
                </a:endParaRPr>
              </a:p>
              <a:p>
                <a:pPr marL="342900" indent="-342900">
                  <a:lnSpc>
                    <a:spcPct val="120000"/>
                  </a:lnSpc>
                  <a:spcBef>
                    <a:spcPts val="0"/>
                  </a:spcBef>
                </a:pPr>
                <a14:m>
                  <m:oMath xmlns:m="http://schemas.openxmlformats.org/officeDocument/2006/math">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𝐵</m:t>
                        </m:r>
                      </m:e>
                      <m:sub>
                        <m:r>
                          <a:rPr lang="en-US" sz="1800" b="0" i="1" smtClean="0">
                            <a:latin typeface="Cambria Math" panose="02040503050406030204" pitchFamily="18" charset="0"/>
                            <a:cs typeface="Calibri" panose="020F0502020204030204" pitchFamily="34" charset="0"/>
                          </a:rPr>
                          <m:t>𝑦</m:t>
                        </m:r>
                      </m:sub>
                    </m:sSub>
                    <m:r>
                      <a:rPr lang="en-US" sz="1800" i="1">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m:t>
                        </m:r>
                        <m:sSub>
                          <m:sSubPr>
                            <m:ctrlPr>
                              <a:rPr lang="en-US" sz="1800" i="1">
                                <a:latin typeface="Cambria Math" panose="02040503050406030204" pitchFamily="18" charset="0"/>
                                <a:ea typeface="Cambria Math" panose="02040503050406030204" pitchFamily="18" charset="0"/>
                                <a:cs typeface="Calibri" panose="020F0502020204030204" pitchFamily="34" charset="0"/>
                              </a:rPr>
                            </m:ctrlPr>
                          </m:sSubPr>
                          <m:e>
                            <m:r>
                              <a:rPr lang="en-US" sz="1800" i="1">
                                <a:latin typeface="Cambria Math" panose="02040503050406030204" pitchFamily="18" charset="0"/>
                                <a:ea typeface="Cambria Math" panose="02040503050406030204" pitchFamily="18" charset="0"/>
                                <a:cs typeface="Calibri" panose="020F0502020204030204" pitchFamily="34" charset="0"/>
                              </a:rPr>
                              <m:t>𝐴</m:t>
                            </m:r>
                          </m:e>
                          <m:sub>
                            <m:r>
                              <a:rPr lang="en-US" sz="1800" i="1">
                                <a:latin typeface="Cambria Math" panose="02040503050406030204" pitchFamily="18" charset="0"/>
                                <a:ea typeface="Cambria Math" panose="02040503050406030204" pitchFamily="18" charset="0"/>
                                <a:cs typeface="Calibri" panose="020F0502020204030204" pitchFamily="34" charset="0"/>
                              </a:rPr>
                              <m:t>𝑧</m:t>
                            </m:r>
                          </m:sub>
                        </m:sSub>
                      </m:num>
                      <m:den>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den>
                    </m:f>
                    <m:r>
                      <a:rPr lang="en-US" sz="1800" i="1">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r>
                          <a:rPr lang="en-US" sz="1800" i="1">
                            <a:latin typeface="Cambria Math" panose="02040503050406030204" pitchFamily="18" charset="0"/>
                            <a:ea typeface="Cambria Math" panose="02040503050406030204" pitchFamily="18" charset="0"/>
                            <a:cs typeface="Arial" panose="020B0604020202020204" pitchFamily="34" charset="0"/>
                          </a:rPr>
                          <m:t>𝑟</m:t>
                        </m:r>
                      </m:den>
                    </m:f>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m:t>
                        </m:r>
                        <m:acc>
                          <m:accPr>
                            <m:chr m:val="̇"/>
                            <m:ctrlPr>
                              <a:rPr lang="en-US" sz="1800" i="1">
                                <a:latin typeface="Cambria Math" panose="02040503050406030204" pitchFamily="18" charset="0"/>
                                <a:ea typeface="Cambria Math" panose="02040503050406030204" pitchFamily="18" charset="0"/>
                                <a:cs typeface="Arial" panose="020B0604020202020204" pitchFamily="34" charset="0"/>
                              </a:rPr>
                            </m:ctrlPr>
                          </m:accPr>
                          <m:e>
                            <m:r>
                              <a:rPr lang="en-US" sz="1800" i="1">
                                <a:latin typeface="Cambria Math" panose="02040503050406030204" pitchFamily="18" charset="0"/>
                                <a:ea typeface="Cambria Math" panose="02040503050406030204" pitchFamily="18" charset="0"/>
                                <a:cs typeface="Arial" panose="020B0604020202020204" pitchFamily="34" charset="0"/>
                              </a:rPr>
                              <m:t>𝑝</m:t>
                            </m:r>
                          </m:e>
                        </m:acc>
                        <m:r>
                          <a:rPr lang="en-US" sz="1800" i="1">
                            <a:latin typeface="Cambria Math" panose="02040503050406030204" pitchFamily="18" charset="0"/>
                            <a:cs typeface="Calibri" panose="020F0502020204030204" pitchFamily="34" charset="0"/>
                          </a:rPr>
                          <m:t>(</m:t>
                        </m:r>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r>
                          <a:rPr lang="en-US" sz="1800" i="1">
                            <a:latin typeface="Cambria Math" panose="02040503050406030204" pitchFamily="18" charset="0"/>
                            <a:cs typeface="Calibri" panose="020F0502020204030204" pitchFamily="34" charset="0"/>
                          </a:rPr>
                          <m:t>)</m:t>
                        </m:r>
                      </m:num>
                      <m:den>
                        <m:r>
                          <a:rPr lang="en-US" sz="1800" i="1">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𝑥</m:t>
                        </m:r>
                      </m:den>
                    </m:f>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0"/>
                  </a:spcBef>
                </a:pPr>
                <a14:m>
                  <m:oMath xmlns:m="http://schemas.openxmlformats.org/officeDocument/2006/math">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𝐵</m:t>
                        </m:r>
                      </m:e>
                      <m:sub>
                        <m:r>
                          <a:rPr lang="en-US" sz="1800" i="1">
                            <a:latin typeface="Cambria Math" panose="02040503050406030204" pitchFamily="18" charset="0"/>
                            <a:cs typeface="Calibri" panose="020F0502020204030204" pitchFamily="34" charset="0"/>
                          </a:rPr>
                          <m:t>𝑥</m:t>
                        </m:r>
                      </m:sub>
                    </m:sSub>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r>
                          <a:rPr lang="en-US" sz="1800" i="1">
                            <a:latin typeface="Cambria Math" panose="02040503050406030204" pitchFamily="18" charset="0"/>
                            <a:ea typeface="Cambria Math" panose="02040503050406030204" pitchFamily="18" charset="0"/>
                            <a:cs typeface="Arial" panose="020B0604020202020204" pitchFamily="34" charset="0"/>
                          </a:rPr>
                          <m:t>𝑟</m:t>
                        </m:r>
                      </m:den>
                    </m:f>
                    <m:d>
                      <m:dPr>
                        <m:begChr m:val="["/>
                        <m:endChr m:val="]"/>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𝑦</m:t>
                            </m:r>
                            <m:d>
                              <m:dPr>
                                <m:ctrlPr>
                                  <a:rPr lang="en-US" sz="1800" i="1">
                                    <a:latin typeface="Cambria Math" panose="02040503050406030204" pitchFamily="18" charset="0"/>
                                    <a:ea typeface="Cambria Math" panose="02040503050406030204" pitchFamily="18" charset="0"/>
                                    <a:cs typeface="Arial" panose="020B060402020202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num>
                          <m:den>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1800" i="1">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𝑦</m:t>
                            </m:r>
                            <m:acc>
                              <m:accPr>
                                <m:chr m:val="̈"/>
                                <m:ctrlPr>
                                  <a:rPr lang="en-US" sz="1800" i="1" smtClean="0">
                                    <a:latin typeface="Cambria Math" panose="02040503050406030204" pitchFamily="18" charset="0"/>
                                    <a:ea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e>
                            </m:acc>
                            <m:d>
                              <m:dPr>
                                <m:ctrlPr>
                                  <a:rPr lang="en-US" sz="1800" i="1">
                                    <a:latin typeface="Cambria Math" panose="02040503050406030204" pitchFamily="18" charset="0"/>
                                    <a:ea typeface="Cambria Math" panose="02040503050406030204" pitchFamily="18" charset="0"/>
                                    <a:cs typeface="Arial" panose="020B060402020202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num>
                          <m:den>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r>
                                  <a:rPr lang="en-US" sz="1800" i="1">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den>
                        </m:f>
                      </m:e>
                    </m:d>
                    <m:r>
                      <a:rPr lang="en-US" sz="18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𝐵</m:t>
                        </m:r>
                      </m:e>
                      <m:sub>
                        <m:r>
                          <a:rPr lang="en-US" sz="1800" i="1">
                            <a:latin typeface="Cambria Math" panose="02040503050406030204" pitchFamily="18" charset="0"/>
                            <a:cs typeface="Calibri" panose="020F0502020204030204" pitchFamily="34" charset="0"/>
                          </a:rPr>
                          <m:t>𝑦</m:t>
                        </m:r>
                      </m:sub>
                    </m:sSub>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r>
                          <a:rPr lang="en-US" sz="1800" i="1">
                            <a:latin typeface="Cambria Math" panose="02040503050406030204" pitchFamily="18" charset="0"/>
                            <a:ea typeface="Cambria Math" panose="02040503050406030204" pitchFamily="18" charset="0"/>
                            <a:cs typeface="Arial" panose="020B0604020202020204" pitchFamily="34" charset="0"/>
                          </a:rPr>
                          <m:t>𝑟</m:t>
                        </m:r>
                      </m:den>
                    </m:f>
                    <m:r>
                      <a:rPr lang="en-US" sz="1800" i="1">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𝑥</m:t>
                        </m:r>
                        <m:acc>
                          <m:accPr>
                            <m:chr m:val="̇"/>
                            <m:ctrlPr>
                              <a:rPr lang="en-US" sz="1800" i="1">
                                <a:latin typeface="Cambria Math" panose="02040503050406030204" pitchFamily="18" charset="0"/>
                                <a:ea typeface="Cambria Math" panose="02040503050406030204" pitchFamily="18" charset="0"/>
                                <a:cs typeface="Arial" panose="020B0604020202020204" pitchFamily="34" charset="0"/>
                              </a:rPr>
                            </m:ctrlPr>
                          </m:accPr>
                          <m:e>
                            <m:r>
                              <a:rPr lang="en-US" sz="1800" i="1">
                                <a:latin typeface="Cambria Math" panose="02040503050406030204" pitchFamily="18" charset="0"/>
                                <a:ea typeface="Cambria Math" panose="02040503050406030204" pitchFamily="18" charset="0"/>
                                <a:cs typeface="Arial" panose="020B0604020202020204" pitchFamily="34" charset="0"/>
                              </a:rPr>
                              <m:t>𝑝</m:t>
                            </m:r>
                          </m:e>
                        </m:acc>
                        <m:d>
                          <m:dPr>
                            <m:ctrlPr>
                              <a:rPr lang="en-US" sz="1800" i="1">
                                <a:latin typeface="Cambria Math" panose="02040503050406030204" pitchFamily="18" charset="0"/>
                                <a:ea typeface="Cambria Math" panose="02040503050406030204" pitchFamily="18" charset="0"/>
                                <a:cs typeface="Arial" panose="020B060402020202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num>
                      <m:den>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𝑟</m:t>
                            </m:r>
                          </m:e>
                          <m:sup>
                            <m:r>
                              <a:rPr lang="en-US" sz="1800" i="1">
                                <a:latin typeface="Cambria Math" panose="02040503050406030204" pitchFamily="18" charset="0"/>
                                <a:ea typeface="Cambria Math" panose="02040503050406030204" pitchFamily="18" charset="0"/>
                                <a:cs typeface="Arial" panose="020B0604020202020204" pitchFamily="34" charset="0"/>
                              </a:rPr>
                              <m:t>3</m:t>
                            </m:r>
                          </m:sup>
                        </m:sSup>
                      </m:den>
                    </m:f>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𝑥</m:t>
                        </m:r>
                        <m:acc>
                          <m:accPr>
                            <m:chr m:val="̈"/>
                            <m:ctrlPr>
                              <a:rPr lang="en-US" sz="1800" i="1">
                                <a:latin typeface="Cambria Math" panose="02040503050406030204" pitchFamily="18" charset="0"/>
                                <a:ea typeface="Cambria Math" panose="02040503050406030204" pitchFamily="18" charset="0"/>
                                <a:cs typeface="Arial" panose="020B0604020202020204" pitchFamily="34" charset="0"/>
                              </a:rPr>
                            </m:ctrlPr>
                          </m:accPr>
                          <m:e>
                            <m:r>
                              <a:rPr lang="en-US" sz="1800" i="1">
                                <a:latin typeface="Cambria Math" panose="02040503050406030204" pitchFamily="18" charset="0"/>
                                <a:ea typeface="Cambria Math" panose="02040503050406030204" pitchFamily="18" charset="0"/>
                                <a:cs typeface="Arial" panose="020B0604020202020204" pitchFamily="34" charset="0"/>
                              </a:rPr>
                              <m:t>𝑝</m:t>
                            </m:r>
                          </m:e>
                        </m:acc>
                        <m:d>
                          <m:dPr>
                            <m:ctrlPr>
                              <a:rPr lang="en-US" sz="1800" i="1">
                                <a:latin typeface="Cambria Math" panose="02040503050406030204" pitchFamily="18" charset="0"/>
                                <a:ea typeface="Cambria Math" panose="02040503050406030204" pitchFamily="18" charset="0"/>
                                <a:cs typeface="Arial" panose="020B060402020202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num>
                      <m:den>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𝑐𝑟</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den>
                    </m:f>
                    <m:r>
                      <a:rPr lang="en-US" sz="1800" i="1">
                        <a:latin typeface="Cambria Math" panose="02040503050406030204" pitchFamily="18" charset="0"/>
                        <a:ea typeface="Cambria Math" panose="02040503050406030204" pitchFamily="18" charset="0"/>
                        <a:cs typeface="Arial" panose="020B0604020202020204" pitchFamily="34" charset="0"/>
                      </a:rPr>
                      <m:t>]</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415144"/>
                <a:ext cx="10727635" cy="5306331"/>
              </a:xfrm>
              <a:blipFill>
                <a:blip r:embed="rId2"/>
                <a:stretch>
                  <a:fillRect l="-473"/>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38</a:t>
            </a:fld>
            <a:endParaRPr lang="en-US" altLang="en-US"/>
          </a:p>
        </p:txBody>
      </p:sp>
    </p:spTree>
    <p:extLst>
      <p:ext uri="{BB962C8B-B14F-4D97-AF65-F5344CB8AC3E}">
        <p14:creationId xmlns:p14="http://schemas.microsoft.com/office/powerpoint/2010/main" val="9085170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0245"/>
            <a:ext cx="12039600" cy="982810"/>
          </a:xfrm>
        </p:spPr>
        <p:txBody>
          <a:bodyPr>
            <a:normAutofit/>
          </a:bodyPr>
          <a:lstStyle/>
          <a:p>
            <a:pPr algn="ctr"/>
            <a:r>
              <a:rPr lang="en-US" sz="4000" dirty="0">
                <a:cs typeface="Arial" panose="020B0604020202020204" pitchFamily="34" charset="0"/>
              </a:rPr>
              <a:t>Feynman’s Treatment - 4</a:t>
            </a:r>
          </a:p>
        </p:txBody>
      </p:sp>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39</a:t>
            </a:fld>
            <a:endParaRPr lang="en-US" altLang="en-US"/>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8791BBC4-B22B-0B48-BC02-83D12D9EF373}"/>
                  </a:ext>
                </a:extLst>
              </p:cNvPr>
              <p:cNvSpPr txBox="1">
                <a:spLocks/>
              </p:cNvSpPr>
              <p:nvPr/>
            </p:nvSpPr>
            <p:spPr>
              <a:xfrm>
                <a:off x="596347" y="1415144"/>
                <a:ext cx="11283438" cy="53063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Rewrite </a:t>
                </a:r>
                <a:r>
                  <a:rPr lang="en-US" sz="1800">
                    <a:latin typeface="Calibri" panose="020F0502020204030204" pitchFamily="34" charset="0"/>
                    <a:cs typeface="Calibri" panose="020F0502020204030204" pitchFamily="34" charset="0"/>
                  </a:rPr>
                  <a:t>previous equation </a:t>
                </a:r>
                <a:r>
                  <a:rPr lang="en-US" sz="1800" dirty="0">
                    <a:latin typeface="Calibri" panose="020F0502020204030204" pitchFamily="34" charset="0"/>
                    <a:cs typeface="Calibri" panose="020F0502020204030204" pitchFamily="34" charset="0"/>
                  </a:rPr>
                  <a:t>as</a:t>
                </a:r>
              </a:p>
              <a:p>
                <a:pPr marL="800100" lvl="1" indent="-342900">
                  <a:lnSpc>
                    <a:spcPct val="120000"/>
                  </a:lnSpc>
                  <a:spcBef>
                    <a:spcPts val="0"/>
                  </a:spcBef>
                </a:pPr>
                <a14:m>
                  <m:oMath xmlns:m="http://schemas.openxmlformats.org/officeDocument/2006/math">
                    <m:acc>
                      <m:accPr>
                        <m:chr m:val="⃗"/>
                        <m:ctrlPr>
                          <a:rPr lang="en-US" sz="1800" i="1" smtClean="0">
                            <a:latin typeface="Cambria Math" panose="02040503050406030204" pitchFamily="18" charset="0"/>
                            <a:cs typeface="Calibri" panose="020F0502020204030204" pitchFamily="34" charset="0"/>
                          </a:rPr>
                        </m:ctrlPr>
                      </m:accPr>
                      <m:e>
                        <m:r>
                          <a:rPr lang="en-US" sz="1800" b="0" i="1" smtClean="0">
                            <a:latin typeface="Cambria Math" panose="02040503050406030204" pitchFamily="18" charset="0"/>
                            <a:cs typeface="Calibri" panose="020F0502020204030204" pitchFamily="34" charset="0"/>
                          </a:rPr>
                          <m:t>𝐵</m:t>
                        </m:r>
                      </m:e>
                    </m:acc>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sSup>
                          <m:sSup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3</m:t>
                            </m:r>
                          </m:sup>
                        </m:sSup>
                      </m:den>
                    </m:f>
                    <m:d>
                      <m:dPr>
                        <m:begChr m:val="["/>
                        <m:endChr m:val="]"/>
                        <m:ctrlPr>
                          <a:rPr lang="en-US" sz="1800" i="1" smtClean="0">
                            <a:latin typeface="Cambria Math" panose="02040503050406030204" pitchFamily="18" charset="0"/>
                            <a:ea typeface="Cambria Math" panose="02040503050406030204" pitchFamily="18" charset="0"/>
                            <a:cs typeface="Arial" panose="020B0604020202020204" pitchFamily="34" charset="0"/>
                          </a:rPr>
                        </m:ctrlPr>
                      </m:dPr>
                      <m:e>
                        <m:acc>
                          <m:accPr>
                            <m:chr m:val="̇"/>
                            <m:ctrlPr>
                              <a:rPr lang="en-US" sz="1800" i="1" smtClean="0">
                                <a:latin typeface="Cambria Math" panose="02040503050406030204" pitchFamily="18" charset="0"/>
                                <a:ea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e>
                        </m:acc>
                        <m:d>
                          <m:dPr>
                            <m:ctrlPr>
                              <a:rPr lang="en-US" sz="1800" b="0" i="1" smtClean="0">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acc>
                          <m:accPr>
                            <m:chr m:val="̈"/>
                            <m:ctrlPr>
                              <a:rPr lang="en-US" sz="1800" i="1" smtClean="0">
                                <a:latin typeface="Cambria Math" panose="02040503050406030204" pitchFamily="18" charset="0"/>
                                <a:cs typeface="Calibri" panose="020F0502020204030204" pitchFamily="34" charset="0"/>
                              </a:rPr>
                            </m:ctrlPr>
                          </m:accPr>
                          <m:e>
                            <m:r>
                              <a:rPr lang="en-US" sz="1800" b="0" i="1" smtClean="0">
                                <a:latin typeface="Cambria Math" panose="02040503050406030204" pitchFamily="18" charset="0"/>
                                <a:cs typeface="Calibri" panose="020F0502020204030204" pitchFamily="34" charset="0"/>
                              </a:rPr>
                              <m:t>𝑝</m:t>
                            </m:r>
                          </m:e>
                        </m:acc>
                        <m:d>
                          <m:dPr>
                            <m:ctrlPr>
                              <a:rPr lang="en-US" sz="1800" b="0" i="1" smtClean="0">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e>
                    </m:d>
                    <m:r>
                      <a:rPr lang="en-US" sz="180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 </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oMath>
                </a14:m>
                <a:endParaRPr lang="en-US" sz="1800" b="0" dirty="0">
                  <a:latin typeface="Calibri" panose="020F0502020204030204" pitchFamily="34" charset="0"/>
                  <a:ea typeface="Cambria Math" panose="02040503050406030204" pitchFamily="18" charset="0"/>
                  <a:cs typeface="Arial" panose="020B0604020202020204" pitchFamily="34" charset="0"/>
                </a:endParaRPr>
              </a:p>
              <a:p>
                <a:pPr marL="800100" lvl="1" indent="-342900">
                  <a:lnSpc>
                    <a:spcPct val="120000"/>
                  </a:lnSpc>
                  <a:spcBef>
                    <a:spcPts val="0"/>
                  </a:spcBef>
                </a:pPr>
                <a:r>
                  <a:rPr lang="en-US" sz="1800" dirty="0">
                    <a:latin typeface="Calibri" panose="020F0502020204030204" pitchFamily="34" charset="0"/>
                    <a:ea typeface="Cambria Math" panose="02040503050406030204" pitchFamily="18" charset="0"/>
                    <a:cs typeface="Arial" panose="020B0604020202020204" pitchFamily="34" charset="0"/>
                  </a:rPr>
                  <a:t>Compare this to </a:t>
                </a:r>
                <a:r>
                  <a:rPr lang="en-US" sz="1800" dirty="0" err="1">
                    <a:latin typeface="Calibri" panose="020F0502020204030204" pitchFamily="34" charset="0"/>
                    <a:ea typeface="Cambria Math" panose="02040503050406030204" pitchFamily="18" charset="0"/>
                    <a:cs typeface="Arial" panose="020B0604020202020204" pitchFamily="34" charset="0"/>
                  </a:rPr>
                  <a:t>Biot</a:t>
                </a:r>
                <a:r>
                  <a:rPr lang="en-US" sz="1800" dirty="0">
                    <a:latin typeface="Calibri" panose="020F0502020204030204" pitchFamily="34" charset="0"/>
                    <a:ea typeface="Cambria Math" panose="02040503050406030204" pitchFamily="18" charset="0"/>
                    <a:cs typeface="Arial" panose="020B0604020202020204" pitchFamily="34" charset="0"/>
                  </a:rPr>
                  <a:t> Savart: </a:t>
                </a:r>
                <a14:m>
                  <m:oMath xmlns:m="http://schemas.openxmlformats.org/officeDocument/2006/math">
                    <m:r>
                      <a:rPr lang="en-US" sz="1800" b="0" i="1" smtClean="0">
                        <a:latin typeface="Cambria Math" panose="02040503050406030204" pitchFamily="18" charset="0"/>
                        <a:ea typeface="Cambria Math" panose="02040503050406030204" pitchFamily="18" charset="0"/>
                        <a:cs typeface="Arial" panose="020B0604020202020204" pitchFamily="34" charset="0"/>
                      </a:rPr>
                      <m:t>𝑑𝐵</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𝑗</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num>
                      <m:den>
                        <m:sSup>
                          <m:sSup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1800" b="0" i="1" smtClean="0">
                        <a:latin typeface="Cambria Math" panose="02040503050406030204" pitchFamily="18" charset="0"/>
                        <a:ea typeface="Cambria Math" panose="02040503050406030204" pitchFamily="18" charset="0"/>
                        <a:cs typeface="Arial" panose="020B0604020202020204" pitchFamily="34" charset="0"/>
                      </a:rPr>
                      <m:t>𝑑𝑉</m:t>
                    </m:r>
                  </m:oMath>
                </a14:m>
                <a:endParaRPr lang="en-US" sz="1800" b="0" dirty="0">
                  <a:latin typeface="Calibri" panose="020F0502020204030204" pitchFamily="34" charset="0"/>
                  <a:ea typeface="Cambria Math" panose="02040503050406030204" pitchFamily="18" charset="0"/>
                  <a:cs typeface="Arial" panose="020B0604020202020204" pitchFamily="34" charset="0"/>
                </a:endParaRPr>
              </a:p>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Now suppose the dipole charges oscillate </a:t>
                </a:r>
                <a14:m>
                  <m:oMath xmlns:m="http://schemas.openxmlformats.org/officeDocument/2006/math">
                    <m:r>
                      <a:rPr lang="en-US" sz="1800" b="0" i="1" smtClean="0">
                        <a:latin typeface="Cambria Math" panose="02040503050406030204" pitchFamily="18" charset="0"/>
                        <a:cs typeface="Calibri" panose="020F0502020204030204" pitchFamily="34" charset="0"/>
                      </a:rPr>
                      <m:t>𝑞</m:t>
                    </m:r>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cs typeface="Calibri" panose="020F0502020204030204" pitchFamily="34" charset="0"/>
                      </a:rPr>
                      <m:t>=</m:t>
                    </m:r>
                    <m:sSub>
                      <m:sSubPr>
                        <m:ctrlPr>
                          <a:rPr lang="en-US" sz="1800" b="0" i="1" smtClean="0">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𝑞</m:t>
                        </m:r>
                      </m:e>
                      <m:sub>
                        <m:r>
                          <a:rPr lang="en-US" sz="1800" b="0" i="1" smtClean="0">
                            <a:latin typeface="Cambria Math" panose="02040503050406030204" pitchFamily="18" charset="0"/>
                            <a:cs typeface="Calibri" panose="020F0502020204030204" pitchFamily="34" charset="0"/>
                          </a:rPr>
                          <m:t>0</m:t>
                        </m:r>
                      </m:sub>
                    </m:sSub>
                    <m:func>
                      <m:funcPr>
                        <m:ctrlPr>
                          <a:rPr lang="en-US" sz="1800" b="0" i="1" smtClean="0">
                            <a:latin typeface="Cambria Math" panose="02040503050406030204" pitchFamily="18" charset="0"/>
                            <a:cs typeface="Calibri" panose="020F0502020204030204" pitchFamily="34" charset="0"/>
                          </a:rPr>
                        </m:ctrlPr>
                      </m:funcPr>
                      <m:fName>
                        <m:r>
                          <m:rPr>
                            <m:sty m:val="p"/>
                          </m:rPr>
                          <a:rPr lang="en-US" sz="1800" b="0" i="0" smtClean="0">
                            <a:latin typeface="Cambria Math" panose="02040503050406030204" pitchFamily="18" charset="0"/>
                            <a:cs typeface="Calibri" panose="020F0502020204030204" pitchFamily="34" charset="0"/>
                          </a:rPr>
                          <m:t>sin</m:t>
                        </m:r>
                      </m:fName>
                      <m:e>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ea typeface="Cambria Math" panose="02040503050406030204" pitchFamily="18" charset="0"/>
                                <a:cs typeface="Calibri" panose="020F0502020204030204" pitchFamily="34" charset="0"/>
                              </a:rPr>
                              <m:t>𝜔</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e>
                        </m:d>
                      </m:e>
                    </m:func>
                  </m:oMath>
                </a14:m>
                <a:endParaRPr lang="en-US" sz="1800" b="0" dirty="0">
                  <a:latin typeface="Calibri" panose="020F0502020204030204" pitchFamily="34" charset="0"/>
                  <a:ea typeface="Cambria Math" panose="02040503050406030204" pitchFamily="18" charset="0"/>
                  <a:cs typeface="Calibri" panose="020F0502020204030204" pitchFamily="34" charset="0"/>
                </a:endParaRPr>
              </a:p>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When </a:t>
                </a:r>
                <a14:m>
                  <m:oMath xmlns:m="http://schemas.openxmlformats.org/officeDocument/2006/math">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oMath>
                </a14:m>
                <a:r>
                  <a:rPr lang="en-US" sz="1800" dirty="0">
                    <a:latin typeface="Calibri" panose="020F0502020204030204" pitchFamily="34" charset="0"/>
                    <a:cs typeface="Calibri" panose="020F0502020204030204" pitchFamily="34" charset="0"/>
                  </a:rPr>
                  <a:t> is small, </a:t>
                </a:r>
                <a14:m>
                  <m:oMath xmlns:m="http://schemas.openxmlformats.org/officeDocument/2006/math">
                    <m:acc>
                      <m:accPr>
                        <m:chr m:val="̇"/>
                        <m:ctrlPr>
                          <a:rPr lang="en-US" sz="1800" i="1">
                            <a:latin typeface="Cambria Math" panose="02040503050406030204" pitchFamily="18" charset="0"/>
                            <a:ea typeface="Cambria Math" panose="02040503050406030204" pitchFamily="18" charset="0"/>
                            <a:cs typeface="Arial" panose="020B0604020202020204" pitchFamily="34" charset="0"/>
                          </a:rPr>
                        </m:ctrlPr>
                      </m:accPr>
                      <m:e>
                        <m:r>
                          <a:rPr lang="en-US" sz="1800" i="1">
                            <a:latin typeface="Cambria Math" panose="02040503050406030204" pitchFamily="18" charset="0"/>
                            <a:ea typeface="Cambria Math" panose="02040503050406030204" pitchFamily="18" charset="0"/>
                            <a:cs typeface="Arial" panose="020B0604020202020204" pitchFamily="34" charset="0"/>
                          </a:rPr>
                          <m:t>𝑝</m:t>
                        </m:r>
                      </m:e>
                    </m:acc>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r>
                      <a:rPr lang="en-US" sz="1800" b="0" i="0" smtClean="0">
                        <a:latin typeface="Cambria Math" panose="02040503050406030204" pitchFamily="18" charset="0"/>
                        <a:cs typeface="Calibri" panose="020F0502020204030204" pitchFamily="34" charset="0"/>
                      </a:rPr>
                      <m:t>= </m:t>
                    </m:r>
                    <m:acc>
                      <m:accPr>
                        <m:chr m:val="̇"/>
                        <m:ctrlPr>
                          <a:rPr lang="en-US" sz="1800" i="1">
                            <a:latin typeface="Cambria Math" panose="02040503050406030204" pitchFamily="18" charset="0"/>
                            <a:ea typeface="Cambria Math" panose="02040503050406030204" pitchFamily="18" charset="0"/>
                            <a:cs typeface="Arial" panose="020B0604020202020204" pitchFamily="34" charset="0"/>
                          </a:rPr>
                        </m:ctrlPr>
                      </m:accPr>
                      <m:e>
                        <m:r>
                          <a:rPr lang="en-US" sz="1800" i="1">
                            <a:latin typeface="Cambria Math" panose="02040503050406030204" pitchFamily="18" charset="0"/>
                            <a:ea typeface="Cambria Math" panose="02040503050406030204" pitchFamily="18" charset="0"/>
                            <a:cs typeface="Arial" panose="020B0604020202020204" pitchFamily="34" charset="0"/>
                          </a:rPr>
                          <m:t>𝑝</m:t>
                        </m:r>
                      </m:e>
                    </m:acc>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acc>
                      <m:accPr>
                        <m:chr m:val="̈"/>
                        <m:ctrlPr>
                          <a:rPr lang="en-US" sz="1800" i="1">
                            <a:latin typeface="Cambria Math" panose="02040503050406030204" pitchFamily="18" charset="0"/>
                            <a:cs typeface="Calibri" panose="020F0502020204030204" pitchFamily="34" charset="0"/>
                          </a:rPr>
                        </m:ctrlPr>
                      </m:accPr>
                      <m:e>
                        <m:r>
                          <a:rPr lang="en-US" sz="1800" i="1">
                            <a:latin typeface="Cambria Math" panose="02040503050406030204" pitchFamily="18" charset="0"/>
                            <a:cs typeface="Calibri" panose="020F0502020204030204" pitchFamily="34" charset="0"/>
                          </a:rPr>
                          <m:t>𝑝</m:t>
                        </m:r>
                      </m:e>
                    </m:acc>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cs typeface="Calibri" panose="020F0502020204030204" pitchFamily="34" charset="0"/>
                      </a:rPr>
                      <m:t>+ …</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0"/>
                  </a:spcBef>
                </a:pPr>
                <a14:m>
                  <m:oMath xmlns:m="http://schemas.openxmlformats.org/officeDocument/2006/math">
                    <m:r>
                      <a:rPr lang="en-US" sz="1800" b="0" i="1" smtClean="0">
                        <a:latin typeface="Cambria Math" panose="02040503050406030204" pitchFamily="18" charset="0"/>
                        <a:cs typeface="Calibri" panose="020F0502020204030204" pitchFamily="34" charset="0"/>
                      </a:rPr>
                      <m:t>𝐸</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𝐵</m:t>
                    </m:r>
                  </m:oMath>
                </a14:m>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b="0" i="1" smtClean="0">
                        <a:latin typeface="Cambria Math" panose="02040503050406030204" pitchFamily="18" charset="0"/>
                        <a:cs typeface="Calibri" panose="020F0502020204030204" pitchFamily="34" charset="0"/>
                      </a:rPr>
                      <m:t>𝐸</m:t>
                    </m:r>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𝑐𝐵</m:t>
                    </m:r>
                  </m:oMath>
                </a14:m>
                <a:r>
                  <a:rPr lang="en-US" sz="1800" dirty="0">
                    <a:latin typeface="Calibri" panose="020F0502020204030204" pitchFamily="34" charset="0"/>
                    <a:cs typeface="Calibri" panose="020F0502020204030204" pitchFamily="34" charset="0"/>
                  </a:rPr>
                  <a:t> and from </a:t>
                </a:r>
                <a14:m>
                  <m:oMath xmlns:m="http://schemas.openxmlformats.org/officeDocument/2006/math">
                    <m:f>
                      <m:fPr>
                        <m:ctrlPr>
                          <a:rPr lang="en-US" sz="1800" i="1" smtClean="0">
                            <a:latin typeface="Cambria Math" panose="02040503050406030204" pitchFamily="18" charset="0"/>
                            <a:cs typeface="Calibri" panose="020F0502020204030204" pitchFamily="34" charset="0"/>
                          </a:rPr>
                        </m:ctrlPr>
                      </m:fPr>
                      <m:num>
                        <m:r>
                          <a:rPr lang="en-US" sz="1800" i="1" smtClean="0">
                            <a:latin typeface="Cambria Math" panose="02040503050406030204" pitchFamily="18" charset="0"/>
                            <a:ea typeface="Cambria Math" panose="02040503050406030204" pitchFamily="18" charset="0"/>
                            <a:cs typeface="Calibri" panose="020F0502020204030204" pitchFamily="34" charset="0"/>
                          </a:rPr>
                          <m:t>𝜕𝜙</m:t>
                        </m:r>
                      </m:num>
                      <m:den>
                        <m: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den>
                    </m:f>
                    <m:r>
                      <a:rPr lang="en-US" sz="1800" b="0" i="1" smtClean="0">
                        <a:latin typeface="Cambria Math" panose="02040503050406030204" pitchFamily="18" charset="0"/>
                        <a:cs typeface="Calibri" panose="020F0502020204030204" pitchFamily="34" charset="0"/>
                      </a:rPr>
                      <m:t>=−</m:t>
                    </m:r>
                    <m:r>
                      <m:rPr>
                        <m:sty m:val="p"/>
                      </m:rP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oMath>
                </a14:m>
                <a:r>
                  <a:rPr lang="en-US" sz="1800" dirty="0">
                    <a:latin typeface="Calibri" panose="020F0502020204030204" pitchFamily="34" charset="0"/>
                    <a:cs typeface="Calibri" panose="020F0502020204030204" pitchFamily="34" charset="0"/>
                  </a:rPr>
                  <a:t>, we get</a:t>
                </a:r>
              </a:p>
              <a:p>
                <a:pPr marL="342900" indent="-342900">
                  <a:lnSpc>
                    <a:spcPct val="120000"/>
                  </a:lnSpc>
                  <a:spcBef>
                    <a:spcPts val="0"/>
                  </a:spcBef>
                </a:pPr>
                <a14:m>
                  <m:oMath xmlns:m="http://schemas.openxmlformats.org/officeDocument/2006/math">
                    <m:r>
                      <a:rPr lang="en-US" sz="1800" i="1" smtClean="0">
                        <a:latin typeface="Cambria Math" panose="02040503050406030204" pitchFamily="18" charset="0"/>
                        <a:ea typeface="Cambria Math" panose="02040503050406030204" pitchFamily="18" charset="0"/>
                        <a:cs typeface="Calibri" panose="020F0502020204030204" pitchFamily="34" charset="0"/>
                      </a:rPr>
                      <m:t>𝜙</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𝑟</m:t>
                            </m:r>
                          </m:e>
                          <m:sup>
                            <m:r>
                              <a:rPr lang="en-US" sz="1800" i="1">
                                <a:latin typeface="Cambria Math" panose="02040503050406030204" pitchFamily="18" charset="0"/>
                                <a:ea typeface="Cambria Math" panose="02040503050406030204" pitchFamily="18" charset="0"/>
                                <a:cs typeface="Arial" panose="020B0604020202020204" pitchFamily="34" charset="0"/>
                              </a:rPr>
                              <m:t>3</m:t>
                            </m:r>
                          </m:sup>
                        </m:sSup>
                      </m:den>
                    </m:f>
                    <m:d>
                      <m:dPr>
                        <m:begChr m:val="["/>
                        <m:endChr m:val="]"/>
                        <m:ctrlPr>
                          <a:rPr lang="en-US" sz="1800" i="1">
                            <a:latin typeface="Cambria Math" panose="02040503050406030204" pitchFamily="18" charset="0"/>
                            <a:ea typeface="Cambria Math" panose="02040503050406030204" pitchFamily="18" charset="0"/>
                            <a:cs typeface="Arial" panose="020B0604020202020204" pitchFamily="34" charset="0"/>
                          </a:rPr>
                        </m:ctrlPr>
                      </m:d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smtClean="0">
                                <a:latin typeface="Cambria Math" panose="02040503050406030204" pitchFamily="18" charset="0"/>
                                <a:cs typeface="Calibri" panose="020F0502020204030204" pitchFamily="34" charset="0"/>
                              </a:rPr>
                              <m:t>−</m:t>
                            </m:r>
                            <m:f>
                              <m:fPr>
                                <m:ctrlPr>
                                  <a:rPr lang="en-US" sz="1800" i="1" smtClean="0">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acc>
                          <m:accPr>
                            <m:chr m:val="̇"/>
                            <m:ctrlPr>
                              <a:rPr lang="en-US" sz="1800" i="1" smtClean="0">
                                <a:latin typeface="Cambria Math" panose="02040503050406030204" pitchFamily="18" charset="0"/>
                                <a:ea typeface="Cambria Math" panose="02040503050406030204" pitchFamily="18" charset="0"/>
                                <a:cs typeface="Calibri" panose="020F0502020204030204" pitchFamily="34" charset="0"/>
                              </a:rPr>
                            </m:ctrlPr>
                          </m:accPr>
                          <m:e>
                            <m:r>
                              <a:rPr lang="en-US" sz="1800" b="0" i="1" smtClean="0">
                                <a:latin typeface="Cambria Math" panose="02040503050406030204" pitchFamily="18" charset="0"/>
                                <a:ea typeface="Cambria Math" panose="02040503050406030204" pitchFamily="18" charset="0"/>
                                <a:cs typeface="Calibri" panose="020F0502020204030204" pitchFamily="34" charset="0"/>
                              </a:rPr>
                              <m:t>𝑝</m:t>
                            </m:r>
                          </m:e>
                        </m:acc>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e>
                    </m:d>
                    <m:r>
                      <a:rPr lang="en-US" sz="1800" i="1" smtClean="0">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ea typeface="Cambria Math" panose="02040503050406030204" pitchFamily="18" charset="0"/>
                        <a:cs typeface="Arial" panose="020B0604020202020204" pitchFamily="34" charset="0"/>
                      </a:rPr>
                      <m:t>𝑟</m:t>
                    </m:r>
                  </m:oMath>
                </a14:m>
                <a:r>
                  <a:rPr lang="en-US" sz="1800" dirty="0">
                    <a:latin typeface="Calibri" panose="020F0502020204030204" pitchFamily="34" charset="0"/>
                    <a:ea typeface="Cambria Math" panose="02040503050406030204" pitchFamily="18" charset="0"/>
                    <a:cs typeface="Arial" panose="020B0604020202020204" pitchFamily="34" charset="0"/>
                  </a:rPr>
                  <a:t>, and</a:t>
                </a:r>
              </a:p>
              <a:p>
                <a:pPr marL="342900" indent="-342900">
                  <a:lnSpc>
                    <a:spcPct val="120000"/>
                  </a:lnSpc>
                  <a:spcBef>
                    <a:spcPts val="0"/>
                  </a:spcBef>
                </a:pPr>
                <a14:m>
                  <m:oMath xmlns:m="http://schemas.openxmlformats.org/officeDocument/2006/math">
                    <m:r>
                      <a:rPr lang="en-US" sz="1800" i="1">
                        <a:latin typeface="Cambria Math" panose="02040503050406030204" pitchFamily="18" charset="0"/>
                        <a:cs typeface="Calibri" panose="020F0502020204030204" pitchFamily="34" charset="0"/>
                      </a:rPr>
                      <m:t>𝐸</m:t>
                    </m:r>
                    <m:r>
                      <a:rPr lang="en-US" sz="1800" i="1">
                        <a:latin typeface="Cambria Math" panose="02040503050406030204" pitchFamily="18" charset="0"/>
                        <a:cs typeface="Calibri" panose="020F0502020204030204" pitchFamily="34" charset="0"/>
                      </a:rPr>
                      <m:t>=−</m:t>
                    </m:r>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𝜙</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𝐴</m:t>
                        </m:r>
                      </m:num>
                      <m:den>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den>
                    </m:f>
                    <m:r>
                      <a:rPr lang="en-US" sz="18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𝑟</m:t>
                            </m:r>
                          </m:e>
                          <m:sup>
                            <m:r>
                              <a:rPr lang="en-US" sz="1800" i="1">
                                <a:latin typeface="Cambria Math" panose="02040503050406030204" pitchFamily="18" charset="0"/>
                                <a:ea typeface="Cambria Math" panose="02040503050406030204" pitchFamily="18" charset="0"/>
                                <a:cs typeface="Arial" panose="020B0604020202020204" pitchFamily="34" charset="0"/>
                              </a:rPr>
                              <m:t>3</m:t>
                            </m:r>
                          </m:sup>
                        </m:sSup>
                      </m:den>
                    </m:f>
                    <m:r>
                      <a:rPr lang="en-US" sz="18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3</m:t>
                        </m:r>
                        <m:d>
                          <m:d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dPr>
                          <m:e>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d>
                        <m:acc>
                          <m:accPr>
                            <m:chr m:val="⃗"/>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acc>
                      </m:num>
                      <m:den>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18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1800" b="0" i="0" smtClean="0">
                        <a:latin typeface="Cambria Math" panose="02040503050406030204" pitchFamily="18" charset="0"/>
                        <a:ea typeface="Cambria Math" panose="02040503050406030204" pitchFamily="18" charset="0"/>
                        <a:cs typeface="Arial" panose="020B0604020202020204" pitchFamily="34" charset="0"/>
                      </a:rPr>
                      <m:t>(</m:t>
                    </m:r>
                    <m:acc>
                      <m:accPr>
                        <m:chr m:val="̈"/>
                        <m:ctrlPr>
                          <a:rPr lang="en-US" sz="1800" i="1">
                            <a:latin typeface="Cambria Math" panose="02040503050406030204" pitchFamily="18" charset="0"/>
                            <a:cs typeface="Calibri" panose="020F0502020204030204" pitchFamily="34" charset="0"/>
                          </a:rPr>
                        </m:ctrlPr>
                      </m:accPr>
                      <m:e>
                        <m:r>
                          <a:rPr lang="en-US" sz="1800" i="1">
                            <a:latin typeface="Cambria Math" panose="02040503050406030204" pitchFamily="18" charset="0"/>
                            <a:cs typeface="Calibri" panose="020F0502020204030204" pitchFamily="34" charset="0"/>
                          </a:rPr>
                          <m:t>𝑝</m:t>
                        </m:r>
                      </m:e>
                    </m:acc>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𝑟</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𝑟</m:t>
                    </m:r>
                    <m:r>
                      <a:rPr lang="en-US" sz="1800" b="0" i="0" smtClean="0">
                        <a:latin typeface="Cambria Math" panose="02040503050406030204" pitchFamily="18" charset="0"/>
                        <a:ea typeface="Cambria Math" panose="02040503050406030204" pitchFamily="18" charset="0"/>
                        <a:cs typeface="Arial" panose="020B0604020202020204" pitchFamily="34" charset="0"/>
                      </a:rPr>
                      <m:t>)]</m:t>
                    </m:r>
                  </m:oMath>
                </a14:m>
                <a:r>
                  <a:rPr lang="en-US" sz="1800" dirty="0">
                    <a:latin typeface="Calibri" panose="020F0502020204030204" pitchFamily="34" charset="0"/>
                    <a:ea typeface="Cambria Math" panose="02040503050406030204" pitchFamily="18" charset="0"/>
                    <a:cs typeface="Arial" panose="020B0604020202020204" pitchFamily="34" charset="0"/>
                  </a:rPr>
                  <a:t> where</a:t>
                </a:r>
              </a:p>
              <a:p>
                <a:pPr>
                  <a:lnSpc>
                    <a:spcPct val="120000"/>
                  </a:lnSpc>
                  <a:spcBef>
                    <a:spcPts val="0"/>
                  </a:spcBef>
                </a:pPr>
                <a14:m>
                  <m:oMath xmlns:m="http://schemas.openxmlformats.org/officeDocument/2006/math">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𝑝</m:t>
                        </m:r>
                      </m:e>
                      <m:sup>
                        <m:r>
                          <a:rPr lang="en-US" sz="1800" i="1">
                            <a:latin typeface="Cambria Math" panose="02040503050406030204" pitchFamily="18" charset="0"/>
                            <a:ea typeface="Cambria Math" panose="02040503050406030204" pitchFamily="18" charset="0"/>
                            <a:cs typeface="Arial" panose="020B0604020202020204" pitchFamily="34" charset="0"/>
                          </a:rPr>
                          <m:t>∗</m:t>
                        </m:r>
                      </m:sup>
                    </m:sSup>
                    <m:r>
                      <a:rPr lang="en-US" sz="1800" b="0" i="0" smtClean="0">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ea typeface="Cambria Math" panose="02040503050406030204" pitchFamily="18" charset="0"/>
                        <a:cs typeface="Arial" panose="020B0604020202020204" pitchFamily="34" charset="0"/>
                      </a:rPr>
                      <m:t>𝑝</m:t>
                    </m:r>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acc>
                      <m:accPr>
                        <m:chr m:val="̇"/>
                        <m:ctrlPr>
                          <a:rPr lang="en-US" sz="1800" i="1">
                            <a:latin typeface="Cambria Math" panose="02040503050406030204" pitchFamily="18" charset="0"/>
                            <a:ea typeface="Cambria Math" panose="02040503050406030204" pitchFamily="18" charset="0"/>
                            <a:cs typeface="Calibri" panose="020F0502020204030204" pitchFamily="34" charset="0"/>
                          </a:rPr>
                        </m:ctrlPr>
                      </m:accPr>
                      <m:e>
                        <m:r>
                          <a:rPr lang="en-US" sz="1800" i="1">
                            <a:latin typeface="Cambria Math" panose="02040503050406030204" pitchFamily="18" charset="0"/>
                            <a:ea typeface="Cambria Math" panose="02040503050406030204" pitchFamily="18" charset="0"/>
                            <a:cs typeface="Calibri" panose="020F0502020204030204" pitchFamily="34" charset="0"/>
                          </a:rPr>
                          <m:t>𝑝</m:t>
                        </m:r>
                      </m:e>
                    </m:acc>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a:p>
                <a:pPr marL="800100" lvl="1" indent="-342900">
                  <a:lnSpc>
                    <a:spcPct val="120000"/>
                  </a:lnSpc>
                  <a:spcBef>
                    <a:spcPts val="400"/>
                  </a:spcBef>
                </a:pPr>
                <a:endParaRPr lang="en-US" sz="1800" dirty="0">
                  <a:latin typeface="Calibri" panose="020F0502020204030204" pitchFamily="34" charset="0"/>
                  <a:cs typeface="Calibri" panose="020F0502020204030204" pitchFamily="34" charset="0"/>
                </a:endParaRPr>
              </a:p>
              <a:p>
                <a:pPr marL="800100" lvl="1" indent="-342900">
                  <a:lnSpc>
                    <a:spcPct val="120000"/>
                  </a:lnSpc>
                  <a:spcBef>
                    <a:spcPts val="400"/>
                  </a:spcBef>
                </a:pPr>
                <a:endParaRPr lang="en-US" sz="1400" dirty="0">
                  <a:latin typeface="Calibri" panose="020F0502020204030204" pitchFamily="34" charset="0"/>
                  <a:ea typeface="Cambria Math" panose="02040503050406030204" pitchFamily="18" charset="0"/>
                  <a:cs typeface="Calibri" panose="020F0502020204030204" pitchFamily="34" charset="0"/>
                </a:endParaRPr>
              </a:p>
              <a:p>
                <a:pPr marL="800100" lvl="1" indent="-342900">
                  <a:lnSpc>
                    <a:spcPct val="120000"/>
                  </a:lnSpc>
                  <a:spcBef>
                    <a:spcPts val="400"/>
                  </a:spcBef>
                </a:pPr>
                <a:endParaRPr lang="en-US" sz="1400" dirty="0">
                  <a:latin typeface="Calibri" panose="020F0502020204030204" pitchFamily="34" charset="0"/>
                  <a:cs typeface="Calibri" panose="020F0502020204030204" pitchFamily="34" charset="0"/>
                </a:endParaRPr>
              </a:p>
              <a:p>
                <a:pPr marL="800100" lvl="1" indent="-342900">
                  <a:lnSpc>
                    <a:spcPct val="120000"/>
                  </a:lnSpc>
                  <a:spcBef>
                    <a:spcPts val="400"/>
                  </a:spcBef>
                </a:pPr>
                <a:endParaRPr lang="en-US" sz="14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p:txBody>
          </p:sp>
        </mc:Choice>
        <mc:Fallback xmlns="">
          <p:sp>
            <p:nvSpPr>
              <p:cNvPr id="5" name="Content Placeholder 2">
                <a:extLst>
                  <a:ext uri="{FF2B5EF4-FFF2-40B4-BE49-F238E27FC236}">
                    <a16:creationId xmlns:a16="http://schemas.microsoft.com/office/drawing/2014/main" id="{8791BBC4-B22B-0B48-BC02-83D12D9EF373}"/>
                  </a:ext>
                </a:extLst>
              </p:cNvPr>
              <p:cNvSpPr txBox="1">
                <a:spLocks noRot="1" noChangeAspect="1" noMove="1" noResize="1" noEditPoints="1" noAdjustHandles="1" noChangeArrowheads="1" noChangeShapeType="1" noTextEdit="1"/>
              </p:cNvSpPr>
              <p:nvPr/>
            </p:nvSpPr>
            <p:spPr>
              <a:xfrm>
                <a:off x="596347" y="1415144"/>
                <a:ext cx="11283438" cy="5306331"/>
              </a:xfrm>
              <a:prstGeom prst="rect">
                <a:avLst/>
              </a:prstGeom>
              <a:blipFill>
                <a:blip r:embed="rId2"/>
                <a:stretch>
                  <a:fillRect l="-450"/>
                </a:stretch>
              </a:blipFill>
            </p:spPr>
            <p:txBody>
              <a:bodyPr/>
              <a:lstStyle/>
              <a:p>
                <a:r>
                  <a:rPr lang="en-US">
                    <a:noFill/>
                  </a:rPr>
                  <a:t> </a:t>
                </a:r>
              </a:p>
            </p:txBody>
          </p:sp>
        </mc:Fallback>
      </mc:AlternateContent>
    </p:spTree>
    <p:extLst>
      <p:ext uri="{BB962C8B-B14F-4D97-AF65-F5344CB8AC3E}">
        <p14:creationId xmlns:p14="http://schemas.microsoft.com/office/powerpoint/2010/main" val="8333669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60107" y="288037"/>
            <a:ext cx="10960925"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Nyquist</a:t>
            </a:r>
            <a:endParaRPr sz="3200" dirty="0">
              <a:latin typeface="+mj-lt"/>
            </a:endParaRPr>
          </a:p>
        </p:txBody>
      </p:sp>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a:t>
            </a:fld>
            <a:endParaRPr lang="en-US" dirty="0">
              <a:solidFill>
                <a:schemeClr val="tx1"/>
              </a:solidFill>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FB650AC-0838-164B-8308-2F83F84D0C03}"/>
                  </a:ext>
                </a:extLst>
              </p:cNvPr>
              <p:cNvSpPr txBox="1"/>
              <p:nvPr/>
            </p:nvSpPr>
            <p:spPr>
              <a:xfrm>
                <a:off x="621272" y="1324660"/>
                <a:ext cx="8021320" cy="44094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342900" indent="-3429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𝐶</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𝐶</m:t>
                        </m:r>
                      </m:den>
                    </m:f>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num>
                      <m:den>
                        <m:r>
                          <a:rPr lang="en-US" sz="2000" i="1">
                            <a:solidFill>
                              <a:srgbClr val="000000"/>
                            </a:solidFill>
                            <a:latin typeface="Cambria Math" panose="02040503050406030204" pitchFamily="18" charset="0"/>
                          </a:rPr>
                          <m:t>𝑅</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𝐿</m:t>
                        </m:r>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1</m:t>
                            </m:r>
                          </m:num>
                          <m:den>
                            <m:r>
                              <a:rPr lang="en-US" sz="2000" i="1">
                                <a:solidFill>
                                  <a:srgbClr val="000000"/>
                                </a:solidFill>
                                <a:latin typeface="Cambria Math" panose="02040503050406030204" pitchFamily="18" charset="0"/>
                                <a:ea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𝐶</m:t>
                            </m:r>
                          </m:den>
                        </m:f>
                      </m:den>
                    </m:f>
                  </m:oMath>
                </a14:m>
                <a:endParaRPr lang="en-US" sz="2000" dirty="0">
                  <a:solidFill>
                    <a:srgbClr val="000000"/>
                  </a:solidFill>
                </a:endParaRPr>
              </a:p>
              <a:p>
                <a:pPr marL="285750" indent="-285750" latinLnBrk="1" hangingPunct="0">
                  <a:buFont typeface="Arial" panose="020B0604020202020204" pitchFamily="34" charset="0"/>
                  <a:buChar char="•"/>
                </a:pP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𝜔</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𝐿𝐶</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rPr>
                              <m:t>𝑅𝐶</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den>
                    </m:f>
                  </m:oMath>
                </a14:m>
                <a:endParaRPr lang="en-US" sz="2000" dirty="0">
                  <a:solidFill>
                    <a:srgbClr val="000000"/>
                  </a:solidFill>
                </a:endParaRPr>
              </a:p>
              <a:p>
                <a:pPr marL="285750" indent="-285750" hangingPunct="0">
                  <a:buFont typeface="Arial" panose="020B0604020202020204" pitchFamily="34" charset="0"/>
                  <a:buChar char="•"/>
                </a:pPr>
                <a:r>
                  <a:rPr lang="en-US" sz="2000" dirty="0">
                    <a:solidFill>
                      <a:srgbClr val="000000"/>
                    </a:solidFill>
                  </a:rPr>
                  <a:t>Expected the energy stored in C, at resonance is </a:t>
                </a:r>
                <a14:m>
                  <m:oMath xmlns:m="http://schemas.openxmlformats.org/officeDocument/2006/math">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𝐶</m:t>
                        </m:r>
                      </m:num>
                      <m:den>
                        <m:r>
                          <a:rPr lang="en-US" sz="2000" i="1">
                            <a:solidFill>
                              <a:srgbClr val="000000"/>
                            </a:solidFill>
                            <a:latin typeface="Cambria Math" panose="02040503050406030204" pitchFamily="18" charset="0"/>
                          </a:rPr>
                          <m:t>2</m:t>
                        </m:r>
                      </m:den>
                    </m:f>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m:t>
                        </m:r>
                      </m:sup>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𝑑𝑓</m:t>
                        </m:r>
                      </m:e>
                    </m:nary>
                  </m:oMath>
                </a14:m>
                <a:r>
                  <a:rPr lang="en-US" sz="2000" dirty="0">
                    <a:solidFill>
                      <a:srgbClr val="000000"/>
                    </a:solidFill>
                  </a:rPr>
                  <a:t>, by equipartition theorem</a:t>
                </a:r>
              </a:p>
              <a:p>
                <a:pPr marL="285750" indent="-285750" latinLnBrk="1" hangingPunct="0">
                  <a:buFont typeface="Arial" panose="020B0604020202020204" pitchFamily="34" charset="0"/>
                  <a:buChar char="•"/>
                </a:pPr>
                <a14:m>
                  <m:oMath xmlns:m="http://schemas.openxmlformats.org/officeDocument/2006/math">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m:t>
                        </m:r>
                      </m:sup>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𝜔</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𝐿𝐶</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rPr>
                                  <m:t>𝑅𝐶</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den>
                        </m:f>
                        <m:r>
                          <a:rPr lang="en-US" sz="2000" i="1">
                            <a:solidFill>
                              <a:srgbClr val="000000"/>
                            </a:solidFill>
                            <a:latin typeface="Cambria Math" panose="02040503050406030204" pitchFamily="18" charset="0"/>
                          </a:rPr>
                          <m:t>𝑑𝑓</m:t>
                        </m:r>
                      </m:e>
                    </m:nary>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rPr>
                          <m:t>𝑅𝐶</m:t>
                        </m:r>
                      </m:den>
                    </m:f>
                  </m:oMath>
                </a14:m>
                <a:endParaRPr lang="en-US" sz="2000" dirty="0">
                  <a:solidFill>
                    <a:srgbClr val="000000"/>
                  </a:solidFill>
                </a:endParaRPr>
              </a:p>
              <a:p>
                <a:pPr marL="285750" indent="-285750" latinLnBrk="1" hangingPunct="0">
                  <a:buFont typeface="Arial" panose="020B0604020202020204" pitchFamily="34" charset="0"/>
                  <a:buChar char="•"/>
                </a:pPr>
                <a:r>
                  <a:rPr lang="en-US" sz="2000" dirty="0">
                    <a:solidFill>
                      <a:srgbClr val="000000"/>
                    </a:solidFill>
                  </a:rPr>
                  <a:t>So, </a:t>
                </a: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a:solidFill>
                          <a:srgbClr val="000000"/>
                        </a:solidFill>
                        <a:latin typeface="Cambria Math" panose="02040503050406030204" pitchFamily="18" charset="0"/>
                      </a:rPr>
                      <m:t>=8</m:t>
                    </m:r>
                    <m:r>
                      <m:rPr>
                        <m:sty m:val="p"/>
                      </m:rPr>
                      <a:rPr lang="en-US" sz="2000">
                        <a:solidFill>
                          <a:srgbClr val="000000"/>
                        </a:solidFill>
                        <a:latin typeface="Cambria Math" panose="02040503050406030204" pitchFamily="18" charset="0"/>
                      </a:rPr>
                      <m:t>kTR</m:t>
                    </m:r>
                  </m:oMath>
                </a14:m>
                <a:r>
                  <a:rPr lang="en-US" sz="2000" dirty="0">
                    <a:solidFill>
                      <a:srgbClr val="000000"/>
                    </a:solidFill>
                  </a:rPr>
                  <a:t>,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r>
                          <a:rPr lang="en-US" sz="2000" b="0" i="1" smtClean="0">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b="0" i="1" smtClean="0">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rPr>
                          <m:t>𝑘𝑇𝑅</m:t>
                        </m:r>
                      </m:e>
                    </m:rad>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𝑁</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f>
                              <m:fPr>
                                <m:ctrlPr>
                                  <a:rPr lang="en-US" sz="2000" i="1" smtClean="0">
                                    <a:solidFill>
                                      <a:srgbClr val="000000"/>
                                    </a:solidFill>
                                    <a:latin typeface="Cambria Math" panose="02040503050406030204" pitchFamily="18" charset="0"/>
                                  </a:rPr>
                                </m:ctrlPr>
                              </m:fPr>
                              <m:num>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sub>
                                </m:sSub>
                              </m:num>
                              <m:den>
                                <m:r>
                                  <a:rPr lang="en-US" sz="2000" b="0" i="1" smtClean="0">
                                    <a:solidFill>
                                      <a:srgbClr val="000000"/>
                                    </a:solidFill>
                                    <a:latin typeface="Cambria Math" panose="02040503050406030204" pitchFamily="18" charset="0"/>
                                  </a:rPr>
                                  <m:t>2</m:t>
                                </m:r>
                              </m:den>
                            </m:f>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2</m:t>
                        </m:r>
                        <m:r>
                          <a:rPr lang="en-US" sz="2000" i="1">
                            <a:solidFill>
                              <a:srgbClr val="000000"/>
                            </a:solidFill>
                            <a:latin typeface="Cambria Math" panose="02040503050406030204" pitchFamily="18" charset="0"/>
                          </a:rPr>
                          <m:t>𝑅</m:t>
                        </m:r>
                      </m:den>
                    </m:f>
                    <m:r>
                      <a:rPr lang="en-US" sz="2000" b="0" i="1" smtClean="0">
                        <a:solidFill>
                          <a:srgbClr val="000000"/>
                        </a:solidFill>
                        <a:latin typeface="Cambria Math" panose="02040503050406030204" pitchFamily="18" charset="0"/>
                      </a:rPr>
                      <m:t>= </m:t>
                    </m:r>
                    <m:f>
                      <m:fPr>
                        <m:ctrlPr>
                          <a:rPr lang="en-US" sz="2000" b="0" i="1" smtClean="0">
                            <a:solidFill>
                              <a:srgbClr val="000000"/>
                            </a:solidFill>
                            <a:latin typeface="Cambria Math" panose="02040503050406030204" pitchFamily="18" charset="0"/>
                          </a:rPr>
                        </m:ctrlPr>
                      </m:fPr>
                      <m:num>
                        <m:acc>
                          <m:accPr>
                            <m:chr m:val="̅"/>
                            <m:ctrlPr>
                              <a:rPr lang="en-US" sz="2000" b="0" i="1" smtClean="0">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num>
                      <m:den>
                        <m:r>
                          <a:rPr lang="en-US" sz="2000" b="0" i="1" smtClean="0">
                            <a:solidFill>
                              <a:srgbClr val="000000"/>
                            </a:solidFill>
                            <a:latin typeface="Cambria Math" panose="02040503050406030204" pitchFamily="18" charset="0"/>
                          </a:rPr>
                          <m:t>8</m:t>
                        </m:r>
                        <m:r>
                          <a:rPr lang="en-US" sz="2000" b="0" i="1" smtClean="0">
                            <a:solidFill>
                              <a:srgbClr val="000000"/>
                            </a:solidFill>
                            <a:latin typeface="Cambria Math" panose="02040503050406030204" pitchFamily="18" charset="0"/>
                          </a:rPr>
                          <m:t>𝑅</m:t>
                        </m:r>
                      </m:den>
                    </m:f>
                  </m:oMath>
                </a14:m>
                <a:r>
                  <a:rPr lang="en-US" sz="2000" dirty="0">
                    <a:solidFill>
                      <a:srgbClr val="000000"/>
                    </a:solidFill>
                  </a:rPr>
                  <a:t>  (Noise density)</a:t>
                </a:r>
              </a:p>
              <a:p>
                <a:pPr marL="285750" indent="-28575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𝑇</m:t>
                        </m:r>
                      </m:e>
                      <m:sub>
                        <m:r>
                          <a:rPr lang="en-US" sz="2000" b="0" i="1" smtClean="0">
                            <a:solidFill>
                              <a:srgbClr val="000000"/>
                            </a:solidFill>
                            <a:latin typeface="Cambria Math" panose="02040503050406030204" pitchFamily="18" charset="0"/>
                          </a:rPr>
                          <m:t>𝑒</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𝑁</m:t>
                        </m:r>
                      </m:num>
                      <m:den>
                        <m:r>
                          <a:rPr lang="en-US" sz="2000" i="1">
                            <a:solidFill>
                              <a:srgbClr val="000000"/>
                            </a:solidFill>
                            <a:latin typeface="Cambria Math" panose="02040503050406030204" pitchFamily="18" charset="0"/>
                          </a:rPr>
                          <m:t>𝑘</m:t>
                        </m:r>
                      </m:den>
                    </m:f>
                  </m:oMath>
                </a14:m>
                <a:endParaRPr lang="en-US" sz="2000" i="1" dirty="0">
                  <a:solidFill>
                    <a:srgbClr val="000000"/>
                  </a:solidFill>
                  <a:latin typeface="Cambria Math" panose="02040503050406030204" pitchFamily="18" charset="0"/>
                </a:endParaRPr>
              </a:p>
              <a:p>
                <a:pPr marL="285750" indent="-28575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𝑇</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𝑁𝐸𝑃</m:t>
                        </m:r>
                      </m:num>
                      <m:den>
                        <m:r>
                          <a:rPr lang="en-US" sz="2000" i="1">
                            <a:solidFill>
                              <a:srgbClr val="000000"/>
                            </a:solidFill>
                            <a:latin typeface="Cambria Math" panose="02040503050406030204" pitchFamily="18" charset="0"/>
                          </a:rPr>
                          <m:t>𝑘</m:t>
                        </m:r>
                      </m:den>
                    </m:f>
                  </m:oMath>
                </a14:m>
                <a:endParaRPr lang="en-US" sz="2000" dirty="0">
                  <a:solidFill>
                    <a:srgbClr val="000000"/>
                  </a:solidFill>
                </a:endParaRPr>
              </a:p>
            </p:txBody>
          </p:sp>
        </mc:Choice>
        <mc:Fallback xmlns="">
          <p:sp>
            <p:nvSpPr>
              <p:cNvPr id="7" name="TextBox 6">
                <a:extLst>
                  <a:ext uri="{FF2B5EF4-FFF2-40B4-BE49-F238E27FC236}">
                    <a16:creationId xmlns:a16="http://schemas.microsoft.com/office/drawing/2014/main" id="{3FB650AC-0838-164B-8308-2F83F84D0C03}"/>
                  </a:ext>
                </a:extLst>
              </p:cNvPr>
              <p:cNvSpPr txBox="1">
                <a:spLocks noRot="1" noChangeAspect="1" noMove="1" noResize="1" noEditPoints="1" noAdjustHandles="1" noChangeArrowheads="1" noChangeShapeType="1" noTextEdit="1"/>
              </p:cNvSpPr>
              <p:nvPr/>
            </p:nvSpPr>
            <p:spPr>
              <a:xfrm>
                <a:off x="621272" y="1324660"/>
                <a:ext cx="8021320" cy="4409475"/>
              </a:xfrm>
              <a:prstGeom prst="rect">
                <a:avLst/>
              </a:prstGeom>
              <a:blipFill>
                <a:blip r:embed="rId3"/>
                <a:stretch>
                  <a:fillRect l="-2844"/>
                </a:stretch>
              </a:blipFill>
              <a:ln w="12700" cap="flat">
                <a:noFill/>
                <a:miter lim="400000"/>
              </a:ln>
              <a:effectLst/>
            </p:spPr>
            <p:txBody>
              <a:bodyPr/>
              <a:lstStyle/>
              <a:p>
                <a:r>
                  <a:rPr lang="en-US">
                    <a:noFill/>
                  </a:rPr>
                  <a:t> </a:t>
                </a:r>
              </a:p>
            </p:txBody>
          </p:sp>
        </mc:Fallback>
      </mc:AlternateContent>
      <p:grpSp>
        <p:nvGrpSpPr>
          <p:cNvPr id="45" name="Group 44">
            <a:extLst>
              <a:ext uri="{FF2B5EF4-FFF2-40B4-BE49-F238E27FC236}">
                <a16:creationId xmlns:a16="http://schemas.microsoft.com/office/drawing/2014/main" id="{8AC5FEF7-6C14-7848-86DA-0545BB9DAA9E}"/>
              </a:ext>
            </a:extLst>
          </p:cNvPr>
          <p:cNvGrpSpPr/>
          <p:nvPr/>
        </p:nvGrpSpPr>
        <p:grpSpPr>
          <a:xfrm>
            <a:off x="9616670" y="3991894"/>
            <a:ext cx="2189250" cy="2124274"/>
            <a:chOff x="8765058" y="3379495"/>
            <a:chExt cx="2189250" cy="2124274"/>
          </a:xfrm>
        </p:grpSpPr>
        <p:grpSp>
          <p:nvGrpSpPr>
            <p:cNvPr id="46" name="Group 45">
              <a:extLst>
                <a:ext uri="{FF2B5EF4-FFF2-40B4-BE49-F238E27FC236}">
                  <a16:creationId xmlns:a16="http://schemas.microsoft.com/office/drawing/2014/main" id="{6AA35EE2-8D26-9244-8770-FDEFE692959D}"/>
                </a:ext>
              </a:extLst>
            </p:cNvPr>
            <p:cNvGrpSpPr/>
            <p:nvPr/>
          </p:nvGrpSpPr>
          <p:grpSpPr>
            <a:xfrm>
              <a:off x="9112626" y="4141495"/>
              <a:ext cx="543906" cy="523218"/>
              <a:chOff x="7097485" y="3674605"/>
              <a:chExt cx="548640" cy="548640"/>
            </a:xfrm>
          </p:grpSpPr>
          <p:sp>
            <p:nvSpPr>
              <p:cNvPr id="58" name="Freeform 57">
                <a:extLst>
                  <a:ext uri="{FF2B5EF4-FFF2-40B4-BE49-F238E27FC236}">
                    <a16:creationId xmlns:a16="http://schemas.microsoft.com/office/drawing/2014/main" id="{44A41F92-3009-FB41-8AB2-EC564F6FFCB8}"/>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59" name="Oval 58">
                <a:extLst>
                  <a:ext uri="{FF2B5EF4-FFF2-40B4-BE49-F238E27FC236}">
                    <a16:creationId xmlns:a16="http://schemas.microsoft.com/office/drawing/2014/main" id="{8EB12560-3AE3-3F42-AF3E-191852D70DF5}"/>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47" name="Freeform 46">
              <a:extLst>
                <a:ext uri="{FF2B5EF4-FFF2-40B4-BE49-F238E27FC236}">
                  <a16:creationId xmlns:a16="http://schemas.microsoft.com/office/drawing/2014/main" id="{40435E5C-7233-C941-90D5-710C8510C0EF}"/>
                </a:ext>
              </a:extLst>
            </p:cNvPr>
            <p:cNvSpPr>
              <a:spLocks noChangeAspect="1"/>
            </p:cNvSpPr>
            <p:nvPr/>
          </p:nvSpPr>
          <p:spPr bwMode="auto">
            <a:xfrm>
              <a:off x="9314979" y="337949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8" name="TextBox 47">
              <a:extLst>
                <a:ext uri="{FF2B5EF4-FFF2-40B4-BE49-F238E27FC236}">
                  <a16:creationId xmlns:a16="http://schemas.microsoft.com/office/drawing/2014/main" id="{606199A9-2ED4-364A-8B25-A9A3248BDD90}"/>
                </a:ext>
              </a:extLst>
            </p:cNvPr>
            <p:cNvSpPr txBox="1"/>
            <p:nvPr/>
          </p:nvSpPr>
          <p:spPr>
            <a:xfrm>
              <a:off x="9520923" y="3613474"/>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endParaRPr lang="en-US" sz="1600" dirty="0">
                <a:solidFill>
                  <a:srgbClr val="000000"/>
                </a:solidFill>
                <a:latin typeface="Calibri"/>
                <a:ea typeface="Calibri"/>
                <a:cs typeface="Calibri"/>
                <a:sym typeface="Calibri"/>
              </a:endParaRPr>
            </a:p>
          </p:txBody>
        </p:sp>
        <p:cxnSp>
          <p:nvCxnSpPr>
            <p:cNvPr id="49" name="Straight Connector 48">
              <a:extLst>
                <a:ext uri="{FF2B5EF4-FFF2-40B4-BE49-F238E27FC236}">
                  <a16:creationId xmlns:a16="http://schemas.microsoft.com/office/drawing/2014/main" id="{CDCAB71F-2898-734C-82AD-95A64F467802}"/>
                </a:ext>
              </a:extLst>
            </p:cNvPr>
            <p:cNvCxnSpPr>
              <a:cxnSpLocks/>
            </p:cNvCxnSpPr>
            <p:nvPr/>
          </p:nvCxnSpPr>
          <p:spPr>
            <a:xfrm flipH="1">
              <a:off x="9391179" y="4673559"/>
              <a:ext cx="1504" cy="34974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3B3E9B44-9F75-6B41-9226-A7EE3103458F}"/>
                </a:ext>
              </a:extLst>
            </p:cNvPr>
            <p:cNvCxnSpPr>
              <a:cxnSpLocks/>
            </p:cNvCxnSpPr>
            <p:nvPr/>
          </p:nvCxnSpPr>
          <p:spPr>
            <a:xfrm flipH="1" flipV="1">
              <a:off x="9391179" y="5003998"/>
              <a:ext cx="1050278" cy="884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TextBox 51">
              <a:extLst>
                <a:ext uri="{FF2B5EF4-FFF2-40B4-BE49-F238E27FC236}">
                  <a16:creationId xmlns:a16="http://schemas.microsoft.com/office/drawing/2014/main" id="{C1AFDA91-67BB-B848-B7D7-246C40067648}"/>
                </a:ext>
              </a:extLst>
            </p:cNvPr>
            <p:cNvSpPr txBox="1"/>
            <p:nvPr/>
          </p:nvSpPr>
          <p:spPr>
            <a:xfrm>
              <a:off x="8765058" y="4179257"/>
              <a:ext cx="39569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n</a:t>
              </a:r>
              <a:endParaRPr lang="en-US" sz="1600" baseline="-25000" dirty="0">
                <a:solidFill>
                  <a:srgbClr val="000000"/>
                </a:solidFill>
                <a:latin typeface="Calibri"/>
                <a:ea typeface="Calibri"/>
                <a:cs typeface="Calibri"/>
                <a:sym typeface="Calibri"/>
              </a:endParaRPr>
            </a:p>
          </p:txBody>
        </p:sp>
        <p:sp>
          <p:nvSpPr>
            <p:cNvPr id="53" name="Freeform 52">
              <a:extLst>
                <a:ext uri="{FF2B5EF4-FFF2-40B4-BE49-F238E27FC236}">
                  <a16:creationId xmlns:a16="http://schemas.microsoft.com/office/drawing/2014/main" id="{D6054CFC-7CB1-A149-8ECD-13045939E2C3}"/>
                </a:ext>
              </a:extLst>
            </p:cNvPr>
            <p:cNvSpPr>
              <a:spLocks noChangeAspect="1"/>
            </p:cNvSpPr>
            <p:nvPr/>
          </p:nvSpPr>
          <p:spPr bwMode="auto">
            <a:xfrm>
              <a:off x="10369420" y="338361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54" name="Straight Connector 53">
              <a:extLst>
                <a:ext uri="{FF2B5EF4-FFF2-40B4-BE49-F238E27FC236}">
                  <a16:creationId xmlns:a16="http://schemas.microsoft.com/office/drawing/2014/main" id="{6D78CFB9-FDFF-7A49-8B57-EFB26319595D}"/>
                </a:ext>
              </a:extLst>
            </p:cNvPr>
            <p:cNvCxnSpPr>
              <a:cxnSpLocks/>
            </p:cNvCxnSpPr>
            <p:nvPr/>
          </p:nvCxnSpPr>
          <p:spPr>
            <a:xfrm flipH="1" flipV="1">
              <a:off x="9384579" y="3394779"/>
              <a:ext cx="1050278" cy="884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5" name="TextBox 54">
              <a:extLst>
                <a:ext uri="{FF2B5EF4-FFF2-40B4-BE49-F238E27FC236}">
                  <a16:creationId xmlns:a16="http://schemas.microsoft.com/office/drawing/2014/main" id="{2FECF1B0-CBEF-B848-A1B6-AC01034EBA8F}"/>
                </a:ext>
              </a:extLst>
            </p:cNvPr>
            <p:cNvSpPr txBox="1"/>
            <p:nvPr/>
          </p:nvSpPr>
          <p:spPr>
            <a:xfrm>
              <a:off x="10649511" y="3568164"/>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endParaRPr lang="en-US" sz="1600" dirty="0">
                <a:solidFill>
                  <a:srgbClr val="000000"/>
                </a:solidFill>
                <a:latin typeface="Calibri"/>
                <a:ea typeface="Calibri"/>
                <a:cs typeface="Calibri"/>
                <a:sym typeface="Calibri"/>
              </a:endParaRPr>
            </a:p>
          </p:txBody>
        </p:sp>
        <p:cxnSp>
          <p:nvCxnSpPr>
            <p:cNvPr id="56" name="Straight Connector 55">
              <a:extLst>
                <a:ext uri="{FF2B5EF4-FFF2-40B4-BE49-F238E27FC236}">
                  <a16:creationId xmlns:a16="http://schemas.microsoft.com/office/drawing/2014/main" id="{04697880-9242-2542-BE76-BF193D4010C3}"/>
                </a:ext>
              </a:extLst>
            </p:cNvPr>
            <p:cNvCxnSpPr>
              <a:cxnSpLocks/>
            </p:cNvCxnSpPr>
            <p:nvPr/>
          </p:nvCxnSpPr>
          <p:spPr>
            <a:xfrm>
              <a:off x="10447130" y="4084546"/>
              <a:ext cx="0" cy="94699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7" name="TextBox 56">
              <a:extLst>
                <a:ext uri="{FF2B5EF4-FFF2-40B4-BE49-F238E27FC236}">
                  <a16:creationId xmlns:a16="http://schemas.microsoft.com/office/drawing/2014/main" id="{05A9627E-F6DE-8740-978E-447D687F1B3D}"/>
                </a:ext>
              </a:extLst>
            </p:cNvPr>
            <p:cNvSpPr txBox="1"/>
            <p:nvPr/>
          </p:nvSpPr>
          <p:spPr>
            <a:xfrm>
              <a:off x="9312921" y="5165215"/>
              <a:ext cx="1610537" cy="338554"/>
            </a:xfrm>
            <a:prstGeom prst="rect">
              <a:avLst/>
            </a:prstGeom>
            <a:noFill/>
          </p:spPr>
          <p:txBody>
            <a:bodyPr wrap="square" rtlCol="0">
              <a:spAutoFit/>
            </a:bodyPr>
            <a:lstStyle/>
            <a:p>
              <a:r>
                <a:rPr lang="en-US" sz="1600" dirty="0"/>
                <a:t>Matched load</a:t>
              </a:r>
            </a:p>
          </p:txBody>
        </p:sp>
      </p:grpSp>
      <p:grpSp>
        <p:nvGrpSpPr>
          <p:cNvPr id="60" name="Group 59">
            <a:extLst>
              <a:ext uri="{FF2B5EF4-FFF2-40B4-BE49-F238E27FC236}">
                <a16:creationId xmlns:a16="http://schemas.microsoft.com/office/drawing/2014/main" id="{A42CA2FB-4E85-354F-8351-5DD89901588E}"/>
              </a:ext>
            </a:extLst>
          </p:cNvPr>
          <p:cNvGrpSpPr/>
          <p:nvPr/>
        </p:nvGrpSpPr>
        <p:grpSpPr>
          <a:xfrm>
            <a:off x="9038255" y="898615"/>
            <a:ext cx="3071128" cy="2573135"/>
            <a:chOff x="8686800" y="673393"/>
            <a:chExt cx="3071128" cy="2350629"/>
          </a:xfrm>
        </p:grpSpPr>
        <p:grpSp>
          <p:nvGrpSpPr>
            <p:cNvPr id="61" name="Group 60">
              <a:extLst>
                <a:ext uri="{FF2B5EF4-FFF2-40B4-BE49-F238E27FC236}">
                  <a16:creationId xmlns:a16="http://schemas.microsoft.com/office/drawing/2014/main" id="{62C66BF3-C1EA-C649-8580-E6A9483EBC1F}"/>
                </a:ext>
              </a:extLst>
            </p:cNvPr>
            <p:cNvGrpSpPr/>
            <p:nvPr/>
          </p:nvGrpSpPr>
          <p:grpSpPr>
            <a:xfrm>
              <a:off x="9034368" y="1453429"/>
              <a:ext cx="543906" cy="523218"/>
              <a:chOff x="7097485" y="3684915"/>
              <a:chExt cx="548640" cy="548640"/>
            </a:xfrm>
          </p:grpSpPr>
          <p:sp>
            <p:nvSpPr>
              <p:cNvPr id="93" name="Freeform 92">
                <a:extLst>
                  <a:ext uri="{FF2B5EF4-FFF2-40B4-BE49-F238E27FC236}">
                    <a16:creationId xmlns:a16="http://schemas.microsoft.com/office/drawing/2014/main" id="{CE852FCB-C71E-6941-97AD-3F12F9BC103F}"/>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94" name="Oval 93">
                <a:extLst>
                  <a:ext uri="{FF2B5EF4-FFF2-40B4-BE49-F238E27FC236}">
                    <a16:creationId xmlns:a16="http://schemas.microsoft.com/office/drawing/2014/main" id="{C3CB1B2E-0205-2947-9EBB-4D91B8E70691}"/>
                  </a:ext>
                </a:extLst>
              </p:cNvPr>
              <p:cNvSpPr/>
              <p:nvPr/>
            </p:nvSpPr>
            <p:spPr>
              <a:xfrm>
                <a:off x="7097485" y="368491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62" name="Freeform 61">
              <a:extLst>
                <a:ext uri="{FF2B5EF4-FFF2-40B4-BE49-F238E27FC236}">
                  <a16:creationId xmlns:a16="http://schemas.microsoft.com/office/drawing/2014/main" id="{D6CE00C5-9F93-1642-8FDF-0F70267B996C}"/>
                </a:ext>
              </a:extLst>
            </p:cNvPr>
            <p:cNvSpPr>
              <a:spLocks noChangeAspect="1"/>
            </p:cNvSpPr>
            <p:nvPr/>
          </p:nvSpPr>
          <p:spPr bwMode="auto">
            <a:xfrm>
              <a:off x="9236721" y="68159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3" name="Group 210">
              <a:extLst>
                <a:ext uri="{FF2B5EF4-FFF2-40B4-BE49-F238E27FC236}">
                  <a16:creationId xmlns:a16="http://schemas.microsoft.com/office/drawing/2014/main" id="{364391BB-3969-4B46-A0BA-1402707DCCE4}"/>
                </a:ext>
              </a:extLst>
            </p:cNvPr>
            <p:cNvGrpSpPr>
              <a:grpSpLocks/>
            </p:cNvGrpSpPr>
            <p:nvPr/>
          </p:nvGrpSpPr>
          <p:grpSpPr bwMode="auto">
            <a:xfrm>
              <a:off x="10987780" y="1381232"/>
              <a:ext cx="304800" cy="762000"/>
              <a:chOff x="3216" y="1728"/>
              <a:chExt cx="192" cy="480"/>
            </a:xfrm>
          </p:grpSpPr>
          <p:sp>
            <p:nvSpPr>
              <p:cNvPr id="89" name="Line 8">
                <a:extLst>
                  <a:ext uri="{FF2B5EF4-FFF2-40B4-BE49-F238E27FC236}">
                    <a16:creationId xmlns:a16="http://schemas.microsoft.com/office/drawing/2014/main" id="{462ADA07-9548-9249-B347-5FEE243457E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9">
                <a:extLst>
                  <a:ext uri="{FF2B5EF4-FFF2-40B4-BE49-F238E27FC236}">
                    <a16:creationId xmlns:a16="http://schemas.microsoft.com/office/drawing/2014/main" id="{F205C11C-B5A3-D34F-A111-8A8F8E8B0C1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0">
                <a:extLst>
                  <a:ext uri="{FF2B5EF4-FFF2-40B4-BE49-F238E27FC236}">
                    <a16:creationId xmlns:a16="http://schemas.microsoft.com/office/drawing/2014/main" id="{77AC6B93-C360-6144-A63E-43F37E26977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1">
                <a:extLst>
                  <a:ext uri="{FF2B5EF4-FFF2-40B4-BE49-F238E27FC236}">
                    <a16:creationId xmlns:a16="http://schemas.microsoft.com/office/drawing/2014/main" id="{6DD73DAB-803A-9F41-B8C9-E4C7F0A13E8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4" name="TextBox 63">
              <a:extLst>
                <a:ext uri="{FF2B5EF4-FFF2-40B4-BE49-F238E27FC236}">
                  <a16:creationId xmlns:a16="http://schemas.microsoft.com/office/drawing/2014/main" id="{00B4EE1C-65F2-FC48-8EAC-286D3722853E}"/>
                </a:ext>
              </a:extLst>
            </p:cNvPr>
            <p:cNvSpPr txBox="1"/>
            <p:nvPr/>
          </p:nvSpPr>
          <p:spPr>
            <a:xfrm>
              <a:off x="10737935" y="1599146"/>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C</a:t>
              </a:r>
            </a:p>
          </p:txBody>
        </p:sp>
        <p:sp>
          <p:nvSpPr>
            <p:cNvPr id="65" name="TextBox 64">
              <a:extLst>
                <a:ext uri="{FF2B5EF4-FFF2-40B4-BE49-F238E27FC236}">
                  <a16:creationId xmlns:a16="http://schemas.microsoft.com/office/drawing/2014/main" id="{43BEE2E7-E539-4642-9037-29E79587E0C0}"/>
                </a:ext>
              </a:extLst>
            </p:cNvPr>
            <p:cNvSpPr txBox="1"/>
            <p:nvPr/>
          </p:nvSpPr>
          <p:spPr>
            <a:xfrm>
              <a:off x="9442665" y="915576"/>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endParaRPr lang="en-US" sz="1600" dirty="0">
                <a:solidFill>
                  <a:srgbClr val="000000"/>
                </a:solidFill>
                <a:latin typeface="Calibri"/>
                <a:ea typeface="Calibri"/>
                <a:cs typeface="Calibri"/>
                <a:sym typeface="Calibri"/>
              </a:endParaRPr>
            </a:p>
          </p:txBody>
        </p:sp>
        <p:cxnSp>
          <p:nvCxnSpPr>
            <p:cNvPr id="66" name="Straight Connector 65">
              <a:extLst>
                <a:ext uri="{FF2B5EF4-FFF2-40B4-BE49-F238E27FC236}">
                  <a16:creationId xmlns:a16="http://schemas.microsoft.com/office/drawing/2014/main" id="{CE914EDE-C56E-FC4C-AE7A-966A9B367B99}"/>
                </a:ext>
              </a:extLst>
            </p:cNvPr>
            <p:cNvCxnSpPr>
              <a:cxnSpLocks/>
            </p:cNvCxnSpPr>
            <p:nvPr/>
          </p:nvCxnSpPr>
          <p:spPr>
            <a:xfrm flipH="1">
              <a:off x="9314423" y="1975661"/>
              <a:ext cx="1" cy="5072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7" name="Straight Connector 66">
              <a:extLst>
                <a:ext uri="{FF2B5EF4-FFF2-40B4-BE49-F238E27FC236}">
                  <a16:creationId xmlns:a16="http://schemas.microsoft.com/office/drawing/2014/main" id="{A9F33983-3991-2D47-9FCC-25639859EED8}"/>
                </a:ext>
              </a:extLst>
            </p:cNvPr>
            <p:cNvCxnSpPr>
              <a:cxnSpLocks/>
            </p:cNvCxnSpPr>
            <p:nvPr/>
          </p:nvCxnSpPr>
          <p:spPr>
            <a:xfrm flipH="1" flipV="1">
              <a:off x="9312922" y="2482948"/>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330D29DE-AC0B-4043-8C26-BFA7BCB22A67}"/>
                </a:ext>
              </a:extLst>
            </p:cNvPr>
            <p:cNvCxnSpPr>
              <a:cxnSpLocks/>
            </p:cNvCxnSpPr>
            <p:nvPr/>
          </p:nvCxnSpPr>
          <p:spPr>
            <a:xfrm flipH="1" flipV="1">
              <a:off x="9306321" y="673393"/>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69" name="Group 209">
              <a:extLst>
                <a:ext uri="{FF2B5EF4-FFF2-40B4-BE49-F238E27FC236}">
                  <a16:creationId xmlns:a16="http://schemas.microsoft.com/office/drawing/2014/main" id="{673F33EC-4154-9446-B4BD-7588EE1E89B9}"/>
                </a:ext>
              </a:extLst>
            </p:cNvPr>
            <p:cNvGrpSpPr>
              <a:grpSpLocks/>
            </p:cNvGrpSpPr>
            <p:nvPr/>
          </p:nvGrpSpPr>
          <p:grpSpPr bwMode="auto">
            <a:xfrm>
              <a:off x="11061863" y="676625"/>
              <a:ext cx="152400" cy="762000"/>
              <a:chOff x="3935" y="1728"/>
              <a:chExt cx="96" cy="480"/>
            </a:xfrm>
          </p:grpSpPr>
          <p:sp>
            <p:nvSpPr>
              <p:cNvPr id="76" name="Arc 59">
                <a:extLst>
                  <a:ext uri="{FF2B5EF4-FFF2-40B4-BE49-F238E27FC236}">
                    <a16:creationId xmlns:a16="http://schemas.microsoft.com/office/drawing/2014/main" id="{2FF422EF-E1D0-284B-B3CD-64206AC64D6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7" name="Arc 60">
                <a:extLst>
                  <a:ext uri="{FF2B5EF4-FFF2-40B4-BE49-F238E27FC236}">
                    <a16:creationId xmlns:a16="http://schemas.microsoft.com/office/drawing/2014/main" id="{D0FB3849-8D23-CA44-89B3-C8CDEC1AEC3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8" name="Arc 61">
                <a:extLst>
                  <a:ext uri="{FF2B5EF4-FFF2-40B4-BE49-F238E27FC236}">
                    <a16:creationId xmlns:a16="http://schemas.microsoft.com/office/drawing/2014/main" id="{02C76EF2-BE20-0B40-BB97-891013E2DD31}"/>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9" name="Arc 62">
                <a:extLst>
                  <a:ext uri="{FF2B5EF4-FFF2-40B4-BE49-F238E27FC236}">
                    <a16:creationId xmlns:a16="http://schemas.microsoft.com/office/drawing/2014/main" id="{2690D9F6-955A-1641-A544-AFDCAD18D9F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0" name="Line 63">
                <a:extLst>
                  <a:ext uri="{FF2B5EF4-FFF2-40B4-BE49-F238E27FC236}">
                    <a16:creationId xmlns:a16="http://schemas.microsoft.com/office/drawing/2014/main" id="{85FA0C01-6BE6-FA4C-B654-25696042EF60}"/>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64">
                <a:extLst>
                  <a:ext uri="{FF2B5EF4-FFF2-40B4-BE49-F238E27FC236}">
                    <a16:creationId xmlns:a16="http://schemas.microsoft.com/office/drawing/2014/main" id="{F5A7C17F-5320-914E-9836-3AC268AD39F1}"/>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Arc 65">
                <a:extLst>
                  <a:ext uri="{FF2B5EF4-FFF2-40B4-BE49-F238E27FC236}">
                    <a16:creationId xmlns:a16="http://schemas.microsoft.com/office/drawing/2014/main" id="{6A7E181A-F346-0F4F-884C-D37B31BA85F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3" name="Arc 66">
                <a:extLst>
                  <a:ext uri="{FF2B5EF4-FFF2-40B4-BE49-F238E27FC236}">
                    <a16:creationId xmlns:a16="http://schemas.microsoft.com/office/drawing/2014/main" id="{2CFB708A-3A2D-2041-A5C7-A8C6E186D7D7}"/>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4" name="Arc 67">
                <a:extLst>
                  <a:ext uri="{FF2B5EF4-FFF2-40B4-BE49-F238E27FC236}">
                    <a16:creationId xmlns:a16="http://schemas.microsoft.com/office/drawing/2014/main" id="{99179428-D2DB-D644-BA0D-FB39A04319A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5" name="Arc 68">
                <a:extLst>
                  <a:ext uri="{FF2B5EF4-FFF2-40B4-BE49-F238E27FC236}">
                    <a16:creationId xmlns:a16="http://schemas.microsoft.com/office/drawing/2014/main" id="{C3F96FF0-8AF6-F94C-A6A1-68586C39C1A2}"/>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6" name="Arc 69">
                <a:extLst>
                  <a:ext uri="{FF2B5EF4-FFF2-40B4-BE49-F238E27FC236}">
                    <a16:creationId xmlns:a16="http://schemas.microsoft.com/office/drawing/2014/main" id="{E64AEF41-32C4-734C-8DC9-59C9FDC946E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Arc 70">
                <a:extLst>
                  <a:ext uri="{FF2B5EF4-FFF2-40B4-BE49-F238E27FC236}">
                    <a16:creationId xmlns:a16="http://schemas.microsoft.com/office/drawing/2014/main" id="{D2149ABB-0640-A94B-8E28-782391C70FC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8" name="Arc 71">
                <a:extLst>
                  <a:ext uri="{FF2B5EF4-FFF2-40B4-BE49-F238E27FC236}">
                    <a16:creationId xmlns:a16="http://schemas.microsoft.com/office/drawing/2014/main" id="{E7583F5A-F234-E049-881F-D5EDC0226353}"/>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70" name="Straight Connector 69">
              <a:extLst>
                <a:ext uri="{FF2B5EF4-FFF2-40B4-BE49-F238E27FC236}">
                  <a16:creationId xmlns:a16="http://schemas.microsoft.com/office/drawing/2014/main" id="{66DBB91D-9C63-B045-AB85-37EE461C2CA1}"/>
                </a:ext>
              </a:extLst>
            </p:cNvPr>
            <p:cNvCxnSpPr>
              <a:cxnSpLocks/>
            </p:cNvCxnSpPr>
            <p:nvPr/>
          </p:nvCxnSpPr>
          <p:spPr>
            <a:xfrm flipV="1">
              <a:off x="11137278" y="2110408"/>
              <a:ext cx="1" cy="39048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1" name="TextBox 70">
              <a:extLst>
                <a:ext uri="{FF2B5EF4-FFF2-40B4-BE49-F238E27FC236}">
                  <a16:creationId xmlns:a16="http://schemas.microsoft.com/office/drawing/2014/main" id="{39CC439C-DE47-514E-AF96-1B9E87544587}"/>
                </a:ext>
              </a:extLst>
            </p:cNvPr>
            <p:cNvSpPr txBox="1"/>
            <p:nvPr/>
          </p:nvSpPr>
          <p:spPr>
            <a:xfrm>
              <a:off x="10762647" y="863371"/>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p>
          </p:txBody>
        </p:sp>
        <p:sp>
          <p:nvSpPr>
            <p:cNvPr id="72" name="TextBox 71">
              <a:extLst>
                <a:ext uri="{FF2B5EF4-FFF2-40B4-BE49-F238E27FC236}">
                  <a16:creationId xmlns:a16="http://schemas.microsoft.com/office/drawing/2014/main" id="{F23F8D74-F692-E84E-843D-FFA55F88A626}"/>
                </a:ext>
              </a:extLst>
            </p:cNvPr>
            <p:cNvSpPr txBox="1"/>
            <p:nvPr/>
          </p:nvSpPr>
          <p:spPr>
            <a:xfrm>
              <a:off x="11390028" y="1598397"/>
              <a:ext cx="36790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a:t>
              </a:r>
              <a:r>
                <a:rPr lang="en-US" sz="1600" baseline="-25000" dirty="0">
                  <a:solidFill>
                    <a:srgbClr val="000000"/>
                  </a:solidFill>
                  <a:latin typeface="Calibri"/>
                  <a:ea typeface="Calibri"/>
                  <a:cs typeface="Calibri"/>
                  <a:sym typeface="Calibri"/>
                </a:rPr>
                <a:t>C</a:t>
              </a:r>
            </a:p>
          </p:txBody>
        </p:sp>
        <p:sp>
          <p:nvSpPr>
            <p:cNvPr id="73" name="TextBox 72">
              <a:extLst>
                <a:ext uri="{FF2B5EF4-FFF2-40B4-BE49-F238E27FC236}">
                  <a16:creationId xmlns:a16="http://schemas.microsoft.com/office/drawing/2014/main" id="{DC6C8AC2-C758-9D41-A11A-19F8C55F7610}"/>
                </a:ext>
              </a:extLst>
            </p:cNvPr>
            <p:cNvSpPr txBox="1"/>
            <p:nvPr/>
          </p:nvSpPr>
          <p:spPr>
            <a:xfrm>
              <a:off x="8686800" y="1481359"/>
              <a:ext cx="39569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n</a:t>
              </a:r>
              <a:endParaRPr lang="en-US" sz="1600" baseline="-25000" dirty="0">
                <a:solidFill>
                  <a:srgbClr val="000000"/>
                </a:solidFill>
                <a:latin typeface="Calibri"/>
                <a:ea typeface="Calibri"/>
                <a:cs typeface="Calibri"/>
                <a:sym typeface="Calibri"/>
              </a:endParaRPr>
            </a:p>
          </p:txBody>
        </p:sp>
        <p:sp>
          <p:nvSpPr>
            <p:cNvPr id="74" name="Oval 73">
              <a:extLst>
                <a:ext uri="{FF2B5EF4-FFF2-40B4-BE49-F238E27FC236}">
                  <a16:creationId xmlns:a16="http://schemas.microsoft.com/office/drawing/2014/main" id="{C687DB53-B4A9-F64F-9C39-CDD140963F48}"/>
                </a:ext>
              </a:extLst>
            </p:cNvPr>
            <p:cNvSpPr/>
            <p:nvPr/>
          </p:nvSpPr>
          <p:spPr>
            <a:xfrm>
              <a:off x="11093138" y="1441574"/>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TextBox 74">
              <a:extLst>
                <a:ext uri="{FF2B5EF4-FFF2-40B4-BE49-F238E27FC236}">
                  <a16:creationId xmlns:a16="http://schemas.microsoft.com/office/drawing/2014/main" id="{ABCFFFFC-FDB9-E34B-8904-2B91AA6DE077}"/>
                </a:ext>
              </a:extLst>
            </p:cNvPr>
            <p:cNvSpPr txBox="1"/>
            <p:nvPr/>
          </p:nvSpPr>
          <p:spPr>
            <a:xfrm>
              <a:off x="8845561" y="2714744"/>
              <a:ext cx="2446696" cy="309278"/>
            </a:xfrm>
            <a:prstGeom prst="rect">
              <a:avLst/>
            </a:prstGeom>
            <a:noFill/>
          </p:spPr>
          <p:txBody>
            <a:bodyPr wrap="square" rtlCol="0">
              <a:spAutoFit/>
            </a:bodyPr>
            <a:lstStyle/>
            <a:p>
              <a:r>
                <a:rPr lang="en-US" sz="1600" dirty="0"/>
                <a:t>Noise model for Nyquist</a:t>
              </a:r>
            </a:p>
          </p:txBody>
        </p:sp>
      </p:grpSp>
      <p:sp>
        <p:nvSpPr>
          <p:cNvPr id="95" name="Oval 94">
            <a:extLst>
              <a:ext uri="{FF2B5EF4-FFF2-40B4-BE49-F238E27FC236}">
                <a16:creationId xmlns:a16="http://schemas.microsoft.com/office/drawing/2014/main" id="{142446CA-3B08-564C-B54E-51F2902AE70C}"/>
              </a:ext>
            </a:extLst>
          </p:cNvPr>
          <p:cNvSpPr/>
          <p:nvPr/>
        </p:nvSpPr>
        <p:spPr>
          <a:xfrm>
            <a:off x="11451221" y="2289477"/>
            <a:ext cx="85420" cy="10009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0307298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0245"/>
            <a:ext cx="12039600" cy="982810"/>
          </a:xfrm>
        </p:spPr>
        <p:txBody>
          <a:bodyPr>
            <a:normAutofit/>
          </a:bodyPr>
          <a:lstStyle/>
          <a:p>
            <a:pPr algn="ctr"/>
            <a:r>
              <a:rPr lang="en-US" sz="4000" dirty="0">
                <a:cs typeface="Arial" panose="020B0604020202020204" pitchFamily="34" charset="0"/>
              </a:rPr>
              <a:t>Lienard-Wierchert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31563" y="1721022"/>
                <a:ext cx="7428963" cy="4361726"/>
              </a:xfrm>
            </p:spPr>
            <p:txBody>
              <a:bodyPr>
                <a:normAutofit/>
              </a:bodyPr>
              <a:lstStyle/>
              <a:p>
                <a:pPr marL="342900" indent="-342900">
                  <a:lnSpc>
                    <a:spcPct val="120000"/>
                  </a:lnSpc>
                  <a:spcBef>
                    <a:spcPts val="400"/>
                  </a:spcBef>
                </a:pPr>
                <a14:m>
                  <m:oMath xmlns:m="http://schemas.openxmlformats.org/officeDocument/2006/math">
                    <m:r>
                      <a:rPr lang="en-US" sz="1800" i="1" smtClean="0">
                        <a:latin typeface="Cambria Math" panose="02040503050406030204" pitchFamily="18" charset="0"/>
                        <a:ea typeface="Cambria Math" panose="02040503050406030204" pitchFamily="18" charset="0"/>
                        <a:cs typeface="Arial" panose="020B0604020202020204" pitchFamily="34" charset="0"/>
                      </a:rPr>
                      <m:t>𝜙</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 </m:t>
                    </m:r>
                    <m:nary>
                      <m:naryPr>
                        <m:limLoc m:val="undOvr"/>
                        <m:subHide m:val="on"/>
                        <m:supHide m:val="on"/>
                        <m:ctrlPr>
                          <a:rPr lang="en-US" sz="1800" i="1">
                            <a:latin typeface="Cambria Math" panose="02040503050406030204" pitchFamily="18" charset="0"/>
                            <a:cs typeface="Arial" panose="020B0604020202020204" pitchFamily="34" charset="0"/>
                          </a:rPr>
                        </m:ctrlPr>
                      </m:naryPr>
                      <m:sub/>
                      <m:sup/>
                      <m:e>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𝜌</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2, </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𝑟</m:t>
                                        </m:r>
                                      </m:e>
                                      <m:sub>
                                        <m:r>
                                          <a:rPr lang="en-US" sz="1800" i="1">
                                            <a:latin typeface="Cambria Math" panose="02040503050406030204" pitchFamily="18" charset="0"/>
                                            <a:cs typeface="Arial" panose="020B0604020202020204" pitchFamily="34" charset="0"/>
                                          </a:rPr>
                                          <m:t>12</m:t>
                                        </m:r>
                                      </m:sub>
                                    </m:sSub>
                                  </m:num>
                                  <m:den>
                                    <m:r>
                                      <a:rPr lang="en-US" sz="1800" i="1">
                                        <a:latin typeface="Cambria Math" panose="02040503050406030204" pitchFamily="18" charset="0"/>
                                        <a:cs typeface="Arial" panose="020B0604020202020204" pitchFamily="34" charset="0"/>
                                      </a:rPr>
                                      <m:t>𝑐</m:t>
                                    </m:r>
                                  </m:den>
                                </m:f>
                              </m:e>
                            </m:d>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𝑟</m:t>
                                </m:r>
                              </m:e>
                              <m:sub>
                                <m:r>
                                  <a:rPr lang="en-US" sz="1800" i="1">
                                    <a:latin typeface="Cambria Math" panose="02040503050406030204" pitchFamily="18" charset="0"/>
                                    <a:ea typeface="Cambria Math" panose="02040503050406030204" pitchFamily="18" charset="0"/>
                                    <a:cs typeface="Arial" panose="020B0604020202020204" pitchFamily="34" charset="0"/>
                                  </a:rPr>
                                  <m:t>12</m:t>
                                </m:r>
                              </m:sub>
                            </m:sSub>
                          </m:den>
                        </m:f>
                      </m:e>
                    </m:nary>
                    <m:r>
                      <a:rPr lang="en-US" sz="1800" i="1">
                        <a:latin typeface="Cambria Math" panose="02040503050406030204" pitchFamily="18" charset="0"/>
                        <a:cs typeface="Arial" panose="020B0604020202020204" pitchFamily="34" charset="0"/>
                      </a:rPr>
                      <m:t> </m:t>
                    </m:r>
                    <m:r>
                      <a:rPr lang="en-US" sz="1800" i="1">
                        <a:latin typeface="Cambria Math" panose="02040503050406030204" pitchFamily="18" charset="0"/>
                        <a:cs typeface="Arial" panose="020B0604020202020204" pitchFamily="34" charset="0"/>
                      </a:rPr>
                      <m:t>𝑑</m:t>
                    </m:r>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𝑉</m:t>
                        </m:r>
                      </m:e>
                      <m:sub>
                        <m:r>
                          <a:rPr lang="en-US" sz="1800" i="1">
                            <a:latin typeface="Cambria Math" panose="02040503050406030204" pitchFamily="18" charset="0"/>
                            <a:cs typeface="Arial" panose="020B0604020202020204" pitchFamily="34" charset="0"/>
                          </a:rPr>
                          <m:t>2</m:t>
                        </m:r>
                      </m:sub>
                    </m:sSub>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14:m>
                  <m:oMath xmlns:m="http://schemas.openxmlformats.org/officeDocument/2006/math">
                    <m:r>
                      <a:rPr lang="en-US" sz="1800" i="1">
                        <a:latin typeface="Cambria Math" panose="02040503050406030204" pitchFamily="18" charset="0"/>
                        <a:ea typeface="Cambria Math" panose="02040503050406030204" pitchFamily="18" charset="0"/>
                        <a:cs typeface="Arial" panose="020B0604020202020204" pitchFamily="34" charset="0"/>
                      </a:rPr>
                      <m:t>𝜙</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m:t>
                    </m:r>
                    <m:nary>
                      <m:naryPr>
                        <m:chr m:val="∑"/>
                        <m:subHide m:val="on"/>
                        <m:supHide m:val="on"/>
                        <m:ctrlPr>
                          <a:rPr lang="en-US" sz="1800" i="1" smtClean="0">
                            <a:latin typeface="Cambria Math" panose="02040503050406030204" pitchFamily="18" charset="0"/>
                            <a:cs typeface="Arial" panose="020B0604020202020204" pitchFamily="34" charset="0"/>
                          </a:rPr>
                        </m:ctrlPr>
                      </m:naryPr>
                      <m:sub/>
                      <m:sup/>
                      <m:e>
                        <m:f>
                          <m:fPr>
                            <m:ctrlPr>
                              <a:rPr lang="en-US" sz="1800" i="1" smtClean="0">
                                <a:latin typeface="Cambria Math" panose="02040503050406030204" pitchFamily="18" charset="0"/>
                                <a:cs typeface="Arial" panose="020B0604020202020204" pitchFamily="34" charset="0"/>
                              </a:rPr>
                            </m:ctrlPr>
                          </m:fPr>
                          <m:num>
                            <m:sSub>
                              <m:sSubPr>
                                <m:ctrlPr>
                                  <a:rPr lang="en-US" sz="1800" i="1" smtClean="0">
                                    <a:latin typeface="Cambria Math" panose="02040503050406030204" pitchFamily="18" charset="0"/>
                                    <a:cs typeface="Arial" panose="020B0604020202020204" pitchFamily="34" charset="0"/>
                                  </a:rPr>
                                </m:ctrlPr>
                              </m:sSubPr>
                              <m:e>
                                <m:r>
                                  <a:rPr lang="en-US" sz="1800" i="1" smtClean="0">
                                    <a:latin typeface="Cambria Math" panose="02040503050406030204" pitchFamily="18" charset="0"/>
                                    <a:ea typeface="Cambria Math" panose="02040503050406030204" pitchFamily="18" charset="0"/>
                                    <a:cs typeface="Arial" panose="020B0604020202020204" pitchFamily="34" charset="0"/>
                                  </a:rPr>
                                  <m:t>𝜌</m:t>
                                </m:r>
                              </m:e>
                              <m:sub>
                                <m:r>
                                  <a:rPr lang="en-US" sz="1800" b="0" i="1" smtClean="0">
                                    <a:latin typeface="Cambria Math" panose="02040503050406030204" pitchFamily="18" charset="0"/>
                                    <a:cs typeface="Arial" panose="020B0604020202020204" pitchFamily="34" charset="0"/>
                                  </a:rPr>
                                  <m:t>𝑖</m:t>
                                </m:r>
                              </m:sub>
                            </m:sSub>
                            <m:r>
                              <a:rPr lang="en-US" sz="180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𝑉</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𝑖</m:t>
                                </m:r>
                              </m:sub>
                            </m:sSub>
                          </m:num>
                          <m:den>
                            <m:sSup>
                              <m:sSupPr>
                                <m:ctrlPr>
                                  <a:rPr lang="en-US" sz="1800" i="1" smtClean="0">
                                    <a:latin typeface="Cambria Math" panose="02040503050406030204" pitchFamily="18" charset="0"/>
                                    <a:cs typeface="Arial" panose="020B0604020202020204" pitchFamily="34" charset="0"/>
                                  </a:rPr>
                                </m:ctrlPr>
                              </m:sSupPr>
                              <m:e>
                                <m:sSub>
                                  <m:sSubPr>
                                    <m:ctrlPr>
                                      <a:rPr lang="en-US" sz="1800" i="1" smtClean="0">
                                        <a:latin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cs typeface="Arial" panose="020B0604020202020204" pitchFamily="34" charset="0"/>
                                      </a:rPr>
                                      <m:t>𝑟</m:t>
                                    </m:r>
                                  </m:e>
                                  <m:sub>
                                    <m:r>
                                      <a:rPr lang="en-US" sz="1800" b="0" i="1" smtClean="0">
                                        <a:latin typeface="Cambria Math" panose="02040503050406030204" pitchFamily="18" charset="0"/>
                                        <a:cs typeface="Arial" panose="020B0604020202020204" pitchFamily="34" charset="0"/>
                                      </a:rPr>
                                      <m:t>𝑖</m:t>
                                    </m:r>
                                  </m:sub>
                                </m:sSub>
                              </m:e>
                              <m:sup>
                                <m:r>
                                  <a:rPr lang="en-US" sz="1800" b="0" i="1" smtClean="0">
                                    <a:latin typeface="Cambria Math" panose="02040503050406030204" pitchFamily="18" charset="0"/>
                                    <a:cs typeface="Arial" panose="020B0604020202020204" pitchFamily="34" charset="0"/>
                                  </a:rPr>
                                  <m:t>′</m:t>
                                </m:r>
                              </m:sup>
                            </m:sSup>
                          </m:den>
                        </m:f>
                      </m:e>
                    </m:nary>
                    <m:r>
                      <a:rPr lang="en-US" sz="1800" b="0" i="1" smtClean="0">
                        <a:latin typeface="Cambria Math" panose="02040503050406030204" pitchFamily="18" charset="0"/>
                        <a:cs typeface="Arial" panose="020B0604020202020204" pitchFamily="34" charset="0"/>
                      </a:rPr>
                      <m:t>=</m:t>
                    </m:r>
                    <m:nary>
                      <m:naryPr>
                        <m:chr m:val="∑"/>
                        <m:subHide m:val="on"/>
                        <m:supHide m:val="on"/>
                        <m:ctrlPr>
                          <a:rPr lang="en-US" sz="1800" b="0" i="1" smtClean="0">
                            <a:latin typeface="Cambria Math" panose="02040503050406030204" pitchFamily="18" charset="0"/>
                            <a:cs typeface="Arial" panose="020B0604020202020204" pitchFamily="34" charset="0"/>
                          </a:rPr>
                        </m:ctrlPr>
                      </m:naryPr>
                      <m:sub/>
                      <m:sup/>
                      <m:e>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𝜌</m:t>
                            </m:r>
                            <m:r>
                              <a:rPr lang="en-US" sz="1800" b="0" i="1" smtClean="0">
                                <a:latin typeface="Cambria Math" panose="02040503050406030204" pitchFamily="18" charset="0"/>
                                <a:ea typeface="Cambria Math" panose="02040503050406030204" pitchFamily="18" charset="0"/>
                                <a:cs typeface="Arial" panose="020B0604020202020204" pitchFamily="34" charset="0"/>
                              </a:rPr>
                              <m:t>𝑤</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𝑎</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num>
                          <m:den>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cs typeface="Arial" panose="020B0604020202020204" pitchFamily="34" charset="0"/>
                                  </a:rPr>
                                  <m:t>′</m:t>
                                </m:r>
                              </m:sup>
                            </m:sSup>
                          </m:den>
                        </m:f>
                      </m:e>
                    </m:nary>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𝜌</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𝑎</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3</m:t>
                            </m:r>
                          </m:sup>
                        </m:sSup>
                      </m:num>
                      <m:den>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cs typeface="Arial" panose="020B0604020202020204" pitchFamily="34" charset="0"/>
                              </a:rPr>
                              <m:t>′</m:t>
                            </m:r>
                          </m:sup>
                        </m:sSup>
                      </m:den>
                    </m:f>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𝑁𝑤</m:t>
                        </m:r>
                      </m:num>
                      <m:den>
                        <m:r>
                          <a:rPr lang="en-US" sz="1800" b="0" i="1" smtClean="0">
                            <a:latin typeface="Cambria Math" panose="02040503050406030204" pitchFamily="18" charset="0"/>
                            <a:cs typeface="Arial" panose="020B0604020202020204" pitchFamily="34" charset="0"/>
                          </a:rPr>
                          <m:t>𝑎</m:t>
                        </m:r>
                      </m:den>
                    </m:f>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𝑞</m:t>
                        </m:r>
                      </m:num>
                      <m:den>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cs typeface="Arial" panose="020B0604020202020204" pitchFamily="34" charset="0"/>
                              </a:rPr>
                              <m:t>′</m:t>
                            </m:r>
                          </m:sup>
                        </m:sSup>
                      </m:den>
                    </m:f>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𝑏</m:t>
                        </m:r>
                      </m:num>
                      <m:den>
                        <m:r>
                          <a:rPr lang="en-US" sz="1800" b="0" i="1" smtClean="0">
                            <a:latin typeface="Cambria Math" panose="02040503050406030204" pitchFamily="18" charset="0"/>
                            <a:cs typeface="Arial" panose="020B0604020202020204" pitchFamily="34" charset="0"/>
                          </a:rPr>
                          <m:t>𝑎</m:t>
                        </m:r>
                      </m:den>
                    </m:f>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14:m>
                  <m:oMath xmlns:m="http://schemas.openxmlformats.org/officeDocument/2006/math">
                    <m:r>
                      <a:rPr lang="en-US" sz="1800" b="0" i="1" smtClean="0">
                        <a:latin typeface="Cambria Math" panose="02040503050406030204" pitchFamily="18" charset="0"/>
                        <a:cs typeface="Calibri" panose="020F0502020204030204" pitchFamily="34" charset="0"/>
                      </a:rPr>
                      <m:t>𝑏</m:t>
                    </m:r>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𝑎</m:t>
                    </m:r>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𝑣</m:t>
                        </m:r>
                      </m:num>
                      <m:den>
                        <m:r>
                          <a:rPr lang="en-US" sz="1800" b="0" i="1" smtClean="0">
                            <a:latin typeface="Cambria Math" panose="02040503050406030204" pitchFamily="18" charset="0"/>
                            <a:cs typeface="Calibri" panose="020F0502020204030204" pitchFamily="34" charset="0"/>
                          </a:rPr>
                          <m:t>𝑐</m:t>
                        </m:r>
                      </m:den>
                    </m:f>
                    <m:r>
                      <a:rPr lang="en-US" sz="1800" b="0" i="1" smtClean="0">
                        <a:latin typeface="Cambria Math" panose="02040503050406030204" pitchFamily="18" charset="0"/>
                        <a:cs typeface="Calibri" panose="020F0502020204030204" pitchFamily="34" charset="0"/>
                      </a:rPr>
                      <m:t>𝑏</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r>
                  <a:rPr lang="en-US" sz="1800" dirty="0">
                    <a:latin typeface="Calibri" panose="020F0502020204030204" pitchFamily="34" charset="0"/>
                    <a:cs typeface="Calibri" panose="020F0502020204030204" pitchFamily="34" charset="0"/>
                  </a:rPr>
                  <a:t>So, we get</a:t>
                </a:r>
              </a:p>
              <a:p>
                <a:pPr marL="800100" lvl="1" indent="-342900">
                  <a:lnSpc>
                    <a:spcPct val="120000"/>
                  </a:lnSpc>
                  <a:spcBef>
                    <a:spcPts val="400"/>
                  </a:spcBef>
                </a:pPr>
                <a14:m>
                  <m:oMath xmlns:m="http://schemas.openxmlformats.org/officeDocument/2006/math">
                    <m:r>
                      <a:rPr lang="en-US" sz="1800" i="1">
                        <a:latin typeface="Cambria Math" panose="02040503050406030204" pitchFamily="18" charset="0"/>
                        <a:ea typeface="Cambria Math" panose="02040503050406030204" pitchFamily="18" charset="0"/>
                        <a:cs typeface="Arial" panose="020B0604020202020204" pitchFamily="34" charset="0"/>
                      </a:rPr>
                      <m:t>𝜙</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m:t>
                    </m:r>
                    <m:f>
                      <m:fPr>
                        <m:ctrlPr>
                          <a:rPr lang="en-US" sz="180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𝑞</m:t>
                        </m:r>
                      </m:num>
                      <m:den>
                        <m:r>
                          <a:rPr lang="en-US" sz="1800" b="0" i="1" smtClean="0">
                            <a:latin typeface="Cambria Math" panose="02040503050406030204" pitchFamily="18" charset="0"/>
                            <a:cs typeface="Arial" panose="020B0604020202020204" pitchFamily="34" charset="0"/>
                          </a:rPr>
                          <m:t>4</m:t>
                        </m:r>
                        <m:r>
                          <a:rPr lang="en-US" sz="18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0</m:t>
                            </m:r>
                          </m:sub>
                        </m:sSub>
                        <m:sSub>
                          <m:sSub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𝑣</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𝑟𝑒𝑡</m:t>
                            </m:r>
                          </m:sub>
                        </m:sSub>
                      </m:den>
                    </m:f>
                  </m:oMath>
                </a14:m>
                <a:r>
                  <a:rPr lang="en-US" sz="1800" dirty="0">
                    <a:latin typeface="Calibri" panose="020F0502020204030204" pitchFamily="34" charset="0"/>
                    <a:cs typeface="Calibri" panose="020F0502020204030204" pitchFamily="34" charset="0"/>
                  </a:rPr>
                  <a:t> and</a:t>
                </a:r>
              </a:p>
              <a:p>
                <a:pPr marL="800100" lvl="1" indent="-342900">
                  <a:lnSpc>
                    <a:spcPct val="120000"/>
                  </a:lnSpc>
                  <a:spcBef>
                    <a:spcPts val="400"/>
                  </a:spcBef>
                </a:pPr>
                <a14:m>
                  <m:oMath xmlns:m="http://schemas.openxmlformats.org/officeDocument/2006/math">
                    <m:r>
                      <a:rPr lang="en-US" sz="1800" b="0" i="1" smtClean="0">
                        <a:latin typeface="Cambria Math" panose="02040503050406030204" pitchFamily="18" charset="0"/>
                        <a:cs typeface="Calibri" panose="020F0502020204030204" pitchFamily="34" charset="0"/>
                      </a:rPr>
                      <m:t>𝐴</m:t>
                    </m:r>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cs typeface="Calibri" panose="020F0502020204030204" pitchFamily="34" charset="0"/>
                          </a:rPr>
                          <m:t>1,</m:t>
                        </m:r>
                        <m:r>
                          <a:rPr lang="en-US" sz="1800" b="0" i="1" smtClean="0">
                            <a:latin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𝑞</m:t>
                        </m:r>
                        <m:sSub>
                          <m:sSubPr>
                            <m:ctrlPr>
                              <a:rPr lang="en-US" sz="1800" i="1" smtClean="0">
                                <a:latin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cs typeface="Arial" panose="020B0604020202020204" pitchFamily="34" charset="0"/>
                              </a:rPr>
                              <m:t>𝑣</m:t>
                            </m:r>
                          </m:e>
                          <m:sub>
                            <m:r>
                              <a:rPr lang="en-US" sz="1800" b="0" i="1" smtClean="0">
                                <a:latin typeface="Cambria Math" panose="02040503050406030204" pitchFamily="18" charset="0"/>
                                <a:cs typeface="Arial" panose="020B0604020202020204" pitchFamily="34" charset="0"/>
                              </a:rPr>
                              <m:t>𝑟𝑒𝑡</m:t>
                            </m:r>
                          </m:sub>
                        </m:sSub>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ea typeface="Cambria Math" panose="02040503050406030204" pitchFamily="18" charset="0"/>
                                <a:cs typeface="Arial" panose="020B0604020202020204" pitchFamily="34" charset="0"/>
                              </a:rPr>
                              <m:t>𝑟</m:t>
                            </m:r>
                            <m:r>
                              <a:rPr lang="en-US" sz="1800" i="1">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𝑣</m:t>
                                </m:r>
                                <m:r>
                                  <a:rPr lang="en-US" sz="1800" i="1">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ea typeface="Cambria Math" panose="02040503050406030204" pitchFamily="18" charset="0"/>
                                    <a:cs typeface="Arial" panose="020B0604020202020204" pitchFamily="34" charset="0"/>
                                  </a:rPr>
                                  <m:t>𝑟</m:t>
                                </m:r>
                              </m:num>
                              <m:den>
                                <m:r>
                                  <a:rPr lang="en-US" sz="1800" i="1">
                                    <a:latin typeface="Cambria Math" panose="02040503050406030204" pitchFamily="18" charset="0"/>
                                    <a:ea typeface="Cambria Math" panose="02040503050406030204" pitchFamily="18" charset="0"/>
                                    <a:cs typeface="Arial" panose="020B0604020202020204" pitchFamily="34" charset="0"/>
                                  </a:rPr>
                                  <m:t>𝑐</m:t>
                                </m:r>
                              </m:den>
                            </m:f>
                            <m:r>
                              <a:rPr lang="en-US" sz="1800" i="1">
                                <a:latin typeface="Cambria Math" panose="02040503050406030204" pitchFamily="18" charset="0"/>
                                <a:ea typeface="Cambria Math" panose="02040503050406030204" pitchFamily="18" charset="0"/>
                                <a:cs typeface="Arial" panose="020B0604020202020204" pitchFamily="34" charset="0"/>
                              </a:rPr>
                              <m:t>]</m:t>
                            </m:r>
                          </m:e>
                          <m:sub>
                            <m:r>
                              <a:rPr lang="en-US" sz="1800" i="1">
                                <a:latin typeface="Cambria Math" panose="02040503050406030204" pitchFamily="18" charset="0"/>
                                <a:ea typeface="Cambria Math" panose="02040503050406030204" pitchFamily="18" charset="0"/>
                                <a:cs typeface="Arial" panose="020B0604020202020204" pitchFamily="34" charset="0"/>
                              </a:rPr>
                              <m:t>𝑟𝑒𝑡</m:t>
                            </m:r>
                          </m:sub>
                        </m:sSub>
                      </m:den>
                    </m:f>
                  </m:oMath>
                </a14:m>
                <a:endParaRPr lang="en-US" sz="1400" dirty="0">
                  <a:latin typeface="Calibri" panose="020F0502020204030204" pitchFamily="34" charset="0"/>
                  <a:cs typeface="Calibri" panose="020F0502020204030204" pitchFamily="34" charset="0"/>
                </a:endParaRPr>
              </a:p>
              <a:p>
                <a:pPr marL="342900" indent="-342900">
                  <a:lnSpc>
                    <a:spcPct val="120000"/>
                  </a:lnSpc>
                  <a:spcBef>
                    <a:spcPts val="400"/>
                  </a:spcBef>
                </a:pPr>
                <a:r>
                  <a:rPr lang="en-US" sz="1800" dirty="0">
                    <a:latin typeface="Calibri" panose="020F0502020204030204" pitchFamily="34" charset="0"/>
                    <a:cs typeface="Calibri" panose="020F0502020204030204" pitchFamily="34" charset="0"/>
                  </a:rPr>
                  <a:t>Now we can compute </a:t>
                </a:r>
                <a14:m>
                  <m:oMath xmlns:m="http://schemas.openxmlformats.org/officeDocument/2006/math">
                    <m:r>
                      <a:rPr lang="en-US" sz="1800" b="0" i="1" smtClean="0">
                        <a:latin typeface="Cambria Math" panose="02040503050406030204" pitchFamily="18" charset="0"/>
                        <a:cs typeface="Calibri" panose="020F0502020204030204" pitchFamily="34" charset="0"/>
                      </a:rPr>
                      <m:t>𝐸</m:t>
                    </m:r>
                  </m:oMath>
                </a14:m>
                <a:r>
                  <a:rPr lang="en-US" sz="1800" dirty="0">
                    <a:latin typeface="Calibri" panose="020F0502020204030204" pitchFamily="34" charset="0"/>
                    <a:cs typeface="Calibri" panose="020F0502020204030204" pitchFamily="34" charset="0"/>
                  </a:rPr>
                  <a:t> as above and verify the Heaviside formula</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31563" y="1721022"/>
                <a:ext cx="7428963" cy="4361726"/>
              </a:xfrm>
              <a:blipFill>
                <a:blip r:embed="rId2"/>
                <a:stretch>
                  <a:fillRect l="-684" t="-6087"/>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40</a:t>
            </a:fld>
            <a:endParaRPr lang="en-US" altLang="en-US"/>
          </a:p>
        </p:txBody>
      </p:sp>
      <p:grpSp>
        <p:nvGrpSpPr>
          <p:cNvPr id="59" name="Group 58">
            <a:extLst>
              <a:ext uri="{FF2B5EF4-FFF2-40B4-BE49-F238E27FC236}">
                <a16:creationId xmlns:a16="http://schemas.microsoft.com/office/drawing/2014/main" id="{CAEAD4B3-A508-B84C-B15C-2B78D54731A2}"/>
              </a:ext>
            </a:extLst>
          </p:cNvPr>
          <p:cNvGrpSpPr/>
          <p:nvPr/>
        </p:nvGrpSpPr>
        <p:grpSpPr>
          <a:xfrm>
            <a:off x="8036560" y="1656573"/>
            <a:ext cx="3799840" cy="3457674"/>
            <a:chOff x="6289040" y="904733"/>
            <a:chExt cx="3799840" cy="3457674"/>
          </a:xfrm>
        </p:grpSpPr>
        <p:sp>
          <p:nvSpPr>
            <p:cNvPr id="6" name="Rectangle 5">
              <a:extLst>
                <a:ext uri="{FF2B5EF4-FFF2-40B4-BE49-F238E27FC236}">
                  <a16:creationId xmlns:a16="http://schemas.microsoft.com/office/drawing/2014/main" id="{69FD2414-CCEE-0B42-9C21-2D974E43A81F}"/>
                </a:ext>
              </a:extLst>
            </p:cNvPr>
            <p:cNvSpPr/>
            <p:nvPr/>
          </p:nvSpPr>
          <p:spPr>
            <a:xfrm>
              <a:off x="6339840" y="123952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26A0DCE9-0E36-6B4C-BBD0-E94D27238B8E}"/>
                </a:ext>
              </a:extLst>
            </p:cNvPr>
            <p:cNvCxnSpPr>
              <a:cxnSpLocks/>
            </p:cNvCxnSpPr>
            <p:nvPr/>
          </p:nvCxnSpPr>
          <p:spPr>
            <a:xfrm>
              <a:off x="6309360" y="1198880"/>
              <a:ext cx="0" cy="30378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60744F7C-443B-754D-8473-64F87AB01087}"/>
                </a:ext>
              </a:extLst>
            </p:cNvPr>
            <p:cNvSpPr txBox="1"/>
            <p:nvPr/>
          </p:nvSpPr>
          <p:spPr>
            <a:xfrm>
              <a:off x="6289040" y="1676400"/>
              <a:ext cx="276038" cy="307777"/>
            </a:xfrm>
            <a:prstGeom prst="rect">
              <a:avLst/>
            </a:prstGeom>
            <a:noFill/>
          </p:spPr>
          <p:txBody>
            <a:bodyPr wrap="none" rtlCol="0">
              <a:spAutoFit/>
            </a:bodyPr>
            <a:lstStyle/>
            <a:p>
              <a:r>
                <a:rPr lang="en-US" sz="1400" dirty="0"/>
                <a:t>1</a:t>
              </a:r>
              <a:endParaRPr lang="en-US" dirty="0"/>
            </a:p>
          </p:txBody>
        </p:sp>
        <p:sp>
          <p:nvSpPr>
            <p:cNvPr id="11" name="Rectangle 10">
              <a:extLst>
                <a:ext uri="{FF2B5EF4-FFF2-40B4-BE49-F238E27FC236}">
                  <a16:creationId xmlns:a16="http://schemas.microsoft.com/office/drawing/2014/main" id="{A73FAC5E-9BB6-484A-9336-68DC69F2B589}"/>
                </a:ext>
              </a:extLst>
            </p:cNvPr>
            <p:cNvSpPr/>
            <p:nvPr/>
          </p:nvSpPr>
          <p:spPr>
            <a:xfrm>
              <a:off x="6532880" y="123952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AD150B37-57DD-AD46-AC12-DA916B561529}"/>
                </a:ext>
              </a:extLst>
            </p:cNvPr>
            <p:cNvSpPr txBox="1"/>
            <p:nvPr/>
          </p:nvSpPr>
          <p:spPr>
            <a:xfrm>
              <a:off x="6471920" y="1676400"/>
              <a:ext cx="276038" cy="307777"/>
            </a:xfrm>
            <a:prstGeom prst="rect">
              <a:avLst/>
            </a:prstGeom>
            <a:noFill/>
          </p:spPr>
          <p:txBody>
            <a:bodyPr wrap="none" rtlCol="0">
              <a:spAutoFit/>
            </a:bodyPr>
            <a:lstStyle/>
            <a:p>
              <a:r>
                <a:rPr lang="en-US" sz="1400" dirty="0"/>
                <a:t>2</a:t>
              </a:r>
              <a:endParaRPr lang="en-US" dirty="0"/>
            </a:p>
          </p:txBody>
        </p:sp>
        <p:sp>
          <p:nvSpPr>
            <p:cNvPr id="13" name="Rectangle 12">
              <a:extLst>
                <a:ext uri="{FF2B5EF4-FFF2-40B4-BE49-F238E27FC236}">
                  <a16:creationId xmlns:a16="http://schemas.microsoft.com/office/drawing/2014/main" id="{143AAA46-6603-4842-9FC3-E824CBC9D234}"/>
                </a:ext>
              </a:extLst>
            </p:cNvPr>
            <p:cNvSpPr/>
            <p:nvPr/>
          </p:nvSpPr>
          <p:spPr>
            <a:xfrm>
              <a:off x="7355840" y="125984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DFDBADAD-8A61-064C-B5A1-213B9533FCB5}"/>
                </a:ext>
              </a:extLst>
            </p:cNvPr>
            <p:cNvSpPr txBox="1"/>
            <p:nvPr/>
          </p:nvSpPr>
          <p:spPr>
            <a:xfrm>
              <a:off x="7305040" y="1696720"/>
              <a:ext cx="300082" cy="307777"/>
            </a:xfrm>
            <a:prstGeom prst="rect">
              <a:avLst/>
            </a:prstGeom>
            <a:noFill/>
          </p:spPr>
          <p:txBody>
            <a:bodyPr wrap="none" rtlCol="0">
              <a:spAutoFit/>
            </a:bodyPr>
            <a:lstStyle/>
            <a:p>
              <a:r>
                <a:rPr lang="en-US" sz="1400" dirty="0"/>
                <a:t>N</a:t>
              </a:r>
              <a:endParaRPr lang="en-US" dirty="0"/>
            </a:p>
          </p:txBody>
        </p:sp>
        <p:cxnSp>
          <p:nvCxnSpPr>
            <p:cNvPr id="15" name="Straight Connector 14">
              <a:extLst>
                <a:ext uri="{FF2B5EF4-FFF2-40B4-BE49-F238E27FC236}">
                  <a16:creationId xmlns:a16="http://schemas.microsoft.com/office/drawing/2014/main" id="{3637C85E-90F2-884E-8987-EAD2D6E748A1}"/>
                </a:ext>
              </a:extLst>
            </p:cNvPr>
            <p:cNvCxnSpPr>
              <a:cxnSpLocks/>
            </p:cNvCxnSpPr>
            <p:nvPr/>
          </p:nvCxnSpPr>
          <p:spPr>
            <a:xfrm>
              <a:off x="9916160" y="1249680"/>
              <a:ext cx="0" cy="29565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6EB0E39A-8722-8444-BE97-F2620C04F8D3}"/>
                </a:ext>
              </a:extLst>
            </p:cNvPr>
            <p:cNvSpPr txBox="1"/>
            <p:nvPr/>
          </p:nvSpPr>
          <p:spPr>
            <a:xfrm>
              <a:off x="6808918" y="1534160"/>
              <a:ext cx="343364" cy="369332"/>
            </a:xfrm>
            <a:prstGeom prst="rect">
              <a:avLst/>
            </a:prstGeom>
            <a:noFill/>
          </p:spPr>
          <p:txBody>
            <a:bodyPr wrap="none" rtlCol="0">
              <a:spAutoFit/>
            </a:bodyPr>
            <a:lstStyle/>
            <a:p>
              <a:r>
                <a:rPr lang="en-US" dirty="0"/>
                <a:t>…</a:t>
              </a:r>
            </a:p>
          </p:txBody>
        </p:sp>
        <p:sp>
          <p:nvSpPr>
            <p:cNvPr id="17" name="TextBox 16">
              <a:extLst>
                <a:ext uri="{FF2B5EF4-FFF2-40B4-BE49-F238E27FC236}">
                  <a16:creationId xmlns:a16="http://schemas.microsoft.com/office/drawing/2014/main" id="{535D3A9F-B446-2649-9AF7-47E8FC68E77D}"/>
                </a:ext>
              </a:extLst>
            </p:cNvPr>
            <p:cNvSpPr txBox="1"/>
            <p:nvPr/>
          </p:nvSpPr>
          <p:spPr>
            <a:xfrm>
              <a:off x="6864117" y="904733"/>
              <a:ext cx="404324" cy="338554"/>
            </a:xfrm>
            <a:prstGeom prst="rect">
              <a:avLst/>
            </a:prstGeom>
            <a:noFill/>
          </p:spPr>
          <p:txBody>
            <a:bodyPr wrap="square" rtlCol="0">
              <a:spAutoFit/>
            </a:bodyPr>
            <a:lstStyle/>
            <a:p>
              <a:r>
                <a:rPr lang="en-US" sz="1600" dirty="0"/>
                <a:t>a</a:t>
              </a:r>
            </a:p>
          </p:txBody>
        </p:sp>
        <p:cxnSp>
          <p:nvCxnSpPr>
            <p:cNvPr id="19" name="Straight Arrow Connector 18">
              <a:extLst>
                <a:ext uri="{FF2B5EF4-FFF2-40B4-BE49-F238E27FC236}">
                  <a16:creationId xmlns:a16="http://schemas.microsoft.com/office/drawing/2014/main" id="{3E5382B0-703E-AA47-848B-A46356ED79BA}"/>
                </a:ext>
              </a:extLst>
            </p:cNvPr>
            <p:cNvCxnSpPr>
              <a:cxnSpLocks/>
            </p:cNvCxnSpPr>
            <p:nvPr/>
          </p:nvCxnSpPr>
          <p:spPr>
            <a:xfrm>
              <a:off x="7152282" y="1117600"/>
              <a:ext cx="43723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AE317A75-737C-4A40-A0E1-C44C85240E5F}"/>
                </a:ext>
              </a:extLst>
            </p:cNvPr>
            <p:cNvCxnSpPr>
              <a:cxnSpLocks/>
            </p:cNvCxnSpPr>
            <p:nvPr/>
          </p:nvCxnSpPr>
          <p:spPr>
            <a:xfrm flipH="1">
              <a:off x="6350001" y="1104490"/>
              <a:ext cx="514116"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6294D072-9ED8-3D4A-B324-97327B801E3A}"/>
                </a:ext>
              </a:extLst>
            </p:cNvPr>
            <p:cNvSpPr/>
            <p:nvPr/>
          </p:nvSpPr>
          <p:spPr>
            <a:xfrm>
              <a:off x="6329681" y="1204482"/>
              <a:ext cx="1275433" cy="115824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Connector 26">
              <a:extLst>
                <a:ext uri="{FF2B5EF4-FFF2-40B4-BE49-F238E27FC236}">
                  <a16:creationId xmlns:a16="http://schemas.microsoft.com/office/drawing/2014/main" id="{62C17D4E-F48A-7C47-9DC6-FF3BFAA6D1B4}"/>
                </a:ext>
              </a:extLst>
            </p:cNvPr>
            <p:cNvCxnSpPr>
              <a:cxnSpLocks/>
            </p:cNvCxnSpPr>
            <p:nvPr/>
          </p:nvCxnSpPr>
          <p:spPr>
            <a:xfrm flipH="1">
              <a:off x="8184234" y="1158240"/>
              <a:ext cx="4726" cy="30784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F71DC248-2CFF-EC4C-B06C-CAE9D9AEB776}"/>
                </a:ext>
              </a:extLst>
            </p:cNvPr>
            <p:cNvSpPr/>
            <p:nvPr/>
          </p:nvSpPr>
          <p:spPr>
            <a:xfrm>
              <a:off x="6918960" y="290576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4035860C-170A-BD46-8B60-E8B28262D57E}"/>
                </a:ext>
              </a:extLst>
            </p:cNvPr>
            <p:cNvSpPr txBox="1"/>
            <p:nvPr/>
          </p:nvSpPr>
          <p:spPr>
            <a:xfrm>
              <a:off x="6868160" y="3342640"/>
              <a:ext cx="276038" cy="307777"/>
            </a:xfrm>
            <a:prstGeom prst="rect">
              <a:avLst/>
            </a:prstGeom>
            <a:noFill/>
          </p:spPr>
          <p:txBody>
            <a:bodyPr wrap="none" rtlCol="0">
              <a:spAutoFit/>
            </a:bodyPr>
            <a:lstStyle/>
            <a:p>
              <a:r>
                <a:rPr lang="en-US" sz="1400" dirty="0"/>
                <a:t>1</a:t>
              </a:r>
              <a:endParaRPr lang="en-US" dirty="0"/>
            </a:p>
          </p:txBody>
        </p:sp>
        <p:sp>
          <p:nvSpPr>
            <p:cNvPr id="30" name="Rectangle 29">
              <a:extLst>
                <a:ext uri="{FF2B5EF4-FFF2-40B4-BE49-F238E27FC236}">
                  <a16:creationId xmlns:a16="http://schemas.microsoft.com/office/drawing/2014/main" id="{F697F3EE-9C0D-C94A-B9AD-2BA5B9EE35A0}"/>
                </a:ext>
              </a:extLst>
            </p:cNvPr>
            <p:cNvSpPr/>
            <p:nvPr/>
          </p:nvSpPr>
          <p:spPr>
            <a:xfrm>
              <a:off x="7112000" y="290576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2EA94B59-201C-B54A-B32B-2D24A80F5BDF}"/>
                </a:ext>
              </a:extLst>
            </p:cNvPr>
            <p:cNvSpPr txBox="1"/>
            <p:nvPr/>
          </p:nvSpPr>
          <p:spPr>
            <a:xfrm>
              <a:off x="7051040" y="3342640"/>
              <a:ext cx="276038" cy="307777"/>
            </a:xfrm>
            <a:prstGeom prst="rect">
              <a:avLst/>
            </a:prstGeom>
            <a:noFill/>
          </p:spPr>
          <p:txBody>
            <a:bodyPr wrap="none" rtlCol="0">
              <a:spAutoFit/>
            </a:bodyPr>
            <a:lstStyle/>
            <a:p>
              <a:r>
                <a:rPr lang="en-US" sz="1400" dirty="0"/>
                <a:t>2</a:t>
              </a:r>
              <a:endParaRPr lang="en-US" dirty="0"/>
            </a:p>
          </p:txBody>
        </p:sp>
        <p:sp>
          <p:nvSpPr>
            <p:cNvPr id="32" name="Rectangle 31">
              <a:extLst>
                <a:ext uri="{FF2B5EF4-FFF2-40B4-BE49-F238E27FC236}">
                  <a16:creationId xmlns:a16="http://schemas.microsoft.com/office/drawing/2014/main" id="{0D02DB0E-1A86-E84A-86AE-F6D88481DA17}"/>
                </a:ext>
              </a:extLst>
            </p:cNvPr>
            <p:cNvSpPr/>
            <p:nvPr/>
          </p:nvSpPr>
          <p:spPr>
            <a:xfrm>
              <a:off x="7934960" y="292608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AD480F4A-1406-5443-AC5E-016ACCE143A8}"/>
                </a:ext>
              </a:extLst>
            </p:cNvPr>
            <p:cNvSpPr txBox="1"/>
            <p:nvPr/>
          </p:nvSpPr>
          <p:spPr>
            <a:xfrm>
              <a:off x="7884160" y="3362960"/>
              <a:ext cx="300082" cy="307777"/>
            </a:xfrm>
            <a:prstGeom prst="rect">
              <a:avLst/>
            </a:prstGeom>
            <a:noFill/>
          </p:spPr>
          <p:txBody>
            <a:bodyPr wrap="none" rtlCol="0">
              <a:spAutoFit/>
            </a:bodyPr>
            <a:lstStyle/>
            <a:p>
              <a:r>
                <a:rPr lang="en-US" sz="1400" dirty="0"/>
                <a:t>N</a:t>
              </a:r>
              <a:endParaRPr lang="en-US" dirty="0"/>
            </a:p>
          </p:txBody>
        </p:sp>
        <p:sp>
          <p:nvSpPr>
            <p:cNvPr id="34" name="TextBox 33">
              <a:extLst>
                <a:ext uri="{FF2B5EF4-FFF2-40B4-BE49-F238E27FC236}">
                  <a16:creationId xmlns:a16="http://schemas.microsoft.com/office/drawing/2014/main" id="{7139ADC1-1365-4444-B0F2-55639D70772A}"/>
                </a:ext>
              </a:extLst>
            </p:cNvPr>
            <p:cNvSpPr txBox="1"/>
            <p:nvPr/>
          </p:nvSpPr>
          <p:spPr>
            <a:xfrm>
              <a:off x="7388038" y="3200400"/>
              <a:ext cx="343364" cy="369332"/>
            </a:xfrm>
            <a:prstGeom prst="rect">
              <a:avLst/>
            </a:prstGeom>
            <a:noFill/>
          </p:spPr>
          <p:txBody>
            <a:bodyPr wrap="none" rtlCol="0">
              <a:spAutoFit/>
            </a:bodyPr>
            <a:lstStyle/>
            <a:p>
              <a:r>
                <a:rPr lang="en-US" dirty="0"/>
                <a:t>…</a:t>
              </a:r>
            </a:p>
          </p:txBody>
        </p:sp>
        <p:sp>
          <p:nvSpPr>
            <p:cNvPr id="35" name="TextBox 34">
              <a:extLst>
                <a:ext uri="{FF2B5EF4-FFF2-40B4-BE49-F238E27FC236}">
                  <a16:creationId xmlns:a16="http://schemas.microsoft.com/office/drawing/2014/main" id="{68068DFF-786D-9C4F-BCF4-844E1AE9458B}"/>
                </a:ext>
              </a:extLst>
            </p:cNvPr>
            <p:cNvSpPr txBox="1"/>
            <p:nvPr/>
          </p:nvSpPr>
          <p:spPr>
            <a:xfrm>
              <a:off x="7443237" y="2570973"/>
              <a:ext cx="404324" cy="338554"/>
            </a:xfrm>
            <a:prstGeom prst="rect">
              <a:avLst/>
            </a:prstGeom>
            <a:noFill/>
          </p:spPr>
          <p:txBody>
            <a:bodyPr wrap="square" rtlCol="0">
              <a:spAutoFit/>
            </a:bodyPr>
            <a:lstStyle/>
            <a:p>
              <a:r>
                <a:rPr lang="en-US" sz="1600" dirty="0"/>
                <a:t>a</a:t>
              </a:r>
            </a:p>
          </p:txBody>
        </p:sp>
        <p:cxnSp>
          <p:nvCxnSpPr>
            <p:cNvPr id="36" name="Straight Arrow Connector 35">
              <a:extLst>
                <a:ext uri="{FF2B5EF4-FFF2-40B4-BE49-F238E27FC236}">
                  <a16:creationId xmlns:a16="http://schemas.microsoft.com/office/drawing/2014/main" id="{AD9707F6-A8E8-844A-88A9-22E918E7EFD5}"/>
                </a:ext>
              </a:extLst>
            </p:cNvPr>
            <p:cNvCxnSpPr>
              <a:cxnSpLocks/>
            </p:cNvCxnSpPr>
            <p:nvPr/>
          </p:nvCxnSpPr>
          <p:spPr>
            <a:xfrm>
              <a:off x="7731402" y="2783840"/>
              <a:ext cx="43723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813E5FE8-CBF1-AF45-BA21-D0BBDB78CF4C}"/>
                </a:ext>
              </a:extLst>
            </p:cNvPr>
            <p:cNvCxnSpPr>
              <a:cxnSpLocks/>
            </p:cNvCxnSpPr>
            <p:nvPr/>
          </p:nvCxnSpPr>
          <p:spPr>
            <a:xfrm flipH="1">
              <a:off x="6929121" y="2770730"/>
              <a:ext cx="514116"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830EB0CC-669F-5448-BD20-110D07DC95AD}"/>
                </a:ext>
              </a:extLst>
            </p:cNvPr>
            <p:cNvSpPr/>
            <p:nvPr/>
          </p:nvSpPr>
          <p:spPr>
            <a:xfrm>
              <a:off x="6908801" y="2870722"/>
              <a:ext cx="1275433" cy="115824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E992C0C8-6769-A44B-9462-CB30C64BA991}"/>
                </a:ext>
              </a:extLst>
            </p:cNvPr>
            <p:cNvSpPr txBox="1"/>
            <p:nvPr/>
          </p:nvSpPr>
          <p:spPr>
            <a:xfrm>
              <a:off x="7148597" y="4023853"/>
              <a:ext cx="404324" cy="338554"/>
            </a:xfrm>
            <a:prstGeom prst="rect">
              <a:avLst/>
            </a:prstGeom>
            <a:noFill/>
          </p:spPr>
          <p:txBody>
            <a:bodyPr wrap="square" rtlCol="0">
              <a:spAutoFit/>
            </a:bodyPr>
            <a:lstStyle/>
            <a:p>
              <a:r>
                <a:rPr lang="en-US" sz="1600" dirty="0"/>
                <a:t>b</a:t>
              </a:r>
            </a:p>
          </p:txBody>
        </p:sp>
        <p:cxnSp>
          <p:nvCxnSpPr>
            <p:cNvPr id="40" name="Straight Arrow Connector 39">
              <a:extLst>
                <a:ext uri="{FF2B5EF4-FFF2-40B4-BE49-F238E27FC236}">
                  <a16:creationId xmlns:a16="http://schemas.microsoft.com/office/drawing/2014/main" id="{3582E4A1-A86B-2C49-96C9-3021ACFEBA34}"/>
                </a:ext>
              </a:extLst>
            </p:cNvPr>
            <p:cNvCxnSpPr>
              <a:cxnSpLocks/>
            </p:cNvCxnSpPr>
            <p:nvPr/>
          </p:nvCxnSpPr>
          <p:spPr>
            <a:xfrm>
              <a:off x="7388038" y="4216400"/>
              <a:ext cx="780602"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2DF313A9-A5DF-0E43-9FDB-C0BF4684CE4F}"/>
                </a:ext>
              </a:extLst>
            </p:cNvPr>
            <p:cNvCxnSpPr>
              <a:cxnSpLocks/>
            </p:cNvCxnSpPr>
            <p:nvPr/>
          </p:nvCxnSpPr>
          <p:spPr>
            <a:xfrm flipH="1">
              <a:off x="6339841" y="4203290"/>
              <a:ext cx="81244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663E7BA6-D2EE-B947-BB2F-2F05867A4450}"/>
                </a:ext>
              </a:extLst>
            </p:cNvPr>
            <p:cNvCxnSpPr>
              <a:cxnSpLocks/>
            </p:cNvCxnSpPr>
            <p:nvPr/>
          </p:nvCxnSpPr>
          <p:spPr>
            <a:xfrm>
              <a:off x="8017958" y="3670737"/>
              <a:ext cx="1898202"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A56306D3-0160-C048-8D5B-4FE5AFB0D1A9}"/>
                </a:ext>
              </a:extLst>
            </p:cNvPr>
            <p:cNvSpPr txBox="1"/>
            <p:nvPr/>
          </p:nvSpPr>
          <p:spPr>
            <a:xfrm>
              <a:off x="8829040" y="3362960"/>
              <a:ext cx="443730" cy="338554"/>
            </a:xfrm>
            <a:prstGeom prst="rect">
              <a:avLst/>
            </a:prstGeom>
            <a:noFill/>
          </p:spPr>
          <p:txBody>
            <a:bodyPr wrap="square" rtlCol="0">
              <a:spAutoFit/>
            </a:bodyPr>
            <a:lstStyle/>
            <a:p>
              <a:r>
                <a:rPr lang="en-US" sz="1600" dirty="0" err="1"/>
                <a:t>r</a:t>
              </a:r>
              <a:r>
                <a:rPr lang="en-US" sz="1600" baseline="-25000" dirty="0" err="1"/>
                <a:t>N</a:t>
              </a:r>
              <a:endParaRPr lang="en-US" baseline="-25000" dirty="0"/>
            </a:p>
          </p:txBody>
        </p:sp>
        <p:sp>
          <p:nvSpPr>
            <p:cNvPr id="52" name="TextBox 51">
              <a:extLst>
                <a:ext uri="{FF2B5EF4-FFF2-40B4-BE49-F238E27FC236}">
                  <a16:creationId xmlns:a16="http://schemas.microsoft.com/office/drawing/2014/main" id="{5D1FE7CF-8DBD-DE46-8214-BF4C0FA78F63}"/>
                </a:ext>
              </a:extLst>
            </p:cNvPr>
            <p:cNvSpPr txBox="1"/>
            <p:nvPr/>
          </p:nvSpPr>
          <p:spPr>
            <a:xfrm>
              <a:off x="8981440" y="1249680"/>
              <a:ext cx="443730" cy="338554"/>
            </a:xfrm>
            <a:prstGeom prst="rect">
              <a:avLst/>
            </a:prstGeom>
            <a:noFill/>
          </p:spPr>
          <p:txBody>
            <a:bodyPr wrap="square" rtlCol="0">
              <a:spAutoFit/>
            </a:bodyPr>
            <a:lstStyle/>
            <a:p>
              <a:r>
                <a:rPr lang="en-US" sz="1600" dirty="0"/>
                <a:t>r</a:t>
              </a:r>
              <a:r>
                <a:rPr lang="en-US" sz="1600" baseline="-25000" dirty="0"/>
                <a:t>1</a:t>
              </a:r>
              <a:endParaRPr lang="en-US" baseline="-25000" dirty="0"/>
            </a:p>
          </p:txBody>
        </p:sp>
        <p:cxnSp>
          <p:nvCxnSpPr>
            <p:cNvPr id="53" name="Straight Arrow Connector 52">
              <a:extLst>
                <a:ext uri="{FF2B5EF4-FFF2-40B4-BE49-F238E27FC236}">
                  <a16:creationId xmlns:a16="http://schemas.microsoft.com/office/drawing/2014/main" id="{860315A3-7D1E-8543-89A3-5D5D68F83779}"/>
                </a:ext>
              </a:extLst>
            </p:cNvPr>
            <p:cNvCxnSpPr>
              <a:cxnSpLocks/>
            </p:cNvCxnSpPr>
            <p:nvPr/>
          </p:nvCxnSpPr>
          <p:spPr>
            <a:xfrm>
              <a:off x="6350001" y="1676400"/>
              <a:ext cx="3566159"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11694307-0900-494D-924E-C078D7FC78D5}"/>
                </a:ext>
              </a:extLst>
            </p:cNvPr>
            <p:cNvCxnSpPr>
              <a:cxnSpLocks/>
            </p:cNvCxnSpPr>
            <p:nvPr/>
          </p:nvCxnSpPr>
          <p:spPr>
            <a:xfrm>
              <a:off x="7629802" y="1960880"/>
              <a:ext cx="43723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22498FF4-7A87-D348-8523-01F16683A1F8}"/>
                </a:ext>
              </a:extLst>
            </p:cNvPr>
            <p:cNvSpPr txBox="1"/>
            <p:nvPr/>
          </p:nvSpPr>
          <p:spPr>
            <a:xfrm>
              <a:off x="7676917" y="1676893"/>
              <a:ext cx="404324" cy="338554"/>
            </a:xfrm>
            <a:prstGeom prst="rect">
              <a:avLst/>
            </a:prstGeom>
            <a:noFill/>
          </p:spPr>
          <p:txBody>
            <a:bodyPr wrap="square" rtlCol="0">
              <a:spAutoFit/>
            </a:bodyPr>
            <a:lstStyle/>
            <a:p>
              <a:r>
                <a:rPr lang="en-US" sz="1600" dirty="0"/>
                <a:t>v</a:t>
              </a:r>
            </a:p>
          </p:txBody>
        </p:sp>
        <p:sp>
          <p:nvSpPr>
            <p:cNvPr id="57" name="TextBox 56">
              <a:extLst>
                <a:ext uri="{FF2B5EF4-FFF2-40B4-BE49-F238E27FC236}">
                  <a16:creationId xmlns:a16="http://schemas.microsoft.com/office/drawing/2014/main" id="{34DB29D9-80FC-BE4E-96A5-9785F98C63DD}"/>
                </a:ext>
              </a:extLst>
            </p:cNvPr>
            <p:cNvSpPr txBox="1"/>
            <p:nvPr/>
          </p:nvSpPr>
          <p:spPr>
            <a:xfrm>
              <a:off x="9773920" y="945373"/>
              <a:ext cx="314960" cy="369332"/>
            </a:xfrm>
            <a:prstGeom prst="rect">
              <a:avLst/>
            </a:prstGeom>
            <a:noFill/>
          </p:spPr>
          <p:txBody>
            <a:bodyPr wrap="square" rtlCol="0">
              <a:spAutoFit/>
            </a:bodyPr>
            <a:lstStyle/>
            <a:p>
              <a:r>
                <a:rPr lang="en-US" dirty="0"/>
                <a:t>1</a:t>
              </a:r>
            </a:p>
          </p:txBody>
        </p:sp>
      </p:grpSp>
    </p:spTree>
    <p:extLst>
      <p:ext uri="{BB962C8B-B14F-4D97-AF65-F5344CB8AC3E}">
        <p14:creationId xmlns:p14="http://schemas.microsoft.com/office/powerpoint/2010/main" val="228687863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2932"/>
            <a:ext cx="12039600" cy="982810"/>
          </a:xfrm>
        </p:spPr>
        <p:txBody>
          <a:bodyPr>
            <a:normAutofit/>
          </a:bodyPr>
          <a:lstStyle/>
          <a:p>
            <a:pPr algn="ctr"/>
            <a:r>
              <a:rPr lang="en-US" sz="4400" dirty="0">
                <a:cs typeface="Arial" panose="020B0604020202020204" pitchFamily="34" charset="0"/>
              </a:rPr>
              <a:t>Radiation loss and antenna aperture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816099"/>
                <a:ext cx="11375388" cy="4905375"/>
              </a:xfrm>
            </p:spPr>
            <p:txBody>
              <a:bodyPr>
                <a:normAutofit/>
              </a:bodyPr>
              <a:lstStyle/>
              <a:p>
                <a:pPr marL="342900" indent="-342900" algn="l">
                  <a:lnSpc>
                    <a:spcPct val="120000"/>
                  </a:lnSpc>
                  <a:buFont typeface="Arial" panose="020B0604020202020204" pitchFamily="34" charset="0"/>
                  <a:buChar char="•"/>
                </a:pPr>
                <a:r>
                  <a:rPr lang="en-US" sz="2000" dirty="0">
                    <a:latin typeface="Calibri" panose="020F0502020204030204" pitchFamily="34" charset="0"/>
                    <a:cs typeface="Calibri" panose="020F0502020204030204" pitchFamily="34" charset="0"/>
                  </a:rPr>
                  <a:t>Spreading loss: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𝐿</m:t>
                        </m:r>
                      </m:e>
                      <m:sub>
                        <m:r>
                          <a:rPr lang="en-US" sz="2000" b="0" i="1" smtClean="0">
                            <a:latin typeface="Cambria Math" panose="02040503050406030204" pitchFamily="18" charset="0"/>
                            <a:cs typeface="Arial" panose="020B0604020202020204" pitchFamily="34" charset="0"/>
                          </a:rPr>
                          <m:t>𝑠</m:t>
                        </m:r>
                      </m:sub>
                    </m:sSub>
                    <m:r>
                      <a:rPr lang="en-US" sz="2000" b="0" i="1" smtClean="0">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32+</m:t>
                    </m:r>
                    <m:r>
                      <m:rPr>
                        <m:sty m:val="p"/>
                      </m:rPr>
                      <a:rPr lang="en-US" sz="2000" b="0" i="0" smtClean="0">
                        <a:latin typeface="Cambria Math" panose="02040503050406030204" pitchFamily="18" charset="0"/>
                        <a:cs typeface="Arial" panose="020B0604020202020204" pitchFamily="34" charset="0"/>
                      </a:rPr>
                      <m:t>log</m:t>
                    </m:r>
                    <m:d>
                      <m:dPr>
                        <m:ctrlPr>
                          <a:rPr lang="en-US" sz="2000" b="0" i="1" smtClean="0">
                            <a:latin typeface="Cambria Math" panose="02040503050406030204" pitchFamily="18" charset="0"/>
                            <a:cs typeface="Arial" panose="020B0604020202020204" pitchFamily="34" charset="0"/>
                          </a:rPr>
                        </m:ctrlPr>
                      </m:dPr>
                      <m:e>
                        <m:r>
                          <m:rPr>
                            <m:sty m:val="p"/>
                          </m:rPr>
                          <a:rPr lang="en-US" sz="2000" b="0" i="0" smtClean="0">
                            <a:latin typeface="Cambria Math" panose="02040503050406030204" pitchFamily="18" charset="0"/>
                            <a:cs typeface="Arial" panose="020B0604020202020204" pitchFamily="34" charset="0"/>
                          </a:rPr>
                          <m:t>d</m:t>
                        </m:r>
                      </m:e>
                    </m:d>
                    <m:r>
                      <a:rPr lang="en-US" sz="2000" b="0" i="0" smtClean="0">
                        <a:latin typeface="Cambria Math" panose="02040503050406030204" pitchFamily="18" charset="0"/>
                        <a:cs typeface="Arial" panose="020B0604020202020204" pitchFamily="34" charset="0"/>
                      </a:rPr>
                      <m:t>+20 </m:t>
                    </m:r>
                    <m:r>
                      <m:rPr>
                        <m:sty m:val="p"/>
                      </m:rPr>
                      <a:rPr lang="en-US" sz="2000" b="0" i="0" smtClean="0">
                        <a:latin typeface="Cambria Math" panose="02040503050406030204" pitchFamily="18" charset="0"/>
                        <a:cs typeface="Arial" panose="020B0604020202020204" pitchFamily="34" charset="0"/>
                      </a:rPr>
                      <m:t>log</m:t>
                    </m:r>
                    <m:d>
                      <m:dPr>
                        <m:ctrlPr>
                          <a:rPr lang="en-US" sz="2000" b="0" i="1" smtClean="0">
                            <a:latin typeface="Cambria Math" panose="02040503050406030204" pitchFamily="18" charset="0"/>
                            <a:cs typeface="Arial" panose="020B0604020202020204" pitchFamily="34" charset="0"/>
                          </a:rPr>
                        </m:ctrlPr>
                      </m:dPr>
                      <m:e>
                        <m:r>
                          <m:rPr>
                            <m:sty m:val="p"/>
                          </m:rPr>
                          <a:rPr lang="en-US" sz="2000" b="0" i="0" smtClean="0">
                            <a:latin typeface="Cambria Math" panose="02040503050406030204" pitchFamily="18" charset="0"/>
                            <a:cs typeface="Arial" panose="020B0604020202020204" pitchFamily="34" charset="0"/>
                          </a:rPr>
                          <m:t>f</m:t>
                        </m:r>
                      </m:e>
                    </m:d>
                  </m:oMath>
                </a14:m>
                <a:endParaRPr lang="en-US" sz="2000" b="0" dirty="0">
                  <a:latin typeface="Calibri" panose="020F0502020204030204" pitchFamily="34" charset="0"/>
                  <a:cs typeface="Calibri" panose="020F0502020204030204" pitchFamily="34" charset="0"/>
                </a:endParaRPr>
              </a:p>
              <a:p>
                <a:pPr marL="800100" lvl="1" indent="-342900" algn="l">
                  <a:lnSpc>
                    <a:spcPct val="100000"/>
                  </a:lnSpc>
                  <a:spcBef>
                    <a:spcPts val="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d in kilometers</a:t>
                </a:r>
              </a:p>
              <a:p>
                <a:pPr marL="800100" lvl="1" indent="-342900" algn="l">
                  <a:lnSpc>
                    <a:spcPct val="100000"/>
                  </a:lnSpc>
                  <a:spcBef>
                    <a:spcPts val="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F in megahertz</a:t>
                </a: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𝑊</m:t>
                    </m:r>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𝑒</m:t>
                        </m:r>
                      </m:sub>
                    </m:sSub>
                  </m:oMath>
                </a14:m>
                <a:r>
                  <a:rPr lang="en-US" sz="2000" dirty="0">
                    <a:latin typeface="Calibri" panose="020F0502020204030204" pitchFamily="34" charset="0"/>
                    <a:cs typeface="Calibri" panose="020F0502020204030204" pitchFamily="34" charset="0"/>
                  </a:rPr>
                  <a:t>,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oMath>
                </a14:m>
                <a:endParaRPr lang="en-US" sz="2000" dirty="0">
                  <a:latin typeface="Calibri" panose="020F0502020204030204" pitchFamily="34" charset="0"/>
                  <a:cs typeface="Calibri" panose="020F0502020204030204" pitchFamily="34" charset="0"/>
                </a:endParaRPr>
              </a:p>
              <a:p>
                <a:pPr marL="0" indent="0" algn="l">
                  <a:lnSpc>
                    <a:spcPct val="100000"/>
                  </a:lnSpc>
                  <a:spcBef>
                    <a:spcPts val="0"/>
                  </a:spcBef>
                  <a:buNone/>
                </a:pPr>
                <a:endParaRPr lang="en-US" sz="2000" dirty="0">
                  <a:latin typeface="Calibri" panose="020F0502020204030204" pitchFamily="34"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816099"/>
                <a:ext cx="11375388" cy="4905375"/>
              </a:xfrm>
              <a:blipFill>
                <a:blip r:embed="rId2"/>
                <a:stretch>
                  <a:fillRect l="-44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41</a:t>
            </a:fld>
            <a:endParaRPr lang="en-US" altLang="en-US"/>
          </a:p>
        </p:txBody>
      </p:sp>
    </p:spTree>
    <p:extLst>
      <p:ext uri="{BB962C8B-B14F-4D97-AF65-F5344CB8AC3E}">
        <p14:creationId xmlns:p14="http://schemas.microsoft.com/office/powerpoint/2010/main" val="237637311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5300" y="48525"/>
            <a:ext cx="11201400" cy="982810"/>
          </a:xfrm>
        </p:spPr>
        <p:txBody>
          <a:bodyPr>
            <a:normAutofit/>
          </a:bodyPr>
          <a:lstStyle/>
          <a:p>
            <a:pPr algn="ctr"/>
            <a:r>
              <a:rPr lang="en-US" sz="4400" dirty="0">
                <a:cs typeface="Arial" panose="020B0604020202020204" pitchFamily="34" charset="0"/>
              </a:rPr>
              <a:t>Antenna aperture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01048" y="1519388"/>
                <a:ext cx="8072028" cy="4905375"/>
              </a:xfrm>
            </p:spPr>
            <p:txBody>
              <a:bodyPr>
                <a:normAutofit/>
              </a:bodyPr>
              <a:lstStyle/>
              <a:p>
                <a:pPr marL="342900" indent="-342900" algn="l">
                  <a:lnSpc>
                    <a:spcPct val="120000"/>
                  </a:lnSpc>
                  <a:spcBef>
                    <a:spcPts val="400"/>
                  </a:spcBef>
                  <a:buFont typeface="Arial" panose="020B0604020202020204" pitchFamily="34" charset="0"/>
                  <a:buChar char="•"/>
                </a:pPr>
                <a:r>
                  <a:rPr lang="en-US" sz="2000" dirty="0">
                    <a:cs typeface="Arial" panose="020B0604020202020204" pitchFamily="34" charset="0"/>
                  </a:rPr>
                  <a:t>Deriving antenna aperture uses thermodynamic argument: black body equilibrium</a:t>
                </a:r>
              </a:p>
              <a:p>
                <a:pPr algn="l">
                  <a:lnSpc>
                    <a:spcPct val="120000"/>
                  </a:lnSpc>
                  <a:spcBef>
                    <a:spcPts val="400"/>
                  </a:spcBef>
                </a:pPr>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𝐴</m:t>
                        </m:r>
                      </m:sub>
                    </m:sSub>
                    <m:r>
                      <a:rPr lang="en-US" sz="2000" b="0" i="1" smtClean="0">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num>
                      <m:den>
                        <m:r>
                          <a:rPr lang="en-US" sz="2000" b="0" i="1" smtClean="0">
                            <a:latin typeface="Cambria Math" panose="02040503050406030204" pitchFamily="18" charset="0"/>
                            <a:cs typeface="Arial" panose="020B0604020202020204" pitchFamily="34" charset="0"/>
                          </a:rPr>
                          <m:t>2</m:t>
                        </m:r>
                      </m:den>
                    </m:f>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𝜐</m:t>
                        </m:r>
                      </m:sub>
                    </m:sSub>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Δ</m:t>
                    </m:r>
                    <m:r>
                      <a:rPr lang="el-GR" sz="2000" b="0" i="1" smtClean="0">
                        <a:latin typeface="Cambria Math" panose="02040503050406030204" pitchFamily="18" charset="0"/>
                        <a:ea typeface="Cambria Math" panose="02040503050406030204" pitchFamily="18" charset="0"/>
                        <a:cs typeface="Arial" panose="020B0604020202020204" pitchFamily="34" charset="0"/>
                      </a:rPr>
                      <m:t>𝜈</m:t>
                    </m:r>
                    <m:sSub>
                      <m:sSubPr>
                        <m:ctrlPr>
                          <a:rPr lang="el-GR"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l-GR"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Ω</m:t>
                    </m:r>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𝑒</m:t>
                        </m:r>
                      </m:sub>
                    </m:sSub>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𝜐</m:t>
                        </m:r>
                      </m:sub>
                    </m:sSub>
                    <m:r>
                      <m:rPr>
                        <m:sty m:val="p"/>
                      </m:rPr>
                      <a:rPr lang="el-GR" sz="2000" i="1">
                        <a:latin typeface="Cambria Math" panose="02040503050406030204" pitchFamily="18" charset="0"/>
                        <a:ea typeface="Cambria Math" panose="02040503050406030204" pitchFamily="18" charset="0"/>
                        <a:cs typeface="Arial" panose="020B0604020202020204" pitchFamily="34" charset="0"/>
                      </a:rPr>
                      <m:t>Δ</m:t>
                    </m:r>
                    <m:r>
                      <a:rPr lang="el-GR" sz="2000" i="1">
                        <a:latin typeface="Cambria Math" panose="02040503050406030204" pitchFamily="18" charset="0"/>
                        <a:ea typeface="Cambria Math" panose="02040503050406030204" pitchFamily="18" charset="0"/>
                        <a:cs typeface="Arial" panose="020B0604020202020204" pitchFamily="34" charset="0"/>
                      </a:rPr>
                      <m:t>𝜈</m:t>
                    </m:r>
                  </m:oMath>
                </a14:m>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𝜐</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𝜈</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𝑘𝑇</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cs typeface="Arial" panose="020B0604020202020204" pitchFamily="34" charset="0"/>
                          </a:rPr>
                          <m:t>𝑘𝑇</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den>
                    </m:f>
                  </m:oMath>
                </a14:m>
                <a:r>
                  <a:rPr lang="en-US" sz="2000" dirty="0">
                    <a:cs typeface="Arial" panose="020B0604020202020204" pitchFamily="34" charset="0"/>
                  </a:rPr>
                  <a:t>  (Rayleigh-Jeans)</a:t>
                </a: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𝑘𝑇</m:t>
                    </m:r>
                    <m:r>
                      <m:rPr>
                        <m:sty m:val="p"/>
                      </m:rPr>
                      <a:rPr lang="el-GR" sz="2000" i="1">
                        <a:latin typeface="Cambria Math" panose="02040503050406030204" pitchFamily="18" charset="0"/>
                        <a:ea typeface="Cambria Math" panose="02040503050406030204" pitchFamily="18" charset="0"/>
                        <a:cs typeface="Arial" panose="020B0604020202020204" pitchFamily="34" charset="0"/>
                      </a:rPr>
                      <m:t>Δ</m:t>
                    </m:r>
                    <m:r>
                      <a:rPr lang="el-GR" sz="2000" i="1">
                        <a:latin typeface="Cambria Math" panose="02040503050406030204" pitchFamily="18" charset="0"/>
                        <a:ea typeface="Cambria Math" panose="02040503050406030204" pitchFamily="18" charset="0"/>
                        <a:cs typeface="Arial" panose="020B0604020202020204" pitchFamily="34" charset="0"/>
                      </a:rPr>
                      <m:t>𝜈</m:t>
                    </m:r>
                  </m:oMath>
                </a14:m>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𝐴</m:t>
                        </m:r>
                      </m:sub>
                    </m:sSub>
                    <m:r>
                      <a:rPr lang="en-US" sz="2000" b="0" i="1" smtClean="0">
                        <a:latin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oMath>
                </a14:m>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oMath>
                </a14:m>
                <a:endParaRPr lang="en-US" sz="2000" dirty="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01048" y="1519388"/>
                <a:ext cx="8072028" cy="4905375"/>
              </a:xfrm>
              <a:blipFill>
                <a:blip r:embed="rId2"/>
                <a:stretch>
                  <a:fillRect l="-628"/>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42</a:t>
            </a:fld>
            <a:endParaRPr lang="en-US" altLang="en-US"/>
          </a:p>
        </p:txBody>
      </p:sp>
      <p:grpSp>
        <p:nvGrpSpPr>
          <p:cNvPr id="13" name="Group 12">
            <a:extLst>
              <a:ext uri="{FF2B5EF4-FFF2-40B4-BE49-F238E27FC236}">
                <a16:creationId xmlns:a16="http://schemas.microsoft.com/office/drawing/2014/main" id="{DFBE61C4-0DCD-E440-8B29-B19E29543210}"/>
              </a:ext>
            </a:extLst>
          </p:cNvPr>
          <p:cNvGrpSpPr/>
          <p:nvPr/>
        </p:nvGrpSpPr>
        <p:grpSpPr>
          <a:xfrm>
            <a:off x="7467110" y="2605528"/>
            <a:ext cx="4393508" cy="2381707"/>
            <a:chOff x="7467110" y="2160683"/>
            <a:chExt cx="4393508" cy="2381707"/>
          </a:xfrm>
        </p:grpSpPr>
        <p:sp>
          <p:nvSpPr>
            <p:cNvPr id="5" name="Rectangle 4">
              <a:extLst>
                <a:ext uri="{FF2B5EF4-FFF2-40B4-BE49-F238E27FC236}">
                  <a16:creationId xmlns:a16="http://schemas.microsoft.com/office/drawing/2014/main" id="{D17739D5-1A6C-4440-8F72-EAB691A5BDCC}"/>
                </a:ext>
              </a:extLst>
            </p:cNvPr>
            <p:cNvSpPr/>
            <p:nvPr/>
          </p:nvSpPr>
          <p:spPr>
            <a:xfrm>
              <a:off x="7498566" y="2749491"/>
              <a:ext cx="1093410" cy="1417562"/>
            </a:xfrm>
            <a:prstGeom prst="rect">
              <a:avLst/>
            </a:prstGeom>
            <a:solidFill>
              <a:schemeClr val="bg1">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665B099-E5F7-C541-8256-5625AD6267FB}"/>
                </a:ext>
              </a:extLst>
            </p:cNvPr>
            <p:cNvSpPr/>
            <p:nvPr/>
          </p:nvSpPr>
          <p:spPr>
            <a:xfrm>
              <a:off x="10726056" y="2749494"/>
              <a:ext cx="1093410" cy="1417320"/>
            </a:xfrm>
            <a:prstGeom prst="rect">
              <a:avLst/>
            </a:prstGeom>
            <a:solidFill>
              <a:schemeClr val="bg1">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l" defTabSz="914400" rtl="0" eaLnBrk="1" latinLnBrk="0" hangingPunct="1"/>
              <a:endParaRPr lang="en-US"/>
            </a:p>
          </p:txBody>
        </p:sp>
        <p:sp>
          <p:nvSpPr>
            <p:cNvPr id="7" name="Rectangle 6">
              <a:extLst>
                <a:ext uri="{FF2B5EF4-FFF2-40B4-BE49-F238E27FC236}">
                  <a16:creationId xmlns:a16="http://schemas.microsoft.com/office/drawing/2014/main" id="{19AAADDE-B6B7-924C-8798-A9ED77626A8B}"/>
                </a:ext>
              </a:extLst>
            </p:cNvPr>
            <p:cNvSpPr/>
            <p:nvPr/>
          </p:nvSpPr>
          <p:spPr>
            <a:xfrm>
              <a:off x="9444446" y="3040551"/>
              <a:ext cx="483325" cy="982810"/>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12">
              <a:extLst>
                <a:ext uri="{FF2B5EF4-FFF2-40B4-BE49-F238E27FC236}">
                  <a16:creationId xmlns:a16="http://schemas.microsoft.com/office/drawing/2014/main" id="{2BBF2B68-67D5-2140-B8E1-F013F54B32AC}"/>
                </a:ext>
              </a:extLst>
            </p:cNvPr>
            <p:cNvSpPr>
              <a:spLocks noChangeAspect="1"/>
            </p:cNvSpPr>
            <p:nvPr/>
          </p:nvSpPr>
          <p:spPr bwMode="auto">
            <a:xfrm>
              <a:off x="11399738" y="3196842"/>
              <a:ext cx="91440"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cxnSp>
          <p:nvCxnSpPr>
            <p:cNvPr id="10" name="Straight Connector 9">
              <a:extLst>
                <a:ext uri="{FF2B5EF4-FFF2-40B4-BE49-F238E27FC236}">
                  <a16:creationId xmlns:a16="http://schemas.microsoft.com/office/drawing/2014/main" id="{FB25B27B-CB94-9A47-8515-8C0D9CACD551}"/>
                </a:ext>
              </a:extLst>
            </p:cNvPr>
            <p:cNvCxnSpPr/>
            <p:nvPr/>
          </p:nvCxnSpPr>
          <p:spPr>
            <a:xfrm>
              <a:off x="8045271" y="2922210"/>
              <a:ext cx="0" cy="4572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3CC3318F-3B9F-9E49-9DCF-792D2735FA95}"/>
                </a:ext>
              </a:extLst>
            </p:cNvPr>
            <p:cNvCxnSpPr/>
            <p:nvPr/>
          </p:nvCxnSpPr>
          <p:spPr>
            <a:xfrm>
              <a:off x="8045274" y="3514876"/>
              <a:ext cx="0" cy="4572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1886D54B-796F-164C-97A1-7CDFFCBD56FD}"/>
                </a:ext>
              </a:extLst>
            </p:cNvPr>
            <p:cNvCxnSpPr>
              <a:cxnSpLocks/>
            </p:cNvCxnSpPr>
            <p:nvPr/>
          </p:nvCxnSpPr>
          <p:spPr>
            <a:xfrm flipH="1">
              <a:off x="8045271" y="3379410"/>
              <a:ext cx="3075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88F4115C-23AB-3443-8D7B-B902504F147E}"/>
                </a:ext>
              </a:extLst>
            </p:cNvPr>
            <p:cNvCxnSpPr>
              <a:cxnSpLocks/>
            </p:cNvCxnSpPr>
            <p:nvPr/>
          </p:nvCxnSpPr>
          <p:spPr>
            <a:xfrm flipH="1">
              <a:off x="8028341" y="3531810"/>
              <a:ext cx="3075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25924209-D81D-2246-8C17-374A8E331940}"/>
                </a:ext>
              </a:extLst>
            </p:cNvPr>
            <p:cNvCxnSpPr/>
            <p:nvPr/>
          </p:nvCxnSpPr>
          <p:spPr>
            <a:xfrm>
              <a:off x="11106823" y="3066381"/>
              <a:ext cx="0" cy="32004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E936E4AF-4400-684D-8F78-030F4ABA86B1}"/>
                </a:ext>
              </a:extLst>
            </p:cNvPr>
            <p:cNvCxnSpPr/>
            <p:nvPr/>
          </p:nvCxnSpPr>
          <p:spPr>
            <a:xfrm>
              <a:off x="11106825" y="3506646"/>
              <a:ext cx="0" cy="32004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DC2A75D6-2ECD-A241-8F87-22E274A775C5}"/>
                </a:ext>
              </a:extLst>
            </p:cNvPr>
            <p:cNvCxnSpPr>
              <a:cxnSpLocks/>
            </p:cNvCxnSpPr>
            <p:nvPr/>
          </p:nvCxnSpPr>
          <p:spPr>
            <a:xfrm>
              <a:off x="11087216" y="3076542"/>
              <a:ext cx="371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3F6D7B3D-3D7B-254F-AB00-3B2654E2A747}"/>
                </a:ext>
              </a:extLst>
            </p:cNvPr>
            <p:cNvCxnSpPr>
              <a:cxnSpLocks/>
            </p:cNvCxnSpPr>
            <p:nvPr/>
          </p:nvCxnSpPr>
          <p:spPr>
            <a:xfrm>
              <a:off x="11087219" y="3821606"/>
              <a:ext cx="371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47F544C1-5DCF-844C-8685-1C588D718164}"/>
                </a:ext>
              </a:extLst>
            </p:cNvPr>
            <p:cNvCxnSpPr/>
            <p:nvPr/>
          </p:nvCxnSpPr>
          <p:spPr>
            <a:xfrm>
              <a:off x="11445490" y="3066384"/>
              <a:ext cx="0" cy="2286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F5E31593-3D0C-BD40-84B2-57C312420432}"/>
                </a:ext>
              </a:extLst>
            </p:cNvPr>
            <p:cNvCxnSpPr/>
            <p:nvPr/>
          </p:nvCxnSpPr>
          <p:spPr>
            <a:xfrm>
              <a:off x="11445240" y="3601476"/>
              <a:ext cx="0" cy="2286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3" name="TextBox 22">
              <a:extLst>
                <a:ext uri="{FF2B5EF4-FFF2-40B4-BE49-F238E27FC236}">
                  <a16:creationId xmlns:a16="http://schemas.microsoft.com/office/drawing/2014/main" id="{0C7D98F3-4EE6-554A-A383-CEB731828892}"/>
                </a:ext>
              </a:extLst>
            </p:cNvPr>
            <p:cNvSpPr txBox="1"/>
            <p:nvPr/>
          </p:nvSpPr>
          <p:spPr>
            <a:xfrm>
              <a:off x="11507895" y="3136045"/>
              <a:ext cx="283057" cy="369332"/>
            </a:xfrm>
            <a:prstGeom prst="rect">
              <a:avLst/>
            </a:prstGeom>
            <a:noFill/>
          </p:spPr>
          <p:txBody>
            <a:bodyPr wrap="square" rtlCol="0">
              <a:spAutoFit/>
            </a:bodyPr>
            <a:lstStyle/>
            <a:p>
              <a:pPr algn="r"/>
              <a:r>
                <a:rPr lang="en-US"/>
                <a:t>R</a:t>
              </a:r>
            </a:p>
          </p:txBody>
        </p:sp>
        <p:sp>
          <p:nvSpPr>
            <p:cNvPr id="24" name="TextBox 23">
              <a:extLst>
                <a:ext uri="{FF2B5EF4-FFF2-40B4-BE49-F238E27FC236}">
                  <a16:creationId xmlns:a16="http://schemas.microsoft.com/office/drawing/2014/main" id="{59DA47B5-F158-DF4D-93F6-18FAC582B770}"/>
                </a:ext>
              </a:extLst>
            </p:cNvPr>
            <p:cNvSpPr txBox="1"/>
            <p:nvPr/>
          </p:nvSpPr>
          <p:spPr>
            <a:xfrm>
              <a:off x="7467110" y="3810959"/>
              <a:ext cx="283057" cy="369332"/>
            </a:xfrm>
            <a:prstGeom prst="rect">
              <a:avLst/>
            </a:prstGeom>
            <a:noFill/>
          </p:spPr>
          <p:txBody>
            <a:bodyPr wrap="square" rtlCol="0">
              <a:spAutoFit/>
            </a:bodyPr>
            <a:lstStyle/>
            <a:p>
              <a:pPr algn="r"/>
              <a:r>
                <a:rPr lang="en-US"/>
                <a:t>T</a:t>
              </a:r>
            </a:p>
          </p:txBody>
        </p:sp>
        <p:sp>
          <p:nvSpPr>
            <p:cNvPr id="25" name="TextBox 24">
              <a:extLst>
                <a:ext uri="{FF2B5EF4-FFF2-40B4-BE49-F238E27FC236}">
                  <a16:creationId xmlns:a16="http://schemas.microsoft.com/office/drawing/2014/main" id="{9A53CD26-2F94-8C40-ABA9-CC9822AEFB4C}"/>
                </a:ext>
              </a:extLst>
            </p:cNvPr>
            <p:cNvSpPr txBox="1"/>
            <p:nvPr/>
          </p:nvSpPr>
          <p:spPr>
            <a:xfrm>
              <a:off x="11577561" y="3845793"/>
              <a:ext cx="283057" cy="369332"/>
            </a:xfrm>
            <a:prstGeom prst="rect">
              <a:avLst/>
            </a:prstGeom>
            <a:noFill/>
          </p:spPr>
          <p:txBody>
            <a:bodyPr wrap="square" rtlCol="0">
              <a:spAutoFit/>
            </a:bodyPr>
            <a:lstStyle/>
            <a:p>
              <a:pPr algn="r"/>
              <a:r>
                <a:rPr lang="en-US"/>
                <a:t>T</a:t>
              </a:r>
            </a:p>
          </p:txBody>
        </p:sp>
        <p:sp>
          <p:nvSpPr>
            <p:cNvPr id="26" name="TextBox 25">
              <a:extLst>
                <a:ext uri="{FF2B5EF4-FFF2-40B4-BE49-F238E27FC236}">
                  <a16:creationId xmlns:a16="http://schemas.microsoft.com/office/drawing/2014/main" id="{8BAFE2B1-19FF-8643-949C-8A45DF4FC4B1}"/>
                </a:ext>
              </a:extLst>
            </p:cNvPr>
            <p:cNvSpPr txBox="1"/>
            <p:nvPr/>
          </p:nvSpPr>
          <p:spPr>
            <a:xfrm>
              <a:off x="9461373" y="2160683"/>
              <a:ext cx="483326" cy="369332"/>
            </a:xfrm>
            <a:prstGeom prst="rect">
              <a:avLst/>
            </a:prstGeom>
            <a:noFill/>
          </p:spPr>
          <p:txBody>
            <a:bodyPr wrap="square" rtlCol="0">
              <a:spAutoFit/>
            </a:bodyPr>
            <a:lstStyle/>
            <a:p>
              <a:pPr algn="r"/>
              <a:r>
                <a:rPr lang="en-US"/>
                <a:t>P</a:t>
              </a:r>
              <a:r>
                <a:rPr lang="en-US" baseline="-25000"/>
                <a:t>A</a:t>
              </a:r>
            </a:p>
          </p:txBody>
        </p:sp>
        <p:sp>
          <p:nvSpPr>
            <p:cNvPr id="27" name="TextBox 26">
              <a:extLst>
                <a:ext uri="{FF2B5EF4-FFF2-40B4-BE49-F238E27FC236}">
                  <a16:creationId xmlns:a16="http://schemas.microsoft.com/office/drawing/2014/main" id="{711AA0E9-4738-874F-BE9D-C38E3F06BCF6}"/>
                </a:ext>
              </a:extLst>
            </p:cNvPr>
            <p:cNvSpPr txBox="1"/>
            <p:nvPr/>
          </p:nvSpPr>
          <p:spPr>
            <a:xfrm>
              <a:off x="9457022" y="2691910"/>
              <a:ext cx="483326" cy="369332"/>
            </a:xfrm>
            <a:prstGeom prst="rect">
              <a:avLst/>
            </a:prstGeom>
            <a:noFill/>
          </p:spPr>
          <p:txBody>
            <a:bodyPr wrap="square" rtlCol="0">
              <a:spAutoFit/>
            </a:bodyPr>
            <a:lstStyle/>
            <a:p>
              <a:pPr algn="r"/>
              <a:r>
                <a:rPr lang="en-US"/>
                <a:t>P</a:t>
              </a:r>
              <a:r>
                <a:rPr lang="en-US" baseline="-25000"/>
                <a:t>R</a:t>
              </a:r>
            </a:p>
          </p:txBody>
        </p:sp>
        <p:cxnSp>
          <p:nvCxnSpPr>
            <p:cNvPr id="29" name="Straight Arrow Connector 28">
              <a:extLst>
                <a:ext uri="{FF2B5EF4-FFF2-40B4-BE49-F238E27FC236}">
                  <a16:creationId xmlns:a16="http://schemas.microsoft.com/office/drawing/2014/main" id="{64C63981-5E3F-5B47-BD9D-309EF3050E93}"/>
                </a:ext>
              </a:extLst>
            </p:cNvPr>
            <p:cNvCxnSpPr/>
            <p:nvPr/>
          </p:nvCxnSpPr>
          <p:spPr>
            <a:xfrm>
              <a:off x="9470574" y="2540483"/>
              <a:ext cx="535577" cy="0"/>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9FE6E1C2-7183-EF41-8957-36AE62A37502}"/>
                </a:ext>
              </a:extLst>
            </p:cNvPr>
            <p:cNvCxnSpPr>
              <a:cxnSpLocks/>
            </p:cNvCxnSpPr>
            <p:nvPr/>
          </p:nvCxnSpPr>
          <p:spPr>
            <a:xfrm flipH="1">
              <a:off x="9427518" y="2686104"/>
              <a:ext cx="578633" cy="0"/>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40A72297-91A2-0642-B8DB-D2A9F3041587}"/>
                    </a:ext>
                  </a:extLst>
                </p:cNvPr>
                <p:cNvSpPr txBox="1"/>
                <p:nvPr/>
              </p:nvSpPr>
              <p:spPr>
                <a:xfrm>
                  <a:off x="9060794" y="4173058"/>
                  <a:ext cx="1733954" cy="369332"/>
                </a:xfrm>
                <a:prstGeom prst="rect">
                  <a:avLst/>
                </a:prstGeom>
                <a:noFill/>
              </p:spPr>
              <p:txBody>
                <a:bodyPr wrap="square" rtlCol="0">
                  <a:spAutoFit/>
                </a:bodyPr>
                <a:lstStyle/>
                <a:p>
                  <a:r>
                    <a:rPr lang="en-US" dirty="0"/>
                    <a:t>Filter[</a:t>
                  </a:r>
                  <a14:m>
                    <m:oMath xmlns:m="http://schemas.openxmlformats.org/officeDocument/2006/math">
                      <m:r>
                        <a:rPr lang="en-US" i="1" smtClean="0">
                          <a:latin typeface="Cambria Math" panose="02040503050406030204" pitchFamily="18" charset="0"/>
                          <a:ea typeface="Cambria Math" panose="02040503050406030204" pitchFamily="18" charset="0"/>
                        </a:rPr>
                        <m:t>𝜈</m:t>
                      </m:r>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𝜈</m:t>
                      </m:r>
                    </m:oMath>
                  </a14:m>
                  <a:r>
                    <a:rPr lang="en-US" dirty="0"/>
                    <a:t>+</a:t>
                  </a:r>
                  <a:r>
                    <a:rPr lang="en-US" dirty="0">
                      <a:ea typeface="Cambria Math" panose="02040503050406030204" pitchFamily="18" charset="0"/>
                    </a:rPr>
                    <a:t> </a:t>
                  </a:r>
                  <a14:m>
                    <m:oMath xmlns:m="http://schemas.openxmlformats.org/officeDocument/2006/math">
                      <m:r>
                        <m:rPr>
                          <m:sty m:val="p"/>
                        </m:rPr>
                        <a:rPr lang="el-GR" i="1" smtClean="0">
                          <a:latin typeface="Cambria Math" panose="02040503050406030204" pitchFamily="18" charset="0"/>
                          <a:ea typeface="Cambria Math" panose="02040503050406030204" pitchFamily="18" charset="0"/>
                        </a:rPr>
                        <m:t>Δ</m:t>
                      </m:r>
                      <m:r>
                        <a:rPr lang="en-US" i="1">
                          <a:latin typeface="Cambria Math" panose="02040503050406030204" pitchFamily="18" charset="0"/>
                          <a:ea typeface="Cambria Math" panose="02040503050406030204" pitchFamily="18" charset="0"/>
                        </a:rPr>
                        <m:t>𝜈</m:t>
                      </m:r>
                      <m:r>
                        <a:rPr lang="en-US" b="0" i="1" smtClean="0">
                          <a:latin typeface="Cambria Math" panose="02040503050406030204" pitchFamily="18" charset="0"/>
                          <a:ea typeface="Cambria Math" panose="02040503050406030204" pitchFamily="18" charset="0"/>
                        </a:rPr>
                        <m:t>]</m:t>
                      </m:r>
                    </m:oMath>
                  </a14:m>
                  <a:endParaRPr lang="en-US" dirty="0"/>
                </a:p>
              </p:txBody>
            </p:sp>
          </mc:Choice>
          <mc:Fallback xmlns="">
            <p:sp>
              <p:nvSpPr>
                <p:cNvPr id="33" name="TextBox 32">
                  <a:extLst>
                    <a:ext uri="{FF2B5EF4-FFF2-40B4-BE49-F238E27FC236}">
                      <a16:creationId xmlns:a16="http://schemas.microsoft.com/office/drawing/2014/main" id="{40A72297-91A2-0642-B8DB-D2A9F3041587}"/>
                    </a:ext>
                  </a:extLst>
                </p:cNvPr>
                <p:cNvSpPr txBox="1">
                  <a:spLocks noRot="1" noChangeAspect="1" noMove="1" noResize="1" noEditPoints="1" noAdjustHandles="1" noChangeArrowheads="1" noChangeShapeType="1" noTextEdit="1"/>
                </p:cNvSpPr>
                <p:nvPr/>
              </p:nvSpPr>
              <p:spPr>
                <a:xfrm>
                  <a:off x="9060794" y="4173058"/>
                  <a:ext cx="1733954" cy="369332"/>
                </a:xfrm>
                <a:prstGeom prst="rect">
                  <a:avLst/>
                </a:prstGeom>
                <a:blipFill>
                  <a:blip r:embed="rId3"/>
                  <a:stretch>
                    <a:fillRect l="-2899" t="-6667" b="-26667"/>
                  </a:stretch>
                </a:blipFill>
              </p:spPr>
              <p:txBody>
                <a:bodyPr/>
                <a:lstStyle/>
                <a:p>
                  <a:r>
                    <a:rPr lang="en-US">
                      <a:noFill/>
                    </a:rPr>
                    <a:t> </a:t>
                  </a:r>
                </a:p>
              </p:txBody>
            </p:sp>
          </mc:Fallback>
        </mc:AlternateContent>
        <p:sp>
          <p:nvSpPr>
            <p:cNvPr id="34" name="TextBox 33">
              <a:extLst>
                <a:ext uri="{FF2B5EF4-FFF2-40B4-BE49-F238E27FC236}">
                  <a16:creationId xmlns:a16="http://schemas.microsoft.com/office/drawing/2014/main" id="{F874AB11-5C6D-2243-9955-5B3A31019B7E}"/>
                </a:ext>
              </a:extLst>
            </p:cNvPr>
            <p:cNvSpPr txBox="1"/>
            <p:nvPr/>
          </p:nvSpPr>
          <p:spPr>
            <a:xfrm>
              <a:off x="7582934" y="3097727"/>
              <a:ext cx="283057" cy="369332"/>
            </a:xfrm>
            <a:prstGeom prst="rect">
              <a:avLst/>
            </a:prstGeom>
            <a:noFill/>
          </p:spPr>
          <p:txBody>
            <a:bodyPr wrap="square" rtlCol="0">
              <a:spAutoFit/>
            </a:bodyPr>
            <a:lstStyle/>
            <a:p>
              <a:pPr algn="r"/>
              <a:r>
                <a:rPr lang="en-US"/>
                <a:t>A</a:t>
              </a:r>
            </a:p>
          </p:txBody>
        </p:sp>
      </p:grpSp>
    </p:spTree>
    <p:extLst>
      <p:ext uri="{BB962C8B-B14F-4D97-AF65-F5344CB8AC3E}">
        <p14:creationId xmlns:p14="http://schemas.microsoft.com/office/powerpoint/2010/main" val="43153490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566" y="56979"/>
            <a:ext cx="11978640" cy="868362"/>
          </a:xfrm>
        </p:spPr>
        <p:txBody>
          <a:bodyPr anchor="ctr">
            <a:normAutofit/>
          </a:bodyPr>
          <a:lstStyle/>
          <a:p>
            <a:pPr algn="ctr"/>
            <a:r>
              <a:rPr lang="en-US" sz="4400" dirty="0">
                <a:cs typeface="Arial" panose="020B0604020202020204" pitchFamily="34" charset="0"/>
              </a:rPr>
              <a:t>Impedance matching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74345" y="1337728"/>
                <a:ext cx="11294772" cy="5018623"/>
              </a:xfrm>
            </p:spPr>
            <p:txBody>
              <a:bodyPr>
                <a:noAutofit/>
              </a:bodyPr>
              <a:lstStyle/>
              <a:p>
                <a:pPr marL="342900" indent="-342900" algn="l">
                  <a:buFont typeface="Arial" panose="020B0604020202020204" pitchFamily="34" charset="0"/>
                  <a:buChar char="•"/>
                </a:pPr>
                <a:r>
                  <a:rPr lang="en-US" sz="1800" dirty="0">
                    <a:ea typeface="Arial" charset="0"/>
                    <a:cs typeface="Arial" charset="0"/>
                  </a:rPr>
                  <a:t>L networks, </a:t>
                </a:r>
                <a14:m>
                  <m:oMath xmlns:m="http://schemas.openxmlformats.org/officeDocument/2006/math">
                    <m:r>
                      <a:rPr lang="en-US" sz="1800" i="1" smtClean="0">
                        <a:latin typeface="Cambria Math" panose="02040503050406030204" pitchFamily="18" charset="0"/>
                        <a:ea typeface="Cambria Math" panose="02040503050406030204" pitchFamily="18" charset="0"/>
                        <a:cs typeface="Arial" charset="0"/>
                      </a:rPr>
                      <m:t>𝜋</m:t>
                    </m:r>
                    <m:r>
                      <a:rPr lang="en-US" sz="1800" b="0" i="1" smtClean="0">
                        <a:latin typeface="Cambria Math" panose="02040503050406030204" pitchFamily="18" charset="0"/>
                        <a:ea typeface="Cambria Math" panose="02040503050406030204" pitchFamily="18" charset="0"/>
                        <a:cs typeface="Arial" charset="0"/>
                      </a:rPr>
                      <m:t> </m:t>
                    </m:r>
                  </m:oMath>
                </a14:m>
                <a:r>
                  <a:rPr lang="en-US" sz="1800" dirty="0">
                    <a:ea typeface="Arial" charset="0"/>
                    <a:cs typeface="Arial" charset="0"/>
                  </a:rPr>
                  <a:t>and T networks</a:t>
                </a:r>
              </a:p>
              <a:p>
                <a:pPr marL="342900" indent="-342900" algn="l">
                  <a:buFont typeface="Arial" panose="020B0604020202020204" pitchFamily="34" charset="0"/>
                  <a:buChar char="•"/>
                </a:pPr>
                <a:r>
                  <a:rPr lang="en-US" sz="1800" dirty="0">
                    <a:ea typeface="Arial" charset="0"/>
                    <a:cs typeface="Arial" charset="0"/>
                  </a:rPr>
                  <a:t>Impedance and reflection coefficients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74345" y="1337728"/>
                <a:ext cx="11294772" cy="5018623"/>
              </a:xfrm>
              <a:blipFill>
                <a:blip r:embed="rId3"/>
                <a:stretch>
                  <a:fillRect l="-337" t="-101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43</a:t>
            </a:fld>
            <a:endParaRPr lang="en-US"/>
          </a:p>
        </p:txBody>
      </p:sp>
    </p:spTree>
    <p:extLst>
      <p:ext uri="{BB962C8B-B14F-4D97-AF65-F5344CB8AC3E}">
        <p14:creationId xmlns:p14="http://schemas.microsoft.com/office/powerpoint/2010/main" val="44488904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GPS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477079" y="925172"/>
                <a:ext cx="11343862" cy="519894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Space Segment</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31 operating satellites (Current generation: block IIIA – 2018)</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12 hour orbits MEO (21000km), 8-12 satellites in view</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Transmitter power: 44.8* W,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𝐺</m:t>
                        </m:r>
                      </m:e>
                      <m:sub>
                        <m:r>
                          <a:rPr lang="en-US" sz="2000" b="0" i="1" smtClean="0">
                            <a:solidFill>
                              <a:srgbClr val="000000"/>
                            </a:solidFill>
                            <a:latin typeface="Cambria Math" panose="02040503050406030204" pitchFamily="18" charset="0"/>
                            <a:ea typeface="Cambria Math" panose="02040503050406030204" pitchFamily="18" charset="0"/>
                            <a:sym typeface="Calibri"/>
                          </a:rPr>
                          <m:t>𝑡</m:t>
                        </m:r>
                      </m:sub>
                    </m:sSub>
                    <m:r>
                      <a:rPr lang="en-US" sz="2000" b="0" i="1" smtClean="0">
                        <a:solidFill>
                          <a:srgbClr val="000000"/>
                        </a:solidFill>
                        <a:latin typeface="Cambria Math" panose="02040503050406030204" pitchFamily="18" charset="0"/>
                        <a:ea typeface="Cambria Math" panose="02040503050406030204" pitchFamily="18" charset="0"/>
                        <a:sym typeface="Calibri"/>
                      </a:rPr>
                      <m:t>=12</m:t>
                    </m:r>
                    <m:r>
                      <a:rPr lang="en-US" sz="2000" b="0" i="1" smtClean="0">
                        <a:solidFill>
                          <a:srgbClr val="000000"/>
                        </a:solidFill>
                        <a:latin typeface="Cambria Math" panose="02040503050406030204" pitchFamily="18" charset="0"/>
                        <a:ea typeface="Cambria Math" panose="02040503050406030204" pitchFamily="18" charset="0"/>
                        <a:sym typeface="Calibri"/>
                      </a:rPr>
                      <m:t>𝑑𝐵𝑖</m:t>
                    </m:r>
                  </m:oMath>
                </a14:m>
                <a:r>
                  <a:rPr lang="en-US" sz="2000" dirty="0">
                    <a:solidFill>
                      <a:srgbClr val="000000"/>
                    </a:solidFill>
                    <a:ea typeface="Cambria Math" panose="02040503050406030204" pitchFamily="18" charset="0"/>
                    <a:sym typeface="Calibri"/>
                  </a:rPr>
                  <a:t>.  Clocks accurate to better than 10ns (no leap seconds).</a:t>
                </a: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Control segment master at </a:t>
                </a:r>
                <a:r>
                  <a:rPr lang="en-US" sz="2000" dirty="0"/>
                  <a:t>Schriever AFB (plus alternative master, 4 ground antennas and 6 ground stations).   Ephemeris updates daily.</a:t>
                </a: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User segment</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Two bands:  L1 (1575.42 MHz [2.046MHz BW]) civilian and military, L2 (1227.6MHz)], military only</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Two signals: C/A (civilian) and P(Y) (military). C/A signal is Direct Sequence Spread Spectrum </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Satellite identified by PRN (1-32). </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L1 signal: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𝑠</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𝐴</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b="0" i="1" smtClean="0">
                        <a:solidFill>
                          <a:srgbClr val="000000"/>
                        </a:solidFill>
                        <a:latin typeface="Cambria Math" panose="02040503050406030204" pitchFamily="18" charset="0"/>
                        <a:ea typeface="Cambria Math" panose="02040503050406030204" pitchFamily="18" charset="0"/>
                        <a:sym typeface="Calibri"/>
                      </a:rPr>
                      <m:t>𝐶</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𝐷</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func>
                      <m:funcPr>
                        <m:ctrlPr>
                          <a:rPr lang="en-US" sz="2000" b="0" i="1" smtClean="0">
                            <a:solidFill>
                              <a:srgbClr val="000000"/>
                            </a:solidFill>
                            <a:latin typeface="Cambria Math" panose="02040503050406030204" pitchFamily="18" charset="0"/>
                            <a:ea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b="0" i="1" smtClean="0">
                                <a:solidFill>
                                  <a:srgbClr val="000000"/>
                                </a:solidFill>
                                <a:latin typeface="Cambria Math" panose="02040503050406030204" pitchFamily="18" charset="0"/>
                                <a:ea typeface="Cambria Math" panose="02040503050406030204" pitchFamily="18" charset="0"/>
                                <a:sym typeface="Calibri"/>
                              </a:rPr>
                              <m:t>𝑡</m:t>
                            </m:r>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𝜃</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e>
                        </m:d>
                      </m:e>
                    </m:func>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𝐴</m:t>
                        </m:r>
                      </m:e>
                      <m:sub>
                        <m:r>
                          <a:rPr lang="en-US" sz="2000" b="0" i="1" smtClean="0">
                            <a:solidFill>
                              <a:srgbClr val="000000"/>
                            </a:solidFill>
                            <a:latin typeface="Cambria Math" panose="02040503050406030204" pitchFamily="18" charset="0"/>
                            <a:ea typeface="Cambria Math" panose="02040503050406030204" pitchFamily="18" charset="0"/>
                            <a:sym typeface="Calibri"/>
                          </a:rPr>
                          <m:t>𝑝</m:t>
                        </m:r>
                      </m:sub>
                    </m:sSub>
                    <m:r>
                      <a:rPr lang="en-US" sz="2000" b="0" i="1" smtClean="0">
                        <a:solidFill>
                          <a:srgbClr val="000000"/>
                        </a:solidFill>
                        <a:latin typeface="Cambria Math" panose="02040503050406030204" pitchFamily="18" charset="0"/>
                        <a:ea typeface="Cambria Math" panose="02040503050406030204" pitchFamily="18" charset="0"/>
                        <a:sym typeface="Calibri"/>
                      </a:rPr>
                      <m:t>𝑃</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r>
                      <a:rPr lang="en-US" sz="2000" i="1">
                        <a:solidFill>
                          <a:srgbClr val="000000"/>
                        </a:solidFill>
                        <a:latin typeface="Cambria Math" panose="02040503050406030204" pitchFamily="18" charset="0"/>
                        <a:ea typeface="Cambria Math" panose="02040503050406030204" pitchFamily="18" charset="0"/>
                        <a:sym typeface="Calibri"/>
                      </a:rPr>
                      <m:t>𝐷</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func>
                      <m:funcPr>
                        <m:ctrlPr>
                          <a:rPr lang="en-US" sz="2000" i="1">
                            <a:solidFill>
                              <a:srgbClr val="000000"/>
                            </a:solidFill>
                            <a:latin typeface="Cambria Math" panose="02040503050406030204" pitchFamily="18" charset="0"/>
                            <a:ea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sin</m:t>
                        </m:r>
                      </m:fName>
                      <m:e>
                        <m:d>
                          <m:dPr>
                            <m:ctrlPr>
                              <a:rPr lang="en-US" sz="2000" i="1">
                                <a:solidFill>
                                  <a:srgbClr val="000000"/>
                                </a:solidFill>
                                <a:latin typeface="Cambria Math" panose="02040503050406030204" pitchFamily="18" charset="0"/>
                                <a:ea typeface="Cambria Math" panose="02040503050406030204" pitchFamily="18" charset="0"/>
                                <a:sym typeface="Calibri"/>
                              </a:rPr>
                            </m:ctrlPr>
                          </m:dPr>
                          <m:e>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ea typeface="Cambria Math" panose="02040503050406030204" pitchFamily="18" charset="0"/>
                                    <a:sym typeface="Calibri"/>
                                  </a:rPr>
                                  <m:t>𝑐</m:t>
                                </m:r>
                              </m:sub>
                            </m:sSub>
                            <m:r>
                              <a:rPr lang="en-US" sz="2000" i="1">
                                <a:solidFill>
                                  <a:srgbClr val="000000"/>
                                </a:solidFill>
                                <a:latin typeface="Cambria Math" panose="02040503050406030204" pitchFamily="18" charset="0"/>
                                <a:ea typeface="Cambria Math" panose="02040503050406030204" pitchFamily="18" charset="0"/>
                                <a:sym typeface="Calibri"/>
                              </a:rPr>
                              <m:t>𝑡</m:t>
                            </m:r>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𝜃</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e>
                        </m:d>
                      </m:e>
                    </m:func>
                  </m:oMath>
                </a14:m>
                <a:endParaRPr lang="en-US" sz="2000" dirty="0">
                  <a:solidFill>
                    <a:srgbClr val="000000"/>
                  </a:solidFill>
                  <a:ea typeface="Cambria Math" panose="02040503050406030204" pitchFamily="18" charset="0"/>
                  <a:sym typeface="Calibri"/>
                </a:endParaRPr>
              </a:p>
              <a:p>
                <a:pPr marL="1257300" lvl="2" indent="-342900" defTabSz="4572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𝐶</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oMath>
                </a14:m>
                <a:r>
                  <a:rPr lang="en-US" sz="2000" dirty="0">
                    <a:solidFill>
                      <a:srgbClr val="000000"/>
                    </a:solidFill>
                    <a:ea typeface="Cambria Math" panose="02040503050406030204" pitchFamily="18" charset="0"/>
                    <a:sym typeface="Calibri"/>
                  </a:rPr>
                  <a:t> - coarse ranging code</a:t>
                </a:r>
              </a:p>
              <a:p>
                <a:pPr marL="1257300" lvl="2" indent="-342900" defTabSz="4572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𝐷</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oMath>
                </a14:m>
                <a:r>
                  <a:rPr lang="en-US" sz="2000" dirty="0">
                    <a:solidFill>
                      <a:srgbClr val="000000"/>
                    </a:solidFill>
                    <a:ea typeface="Cambria Math" panose="02040503050406030204" pitchFamily="18" charset="0"/>
                    <a:sym typeface="Calibri"/>
                  </a:rPr>
                  <a:t> - navigation signal </a:t>
                </a:r>
                <a:r>
                  <a:rPr lang="en-US" dirty="0"/>
                  <a:t>consists of (clock, ephemeris, almanac corrections) 37,500 bits.  50 bps transmission.</a:t>
                </a:r>
                <a:endParaRPr lang="en-US" sz="2000" dirty="0">
                  <a:solidFill>
                    <a:srgbClr val="000000"/>
                  </a:solidFill>
                  <a:ea typeface="Cambria Math" panose="02040503050406030204" pitchFamily="18" charset="0"/>
                  <a:sym typeface="Calibri"/>
                </a:endParaRPr>
              </a:p>
              <a:p>
                <a:pPr marL="1257300" lvl="2" indent="-342900" defTabSz="4572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𝑃</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oMath>
                </a14:m>
                <a:r>
                  <a:rPr lang="en-US" sz="2000" dirty="0">
                    <a:solidFill>
                      <a:srgbClr val="000000"/>
                    </a:solidFill>
                    <a:ea typeface="Cambria Math" panose="02040503050406030204" pitchFamily="18" charset="0"/>
                    <a:sym typeface="Calibri"/>
                  </a:rPr>
                  <a:t> - precision ranging (Y is encrypted)</a:t>
                </a:r>
              </a:p>
              <a:p>
                <a:pPr marL="800100" lvl="1" indent="-342900" defTabSz="457200" latinLnBrk="1"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defTabSz="457200" latinLnBrk="1" hangingPunct="0"/>
                <a:r>
                  <a:rPr lang="en-US" sz="2000" b="1" dirty="0">
                    <a:solidFill>
                      <a:srgbClr val="000000"/>
                    </a:solidFill>
                    <a:latin typeface="Calibri"/>
                    <a:ea typeface="Cambria Math" panose="02040503050406030204" pitchFamily="18" charset="0"/>
                    <a:sym typeface="Calibri"/>
                  </a:rPr>
                  <a:t>* </a:t>
                </a:r>
                <a:r>
                  <a:rPr lang="en-US" sz="2000" dirty="0">
                    <a:solidFill>
                      <a:srgbClr val="000000"/>
                    </a:solidFill>
                    <a:latin typeface="Calibri"/>
                    <a:ea typeface="Cambria Math" panose="02040503050406030204" pitchFamily="18" charset="0"/>
                    <a:sym typeface="Calibri"/>
                  </a:rPr>
                  <a:t>This is total transmitter power, 27 W devoted to ranging code.  Newer satellites have higher power and can </a:t>
                </a:r>
                <a:r>
                  <a:rPr lang="en-US" sz="2000">
                    <a:solidFill>
                      <a:srgbClr val="000000"/>
                    </a:solidFill>
                    <a:latin typeface="Calibri"/>
                    <a:ea typeface="Cambria Math" panose="02040503050406030204" pitchFamily="18" charset="0"/>
                    <a:sym typeface="Calibri"/>
                  </a:rPr>
                  <a:t>surge power </a:t>
                </a:r>
                <a:endParaRPr lang="en-US" sz="2000" b="1"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477079" y="925172"/>
                <a:ext cx="11343862" cy="5198945"/>
              </a:xfrm>
              <a:prstGeom prst="rect">
                <a:avLst/>
              </a:prstGeom>
              <a:blipFill>
                <a:blip r:embed="rId3"/>
                <a:stretch>
                  <a:fillRect l="-1007" t="-487" r="-783" b="-9002"/>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44</a:t>
            </a:fld>
            <a:endParaRPr lang="en-US"/>
          </a:p>
        </p:txBody>
      </p:sp>
    </p:spTree>
    <p:extLst>
      <p:ext uri="{BB962C8B-B14F-4D97-AF65-F5344CB8AC3E}">
        <p14:creationId xmlns:p14="http://schemas.microsoft.com/office/powerpoint/2010/main" val="417420665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253898" y="113174"/>
            <a:ext cx="11529391" cy="769441"/>
          </a:xfrm>
          <a:prstGeom prst="rect">
            <a:avLst/>
          </a:prstGeom>
          <a:noFill/>
        </p:spPr>
        <p:txBody>
          <a:bodyPr wrap="square" rtlCol="0">
            <a:spAutoFit/>
          </a:bodyPr>
          <a:lstStyle/>
          <a:p>
            <a:pPr algn="ctr"/>
            <a:r>
              <a:rPr lang="en-US" sz="4400" dirty="0">
                <a:latin typeface="+mj-lt"/>
              </a:rPr>
              <a:t>Some data and rough calculations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997588" y="1598957"/>
                <a:ext cx="10042010" cy="408899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14:m>
                  <m:oMath xmlns:m="http://schemas.openxmlformats.org/officeDocument/2006/math">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N</m:t>
                    </m:r>
                    <m:r>
                      <a:rPr lang="en-US" sz="2000" b="0" i="0" smtClean="0">
                        <a:solidFill>
                          <a:srgbClr val="000000"/>
                        </a:solidFill>
                        <a:latin typeface="Cambria Math" panose="02040503050406030204" pitchFamily="18" charset="0"/>
                        <a:ea typeface="Cambria Math" panose="02040503050406030204" pitchFamily="18" charset="0"/>
                        <a:sym typeface="Calibri"/>
                      </a:rPr>
                      <m:t>=</m:t>
                    </m:r>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kTB</m:t>
                    </m:r>
                    <m:r>
                      <a:rPr lang="en-US" sz="2000" b="0" i="0" smtClean="0">
                        <a:solidFill>
                          <a:srgbClr val="000000"/>
                        </a:solidFill>
                        <a:latin typeface="Cambria Math" panose="02040503050406030204" pitchFamily="18" charset="0"/>
                        <a:ea typeface="Cambria Math" panose="02040503050406030204" pitchFamily="18" charset="0"/>
                        <a:sym typeface="Calibri"/>
                      </a:rPr>
                      <m:t>, </m:t>
                    </m:r>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k</m:t>
                    </m:r>
                    <m:r>
                      <a:rPr lang="en-US" sz="2000" b="0" i="0" smtClean="0">
                        <a:solidFill>
                          <a:srgbClr val="000000"/>
                        </a:solidFill>
                        <a:latin typeface="Cambria Math" panose="02040503050406030204" pitchFamily="18" charset="0"/>
                        <a:ea typeface="Cambria Math" panose="02040503050406030204" pitchFamily="18" charset="0"/>
                        <a:sym typeface="Calibri"/>
                      </a:rPr>
                      <m:t>=1.38</m:t>
                    </m:r>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−23</m:t>
                        </m:r>
                      </m:sup>
                    </m:sSup>
                    <m:r>
                      <a:rPr lang="en-US" sz="2000" b="0" i="1" smtClean="0">
                        <a:solidFill>
                          <a:srgbClr val="000000"/>
                        </a:solidFill>
                        <a:latin typeface="Cambria Math" panose="02040503050406030204" pitchFamily="18" charset="0"/>
                        <a:ea typeface="Cambria Math" panose="02040503050406030204" pitchFamily="18" charset="0"/>
                        <a:sym typeface="Calibri"/>
                      </a:rPr>
                      <m:t> </m:t>
                    </m:r>
                    <m:r>
                      <a:rPr lang="en-US" sz="2000" b="0" i="1" smtClean="0">
                        <a:solidFill>
                          <a:srgbClr val="000000"/>
                        </a:solidFill>
                        <a:latin typeface="Cambria Math" panose="02040503050406030204" pitchFamily="18" charset="0"/>
                        <a:ea typeface="Cambria Math" panose="02040503050406030204" pitchFamily="18" charset="0"/>
                        <a:sym typeface="Calibri"/>
                      </a:rPr>
                      <m:t>𝐽</m:t>
                    </m:r>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𝐾</m:t>
                    </m:r>
                  </m:oMath>
                </a14:m>
                <a:r>
                  <a:rPr lang="en-US" sz="2000" dirty="0">
                    <a:solidFill>
                      <a:srgbClr val="000000"/>
                    </a:solidFill>
                    <a:latin typeface="Calibri"/>
                    <a:ea typeface="Cambria Math" panose="02040503050406030204" pitchFamily="18" charset="0"/>
                    <a:sym typeface="Calibri"/>
                  </a:rPr>
                  <a:t>.  BW: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2.046</m:t>
                    </m:r>
                    <m:r>
                      <a:rPr lang="en-US" sz="2000" b="0" i="1" smtClean="0">
                        <a:solidFill>
                          <a:srgbClr val="000000"/>
                        </a:solidFill>
                        <a:latin typeface="Cambria Math" panose="02040503050406030204" pitchFamily="18" charset="0"/>
                        <a:ea typeface="Cambria Math" panose="02040503050406030204" pitchFamily="18" charset="0"/>
                        <a:sym typeface="Calibri"/>
                      </a:rPr>
                      <m:t>𝑀𝐻𝑧</m:t>
                    </m:r>
                  </m:oMath>
                </a14:m>
                <a:endParaRPr lang="en-US" sz="2000"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For comparison:  laptop emission noise density is capped at </a:t>
                </a:r>
                <a14:m>
                  <m:oMath xmlns:m="http://schemas.openxmlformats.org/officeDocument/2006/math">
                    <m:sSup>
                      <m:sSupPr>
                        <m:ctrlPr>
                          <a:rPr lang="en-US" sz="200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−7</m:t>
                        </m:r>
                      </m:sup>
                    </m:sSup>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𝑊</m:t>
                        </m:r>
                      </m:num>
                      <m:den>
                        <m:r>
                          <a:rPr lang="en-US" sz="2000" b="0" i="1" smtClean="0">
                            <a:solidFill>
                              <a:srgbClr val="000000"/>
                            </a:solidFill>
                            <a:latin typeface="Cambria Math" panose="02040503050406030204" pitchFamily="18" charset="0"/>
                            <a:ea typeface="Cambria Math" panose="02040503050406030204" pitchFamily="18" charset="0"/>
                            <a:sym typeface="Calibri"/>
                          </a:rPr>
                          <m:t>𝑀𝐻𝑧</m:t>
                        </m:r>
                      </m:den>
                    </m:f>
                  </m:oMath>
                </a14:m>
                <a:endParaRPr lang="en-US" sz="2000"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Noise:</a:t>
                </a:r>
                <a14:m>
                  <m:oMath xmlns:m="http://schemas.openxmlformats.org/officeDocument/2006/math">
                    <m:r>
                      <a:rPr lang="en-US" sz="2000" b="0" i="0" smtClean="0">
                        <a:solidFill>
                          <a:srgbClr val="000000"/>
                        </a:solidFill>
                        <a:latin typeface="Cambria Math" panose="02040503050406030204" pitchFamily="18" charset="0"/>
                        <a:ea typeface="Cambria Math" panose="02040503050406030204" pitchFamily="18" charset="0"/>
                        <a:sym typeface="Calibri"/>
                      </a:rPr>
                      <m:t> </m:t>
                    </m:r>
                    <m:r>
                      <a:rPr lang="en-US" sz="2000">
                        <a:solidFill>
                          <a:srgbClr val="000000"/>
                        </a:solidFill>
                        <a:latin typeface="Cambria Math" panose="02040503050406030204" pitchFamily="18" charset="0"/>
                        <a:ea typeface="Cambria Math" panose="02040503050406030204" pitchFamily="18" charset="0"/>
                        <a:sym typeface="Calibri"/>
                      </a:rPr>
                      <m:t>1.38</m:t>
                    </m:r>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10</m:t>
                        </m:r>
                      </m:e>
                      <m:sup>
                        <m:r>
                          <a:rPr lang="en-US" sz="2000" i="1">
                            <a:solidFill>
                              <a:srgbClr val="000000"/>
                            </a:solidFill>
                            <a:latin typeface="Cambria Math" panose="02040503050406030204" pitchFamily="18" charset="0"/>
                            <a:ea typeface="Cambria Math" panose="02040503050406030204" pitchFamily="18" charset="0"/>
                            <a:sym typeface="Calibri"/>
                          </a:rPr>
                          <m:t>−23</m:t>
                        </m:r>
                      </m:sup>
                    </m:sSup>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𝐽</m:t>
                        </m:r>
                      </m:num>
                      <m:den>
                        <m:r>
                          <a:rPr lang="en-US" sz="2000" i="1">
                            <a:solidFill>
                              <a:srgbClr val="000000"/>
                            </a:solidFill>
                            <a:latin typeface="Cambria Math" panose="02040503050406030204" pitchFamily="18" charset="0"/>
                            <a:ea typeface="Cambria Math" panose="02040503050406030204" pitchFamily="18" charset="0"/>
                            <a:sym typeface="Calibri"/>
                          </a:rPr>
                          <m:t>𝐾</m:t>
                        </m:r>
                      </m:den>
                    </m:f>
                    <m:r>
                      <a:rPr lang="en-US" sz="200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100×2×</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6</m:t>
                        </m:r>
                      </m:sup>
                    </m:sSup>
                    <m:r>
                      <a:rPr lang="en-US" sz="2000" b="0" i="1" smtClean="0">
                        <a:solidFill>
                          <a:srgbClr val="000000"/>
                        </a:solidFill>
                        <a:latin typeface="Cambria Math" panose="02040503050406030204" pitchFamily="18" charset="0"/>
                        <a:ea typeface="Cambria Math" panose="02040503050406030204" pitchFamily="18" charset="0"/>
                        <a:sym typeface="Calibri"/>
                      </a:rPr>
                      <m:t>=2.76 ×</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−15</m:t>
                        </m:r>
                      </m:sup>
                    </m:sSup>
                    <m:r>
                      <a:rPr lang="en-US" sz="2000" b="0" i="1" smtClean="0">
                        <a:solidFill>
                          <a:srgbClr val="000000"/>
                        </a:solidFill>
                        <a:latin typeface="Cambria Math" panose="02040503050406030204" pitchFamily="18" charset="0"/>
                        <a:ea typeface="Cambria Math" panose="02040503050406030204" pitchFamily="18" charset="0"/>
                        <a:sym typeface="Calibri"/>
                      </a:rPr>
                      <m:t>𝑊</m:t>
                    </m:r>
                    <m:r>
                      <a:rPr lang="en-US" sz="2000" b="0" i="0" smtClean="0">
                        <a:solidFill>
                          <a:srgbClr val="000000"/>
                        </a:solidFill>
                        <a:latin typeface="Cambria Math" panose="02040503050406030204" pitchFamily="18" charset="0"/>
                        <a:ea typeface="Cambria Math" panose="02040503050406030204" pitchFamily="18" charset="0"/>
                        <a:sym typeface="Calibri"/>
                      </a:rPr>
                      <m:t>,</m:t>
                    </m:r>
                  </m:oMath>
                </a14:m>
                <a:r>
                  <a:rPr lang="en-US" sz="2000" b="0" dirty="0">
                    <a:solidFill>
                      <a:srgbClr val="000000"/>
                    </a:solidFill>
                    <a:latin typeface="Calibri"/>
                    <a:ea typeface="Cambria Math" panose="02040503050406030204" pitchFamily="18" charset="0"/>
                    <a:sym typeface="Calibri"/>
                  </a:rPr>
                  <a:t> (</a:t>
                </a:r>
                <a14:m>
                  <m:oMath xmlns:m="http://schemas.openxmlformats.org/officeDocument/2006/math">
                    <m:r>
                      <a:rPr lang="en-US" sz="2000" b="0" i="1" dirty="0" smtClean="0">
                        <a:solidFill>
                          <a:srgbClr val="000000"/>
                        </a:solidFill>
                        <a:latin typeface="Cambria Math" panose="02040503050406030204" pitchFamily="18" charset="0"/>
                        <a:ea typeface="Cambria Math" panose="02040503050406030204" pitchFamily="18" charset="0"/>
                        <a:sym typeface="Calibri"/>
                      </a:rPr>
                      <m:t>−145.6 </m:t>
                    </m:r>
                    <m:r>
                      <a:rPr lang="en-US" sz="2000" b="0" i="1" dirty="0" smtClean="0">
                        <a:solidFill>
                          <a:srgbClr val="000000"/>
                        </a:solidFill>
                        <a:latin typeface="Cambria Math" panose="02040503050406030204" pitchFamily="18" charset="0"/>
                        <a:ea typeface="Cambria Math" panose="02040503050406030204" pitchFamily="18" charset="0"/>
                        <a:sym typeface="Calibri"/>
                      </a:rPr>
                      <m:t>𝑑𝐵</m:t>
                    </m:r>
                  </m:oMath>
                </a14:m>
                <a:r>
                  <a:rPr lang="en-US" sz="2000" b="0" dirty="0">
                    <a:solidFill>
                      <a:srgbClr val="000000"/>
                    </a:solidFill>
                    <a:latin typeface="Calibri"/>
                    <a:ea typeface="Cambria Math" panose="02040503050406030204" pitchFamily="18" charset="0"/>
                    <a:sym typeface="Calibri"/>
                  </a:rPr>
                  <a:t>)</a:t>
                </a: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Free space loss (@100K): </a:t>
                </a:r>
                <a14:m>
                  <m:oMath xmlns:m="http://schemas.openxmlformats.org/officeDocument/2006/math">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𝑟</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𝑡</m:t>
                            </m:r>
                          </m:sub>
                        </m:sSub>
                        <m:r>
                          <a:rPr lang="en-US" sz="2000" b="0" i="1" smtClean="0">
                            <a:solidFill>
                              <a:srgbClr val="000000"/>
                            </a:solidFill>
                            <a:latin typeface="Cambria Math" panose="02040503050406030204" pitchFamily="18" charset="0"/>
                            <a:ea typeface="Cambria Math" panose="02040503050406030204" pitchFamily="18" charset="0"/>
                            <a:sym typeface="Calibri"/>
                          </a:rPr>
                          <m:t>𝐺𝐴</m:t>
                        </m:r>
                      </m:num>
                      <m:den>
                        <m:r>
                          <a:rPr lang="en-US" sz="2000" b="0" i="1" smtClean="0">
                            <a:solidFill>
                              <a:srgbClr val="000000"/>
                            </a:solidFill>
                            <a:latin typeface="Cambria Math" panose="02040503050406030204" pitchFamily="18" charset="0"/>
                            <a:ea typeface="Cambria Math" panose="02040503050406030204" pitchFamily="18" charset="0"/>
                            <a:sym typeface="Calibri"/>
                          </a:rPr>
                          <m:t>4</m:t>
                        </m:r>
                        <m:r>
                          <a:rPr lang="en-US" sz="2000" b="0" i="1" smtClean="0">
                            <a:solidFill>
                              <a:srgbClr val="000000"/>
                            </a:solidFill>
                            <a:latin typeface="Cambria Math" panose="02040503050406030204" pitchFamily="18" charset="0"/>
                            <a:ea typeface="Cambria Math" panose="02040503050406030204" pitchFamily="18" charset="0"/>
                            <a:sym typeface="Calibri"/>
                          </a:rPr>
                          <m:t>𝜋</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𝑟</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den>
                    </m:f>
                    <m:r>
                      <a:rPr lang="en-US" sz="2000" b="0" i="0"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latin typeface="Calibri"/>
                    <a:ea typeface="Cambria Math" panose="02040503050406030204" pitchFamily="18" charset="0"/>
                    <a:sym typeface="Calibri"/>
                  </a:rPr>
                  <a:t> </a:t>
                </a:r>
                <a14:m>
                  <m:oMath xmlns:m="http://schemas.openxmlformats.org/officeDocument/2006/math">
                    <m:nary>
                      <m:naryPr>
                        <m:limLoc m:val="undOvr"/>
                        <m:subHide m:val="on"/>
                        <m:supHide m:val="on"/>
                        <m:ctrlPr>
                          <a:rPr lang="en-US" sz="2000" i="1" dirty="0" smtClean="0">
                            <a:solidFill>
                              <a:srgbClr val="000000"/>
                            </a:solidFill>
                            <a:latin typeface="Cambria Math" panose="02040503050406030204" pitchFamily="18" charset="0"/>
                            <a:ea typeface="Cambria Math" panose="02040503050406030204" pitchFamily="18" charset="0"/>
                            <a:sym typeface="Calibri"/>
                          </a:rPr>
                        </m:ctrlPr>
                      </m:naryPr>
                      <m:sub/>
                      <m:sup/>
                      <m:e>
                        <m:r>
                          <a:rPr lang="en-US" sz="2000" b="0" i="1" dirty="0" smtClean="0">
                            <a:solidFill>
                              <a:srgbClr val="000000"/>
                            </a:solidFill>
                            <a:latin typeface="Cambria Math" panose="02040503050406030204" pitchFamily="18" charset="0"/>
                            <a:ea typeface="Cambria Math" panose="02040503050406030204" pitchFamily="18" charset="0"/>
                            <a:sym typeface="Calibri"/>
                          </a:rPr>
                          <m:t>𝐴𝑑</m:t>
                        </m:r>
                        <m:r>
                          <m:rPr>
                            <m:sty m:val="p"/>
                          </m:rPr>
                          <a:rPr lang="el-GR" sz="2000" b="0" i="1" dirty="0" smtClean="0">
                            <a:solidFill>
                              <a:srgbClr val="000000"/>
                            </a:solidFill>
                            <a:latin typeface="Cambria Math" panose="02040503050406030204" pitchFamily="18" charset="0"/>
                            <a:ea typeface="Cambria Math" panose="02040503050406030204" pitchFamily="18" charset="0"/>
                            <a:sym typeface="Calibri"/>
                          </a:rPr>
                          <m:t>Ω</m:t>
                        </m:r>
                      </m:e>
                    </m:nary>
                    <m:r>
                      <a:rPr lang="en-US" sz="2000" b="0" i="1" dirty="0"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dirty="0"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dirty="0" smtClean="0">
                            <a:solidFill>
                              <a:srgbClr val="000000"/>
                            </a:solidFill>
                            <a:latin typeface="Cambria Math" panose="02040503050406030204" pitchFamily="18" charset="0"/>
                            <a:ea typeface="Cambria Math" panose="02040503050406030204" pitchFamily="18" charset="0"/>
                            <a:sym typeface="Calibri"/>
                          </a:rPr>
                          <m:t>𝜆</m:t>
                        </m:r>
                      </m:e>
                      <m:sup>
                        <m:r>
                          <a:rPr lang="en-US" sz="2000" b="0" i="1" dirty="0" smtClean="0">
                            <a:solidFill>
                              <a:srgbClr val="000000"/>
                            </a:solidFill>
                            <a:latin typeface="Cambria Math" panose="02040503050406030204" pitchFamily="18" charset="0"/>
                            <a:ea typeface="Cambria Math" panose="02040503050406030204" pitchFamily="18" charset="0"/>
                            <a:sym typeface="Calibri"/>
                          </a:rPr>
                          <m:t>2</m:t>
                        </m:r>
                      </m:sup>
                    </m:sSup>
                    <m:r>
                      <a:rPr lang="en-US" sz="2000" b="0" i="0" dirty="0"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latin typeface="Calibri"/>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𝑃</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(44.7)</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1.24</m:t>
                            </m:r>
                          </m:sup>
                        </m:sSup>
                      </m:num>
                      <m:den>
                        <m:r>
                          <a:rPr lang="en-US" sz="2000" i="1">
                            <a:solidFill>
                              <a:srgbClr val="000000"/>
                            </a:solidFill>
                            <a:latin typeface="Cambria Math" panose="02040503050406030204" pitchFamily="18" charset="0"/>
                            <a:ea typeface="Cambria Math" panose="02040503050406030204" pitchFamily="18" charset="0"/>
                            <a:sym typeface="Calibri"/>
                          </a:rPr>
                          <m:t>4</m:t>
                        </m:r>
                        <m:r>
                          <a:rPr lang="en-US" sz="2000" i="1">
                            <a:solidFill>
                              <a:srgbClr val="000000"/>
                            </a:solidFill>
                            <a:latin typeface="Cambria Math" panose="02040503050406030204" pitchFamily="18" charset="0"/>
                            <a:ea typeface="Cambria Math" panose="02040503050406030204" pitchFamily="18" charset="0"/>
                            <a:sym typeface="Calibri"/>
                          </a:rPr>
                          <m:t>𝜋</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(21×</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6</m:t>
                                </m:r>
                              </m:sup>
                            </m:sSup>
                            <m:r>
                              <a:rPr lang="en-US" sz="2000" b="0" i="1" smtClean="0">
                                <a:solidFill>
                                  <a:srgbClr val="000000"/>
                                </a:solidFill>
                                <a:latin typeface="Cambria Math" panose="02040503050406030204" pitchFamily="18" charset="0"/>
                                <a:ea typeface="Cambria Math" panose="02040503050406030204" pitchFamily="18" charset="0"/>
                                <a:sym typeface="Calibri"/>
                              </a:rPr>
                              <m:t>)</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den>
                    </m:f>
                    <m:r>
                      <a:rPr lang="en-US" sz="2000" dirty="0">
                        <a:solidFill>
                          <a:srgbClr val="000000"/>
                        </a:solidFill>
                        <a:latin typeface="Cambria Math" panose="02040503050406030204" pitchFamily="18" charset="0"/>
                        <a:ea typeface="Cambria Math" panose="02040503050406030204" pitchFamily="18" charset="0"/>
                        <a:sym typeface="Calibri"/>
                      </a:rPr>
                      <m:t>×</m:t>
                    </m:r>
                    <m:f>
                      <m:fPr>
                        <m:ctrlPr>
                          <a:rPr lang="en-US" sz="2000" i="1" dirty="0" smtClean="0">
                            <a:solidFill>
                              <a:srgbClr val="000000"/>
                            </a:solidFill>
                            <a:latin typeface="Cambria Math" panose="02040503050406030204" pitchFamily="18" charset="0"/>
                            <a:ea typeface="Cambria Math" panose="02040503050406030204" pitchFamily="18" charset="0"/>
                            <a:sym typeface="Calibri"/>
                          </a:rPr>
                        </m:ctrlPr>
                      </m:fPr>
                      <m:num>
                        <m:r>
                          <a:rPr lang="en-US" sz="2000" b="0" i="1" dirty="0" smtClean="0">
                            <a:solidFill>
                              <a:srgbClr val="000000"/>
                            </a:solidFill>
                            <a:latin typeface="Cambria Math" panose="02040503050406030204" pitchFamily="18" charset="0"/>
                            <a:ea typeface="Cambria Math" panose="02040503050406030204" pitchFamily="18" charset="0"/>
                            <a:sym typeface="Calibri"/>
                          </a:rPr>
                          <m:t>3×</m:t>
                        </m:r>
                        <m:sSup>
                          <m:sSupPr>
                            <m:ctrlPr>
                              <a:rPr lang="en-US" sz="2000" b="0" i="1" dirty="0"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dirty="0" smtClean="0">
                                <a:solidFill>
                                  <a:srgbClr val="000000"/>
                                </a:solidFill>
                                <a:latin typeface="Cambria Math" panose="02040503050406030204" pitchFamily="18" charset="0"/>
                                <a:ea typeface="Cambria Math" panose="02040503050406030204" pitchFamily="18" charset="0"/>
                                <a:sym typeface="Calibri"/>
                              </a:rPr>
                              <m:t>10</m:t>
                            </m:r>
                          </m:e>
                          <m:sup>
                            <m:r>
                              <a:rPr lang="en-US" sz="2000" b="0" i="1" dirty="0" smtClean="0">
                                <a:solidFill>
                                  <a:srgbClr val="000000"/>
                                </a:solidFill>
                                <a:latin typeface="Cambria Math" panose="02040503050406030204" pitchFamily="18" charset="0"/>
                                <a:ea typeface="Cambria Math" panose="02040503050406030204" pitchFamily="18" charset="0"/>
                                <a:sym typeface="Calibri"/>
                              </a:rPr>
                              <m:t>8</m:t>
                            </m:r>
                          </m:sup>
                        </m:sSup>
                      </m:num>
                      <m:den>
                        <m:r>
                          <a:rPr lang="en-US" sz="2000" b="0" i="1" dirty="0" smtClean="0">
                            <a:solidFill>
                              <a:srgbClr val="000000"/>
                            </a:solidFill>
                            <a:latin typeface="Cambria Math" panose="02040503050406030204" pitchFamily="18" charset="0"/>
                            <a:ea typeface="Cambria Math" panose="02040503050406030204" pitchFamily="18" charset="0"/>
                            <a:sym typeface="Calibri"/>
                          </a:rPr>
                          <m:t>1.575×</m:t>
                        </m:r>
                        <m:sSup>
                          <m:sSupPr>
                            <m:ctrlPr>
                              <a:rPr lang="en-US" sz="2000" b="0" i="1" dirty="0"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dirty="0" smtClean="0">
                                <a:solidFill>
                                  <a:srgbClr val="000000"/>
                                </a:solidFill>
                                <a:latin typeface="Cambria Math" panose="02040503050406030204" pitchFamily="18" charset="0"/>
                                <a:ea typeface="Cambria Math" panose="02040503050406030204" pitchFamily="18" charset="0"/>
                                <a:sym typeface="Calibri"/>
                              </a:rPr>
                              <m:t>10</m:t>
                            </m:r>
                          </m:e>
                          <m:sup>
                            <m:r>
                              <a:rPr lang="en-US" sz="2000" b="0" i="1" dirty="0" smtClean="0">
                                <a:solidFill>
                                  <a:srgbClr val="000000"/>
                                </a:solidFill>
                                <a:latin typeface="Cambria Math" panose="02040503050406030204" pitchFamily="18" charset="0"/>
                                <a:ea typeface="Cambria Math" panose="02040503050406030204" pitchFamily="18" charset="0"/>
                                <a:sym typeface="Calibri"/>
                              </a:rPr>
                              <m:t>9</m:t>
                            </m:r>
                          </m:sup>
                        </m:sSup>
                      </m:den>
                    </m:f>
                    <m:r>
                      <a:rPr lang="en-US" sz="2000" b="0" i="1" dirty="0" smtClean="0">
                        <a:solidFill>
                          <a:srgbClr val="000000"/>
                        </a:solidFill>
                        <a:latin typeface="Cambria Math" panose="02040503050406030204" pitchFamily="18" charset="0"/>
                        <a:ea typeface="Cambria Math" panose="02040503050406030204" pitchFamily="18" charset="0"/>
                        <a:sym typeface="Calibri"/>
                      </a:rPr>
                      <m:t>=4×</m:t>
                    </m:r>
                    <m:sSup>
                      <m:sSupPr>
                        <m:ctrlPr>
                          <a:rPr lang="en-US" sz="2000" b="0" i="1" dirty="0"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dirty="0" smtClean="0">
                            <a:solidFill>
                              <a:srgbClr val="000000"/>
                            </a:solidFill>
                            <a:latin typeface="Cambria Math" panose="02040503050406030204" pitchFamily="18" charset="0"/>
                            <a:ea typeface="Cambria Math" panose="02040503050406030204" pitchFamily="18" charset="0"/>
                            <a:sym typeface="Calibri"/>
                          </a:rPr>
                          <m:t>10</m:t>
                        </m:r>
                      </m:e>
                      <m:sup>
                        <m:r>
                          <a:rPr lang="en-US" sz="2000" b="0" i="1" dirty="0" smtClean="0">
                            <a:solidFill>
                              <a:srgbClr val="000000"/>
                            </a:solidFill>
                            <a:latin typeface="Cambria Math" panose="02040503050406030204" pitchFamily="18" charset="0"/>
                            <a:ea typeface="Cambria Math" panose="02040503050406030204" pitchFamily="18" charset="0"/>
                            <a:sym typeface="Calibri"/>
                          </a:rPr>
                          <m:t>−15</m:t>
                        </m:r>
                      </m:sup>
                    </m:sSup>
                    <m:r>
                      <a:rPr lang="en-US" sz="2000" b="0" i="1" dirty="0" smtClean="0">
                        <a:solidFill>
                          <a:srgbClr val="000000"/>
                        </a:solidFill>
                        <a:latin typeface="Cambria Math" panose="02040503050406030204" pitchFamily="18" charset="0"/>
                        <a:ea typeface="Cambria Math" panose="02040503050406030204" pitchFamily="18" charset="0"/>
                        <a:sym typeface="Calibri"/>
                      </a:rPr>
                      <m:t>𝑊</m:t>
                    </m:r>
                  </m:oMath>
                </a14:m>
                <a:r>
                  <a:rPr lang="en-US" sz="2000" dirty="0">
                    <a:solidFill>
                      <a:srgbClr val="000000"/>
                    </a:solidFill>
                    <a:latin typeface="Calibri"/>
                    <a:ea typeface="Cambria Math" panose="02040503050406030204" pitchFamily="18" charset="0"/>
                    <a:sym typeface="Calibri"/>
                  </a:rPr>
                  <a:t>(</a:t>
                </a:r>
                <a14:m>
                  <m:oMath xmlns:m="http://schemas.openxmlformats.org/officeDocument/2006/math">
                    <m:r>
                      <a:rPr lang="en-US" sz="2000" b="0" i="1" dirty="0" smtClean="0">
                        <a:solidFill>
                          <a:srgbClr val="000000"/>
                        </a:solidFill>
                        <a:latin typeface="Cambria Math" panose="02040503050406030204" pitchFamily="18" charset="0"/>
                        <a:ea typeface="Cambria Math" panose="02040503050406030204" pitchFamily="18" charset="0"/>
                        <a:sym typeface="Calibri"/>
                      </a:rPr>
                      <m:t>−144</m:t>
                    </m:r>
                    <m:r>
                      <a:rPr lang="en-US" sz="2000" b="0" i="1" dirty="0" smtClean="0">
                        <a:solidFill>
                          <a:srgbClr val="000000"/>
                        </a:solidFill>
                        <a:latin typeface="Cambria Math" panose="02040503050406030204" pitchFamily="18" charset="0"/>
                        <a:ea typeface="Cambria Math" panose="02040503050406030204" pitchFamily="18" charset="0"/>
                        <a:sym typeface="Calibri"/>
                      </a:rPr>
                      <m:t>𝑑𝐵</m:t>
                    </m:r>
                  </m:oMath>
                </a14:m>
                <a:r>
                  <a:rPr lang="en-US" sz="2000" dirty="0">
                    <a:solidFill>
                      <a:srgbClr val="000000"/>
                    </a:solidFill>
                    <a:latin typeface="Calibri"/>
                    <a:ea typeface="Cambria Math" panose="02040503050406030204" pitchFamily="18" charset="0"/>
                    <a:sym typeface="Calibri"/>
                  </a:rPr>
                  <a:t>)</a:t>
                </a: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Final SNR: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−144+145.6+43=44.6</m:t>
                    </m:r>
                    <m:r>
                      <a:rPr lang="en-US" sz="2000" b="0" i="1" smtClean="0">
                        <a:solidFill>
                          <a:srgbClr val="000000"/>
                        </a:solidFill>
                        <a:latin typeface="Cambria Math" panose="02040503050406030204" pitchFamily="18" charset="0"/>
                        <a:ea typeface="Cambria Math" panose="02040503050406030204" pitchFamily="18" charset="0"/>
                        <a:sym typeface="Calibri"/>
                      </a:rPr>
                      <m:t>𝑑𝐵</m:t>
                    </m:r>
                    <m:r>
                      <a:rPr lang="en-US" sz="2000" b="0" i="0"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latin typeface="Calibri"/>
                    <a:ea typeface="Cambria Math" panose="02040503050406030204" pitchFamily="18" charset="0"/>
                    <a:sym typeface="Calibri"/>
                  </a:rPr>
                  <a:t>  </a:t>
                </a:r>
              </a:p>
              <a:p>
                <a:pPr marL="800100" lvl="1"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Lower in practice since satellite not directly overhead, and there are shadowing and multipath losses. In addition, we have receiver loss (and receiver antenna gain) so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𝑃</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oMath>
                </a14:m>
                <a:r>
                  <a:rPr lang="en-US" sz="2000" b="0" dirty="0">
                    <a:solidFill>
                      <a:srgbClr val="000000"/>
                    </a:solidFill>
                    <a:ea typeface="Cambria Math" panose="02040503050406030204" pitchFamily="18" charset="0"/>
                    <a:sym typeface="Calibri"/>
                  </a:rPr>
                  <a:t> could be as small as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−170</m:t>
                    </m:r>
                    <m:r>
                      <a:rPr lang="en-US" sz="2000" b="0" i="1" smtClean="0">
                        <a:solidFill>
                          <a:srgbClr val="000000"/>
                        </a:solidFill>
                        <a:latin typeface="Cambria Math" panose="02040503050406030204" pitchFamily="18" charset="0"/>
                        <a:ea typeface="Cambria Math" panose="02040503050406030204" pitchFamily="18" charset="0"/>
                        <a:sym typeface="Calibri"/>
                      </a:rPr>
                      <m:t>𝑑𝐵</m:t>
                    </m:r>
                  </m:oMath>
                </a14:m>
                <a:r>
                  <a:rPr lang="en-US" sz="2000" dirty="0">
                    <a:solidFill>
                      <a:srgbClr val="000000"/>
                    </a:solidFill>
                    <a:latin typeface="Calibri"/>
                    <a:ea typeface="Cambria Math" panose="02040503050406030204" pitchFamily="18" charset="0"/>
                    <a:sym typeface="Calibri"/>
                  </a:rPr>
                  <a:t> and final SNR is approximately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−170+144+43=17</m:t>
                    </m:r>
                    <m:r>
                      <a:rPr lang="en-US" sz="2000" b="0" i="1" smtClean="0">
                        <a:solidFill>
                          <a:srgbClr val="000000"/>
                        </a:solidFill>
                        <a:latin typeface="Cambria Math" panose="02040503050406030204" pitchFamily="18" charset="0"/>
                        <a:ea typeface="Cambria Math" panose="02040503050406030204" pitchFamily="18" charset="0"/>
                        <a:sym typeface="Calibri"/>
                      </a:rPr>
                      <m:t>𝑑𝐵</m:t>
                    </m:r>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Receiver modeled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𝐺</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r>
                      <a:rPr lang="en-US" sz="2000" i="1">
                        <a:solidFill>
                          <a:srgbClr val="000000"/>
                        </a:solidFill>
                        <a:latin typeface="Cambria Math" panose="02040503050406030204" pitchFamily="18" charset="0"/>
                        <a:ea typeface="Cambria Math" panose="02040503050406030204" pitchFamily="18" charset="0"/>
                        <a:sym typeface="Calibri"/>
                      </a:rPr>
                      <m:t>=2</m:t>
                    </m:r>
                    <m:r>
                      <a:rPr lang="en-US" sz="2000" i="1">
                        <a:solidFill>
                          <a:srgbClr val="000000"/>
                        </a:solidFill>
                        <a:latin typeface="Cambria Math" panose="02040503050406030204" pitchFamily="18" charset="0"/>
                        <a:ea typeface="Cambria Math" panose="02040503050406030204" pitchFamily="18" charset="0"/>
                        <a:sym typeface="Calibri"/>
                      </a:rPr>
                      <m:t>𝑑𝐵𝑖</m:t>
                    </m:r>
                  </m:oMath>
                </a14:m>
                <a:endParaRPr lang="en-US" sz="2000" dirty="0">
                  <a:solidFill>
                    <a:srgbClr val="000000"/>
                  </a:solidFill>
                  <a:ea typeface="Cambria Math" panose="02040503050406030204" pitchFamily="18" charset="0"/>
                  <a:sym typeface="Calibri"/>
                </a:endParaRPr>
              </a:p>
              <a:p>
                <a:pPr defTabSz="457200" hangingPunct="0"/>
                <a:endParaRPr lang="en-US" sz="2000"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997588" y="1598957"/>
                <a:ext cx="10042010" cy="4088992"/>
              </a:xfrm>
              <a:prstGeom prst="rect">
                <a:avLst/>
              </a:prstGeom>
              <a:blipFill>
                <a:blip r:embed="rId3"/>
                <a:stretch>
                  <a:fillRect l="-884" t="-619"/>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45</a:t>
            </a:fld>
            <a:endParaRPr lang="en-US"/>
          </a:p>
        </p:txBody>
      </p:sp>
    </p:spTree>
    <p:extLst>
      <p:ext uri="{BB962C8B-B14F-4D97-AF65-F5344CB8AC3E}">
        <p14:creationId xmlns:p14="http://schemas.microsoft.com/office/powerpoint/2010/main" val="59566557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Signal Structure</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46</a:t>
            </a:fld>
            <a:endParaRPr lang="en-US"/>
          </a:p>
        </p:txBody>
      </p:sp>
      <p:pic>
        <p:nvPicPr>
          <p:cNvPr id="6" name="Picture 2" descr="Gen. Shelton in the News Again on GPS/LightSquared | SpectrumTalk - The MSS  Blog">
            <a:extLst>
              <a:ext uri="{FF2B5EF4-FFF2-40B4-BE49-F238E27FC236}">
                <a16:creationId xmlns:a16="http://schemas.microsoft.com/office/drawing/2014/main" id="{677E4272-1464-EE49-86C2-969A57F6312B}"/>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75930" y="1538514"/>
            <a:ext cx="5408459" cy="4216764"/>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7" name="Picture 2" descr="Transmission of GPS Signals - GPS">
            <a:extLst>
              <a:ext uri="{FF2B5EF4-FFF2-40B4-BE49-F238E27FC236}">
                <a16:creationId xmlns:a16="http://schemas.microsoft.com/office/drawing/2014/main" id="{D74B2E4A-4D63-8744-B0BA-082190A178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7769" y="1956251"/>
            <a:ext cx="5817721" cy="38719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480900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Signal Summary</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47</a:t>
            </a:fld>
            <a:endParaRPr lang="en-US"/>
          </a:p>
        </p:txBody>
      </p:sp>
      <p:pic>
        <p:nvPicPr>
          <p:cNvPr id="2052" name="Picture 4" descr="GPS Signal Plan - Navipedia">
            <a:extLst>
              <a:ext uri="{FF2B5EF4-FFF2-40B4-BE49-F238E27FC236}">
                <a16:creationId xmlns:a16="http://schemas.microsoft.com/office/drawing/2014/main" id="{5BAD19A1-FD40-184E-BCEF-89EED175F0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56130" y="1063399"/>
            <a:ext cx="6889685" cy="54755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330646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L1 Signal Structure</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497904" y="1759238"/>
                <a:ext cx="11250408" cy="436326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𝑠</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r>
                      <a:rPr lang="en-US" sz="2000" b="0" i="0" smtClean="0">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𝐶</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r>
                      <a:rPr lang="en-US" sz="2000" i="1" smtClean="0">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𝐷</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oMath>
                </a14:m>
                <a:r>
                  <a:rPr lang="en-US" sz="2000" dirty="0">
                    <a:solidFill>
                      <a:srgbClr val="000000"/>
                    </a:solidFill>
                    <a:latin typeface="Cambria Math" panose="02040503050406030204" pitchFamily="18" charset="0"/>
                    <a:ea typeface="Cambria Math" panose="02040503050406030204" pitchFamily="18" charset="0"/>
                    <a:sym typeface="Calibri"/>
                  </a:rPr>
                  <a:t>.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𝑠</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𝐴</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i="1">
                            <a:solidFill>
                              <a:srgbClr val="000000"/>
                            </a:solidFill>
                            <a:latin typeface="Cambria Math" panose="02040503050406030204" pitchFamily="18" charset="0"/>
                            <a:ea typeface="Cambria Math" panose="02040503050406030204" pitchFamily="18" charset="0"/>
                            <a:sym typeface="Calibri"/>
                          </a:rPr>
                          <m:t>𝑠</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cos</m:t>
                    </m:r>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b="0" i="1" smtClean="0">
                        <a:solidFill>
                          <a:srgbClr val="000000"/>
                        </a:solidFill>
                        <a:latin typeface="Cambria Math" panose="02040503050406030204" pitchFamily="18" charset="0"/>
                        <a:ea typeface="Cambria Math" panose="02040503050406030204" pitchFamily="18" charset="0"/>
                        <a:sym typeface="Calibri"/>
                      </a:rPr>
                      <m:t>𝑡</m:t>
                    </m:r>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𝜃</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latin typeface="Cambria Math" panose="02040503050406030204" pitchFamily="18" charset="0"/>
                    <a:ea typeface="Cambria Math" panose="02040503050406030204" pitchFamily="18" charset="0"/>
                    <a:sym typeface="Calibri"/>
                  </a:rPr>
                  <a:t> [</a:t>
                </a:r>
                <a:r>
                  <a:rPr lang="en-US" sz="2000" dirty="0" err="1">
                    <a:solidFill>
                      <a:srgbClr val="000000"/>
                    </a:solidFill>
                    <a:latin typeface="Cambria Math" panose="02040503050406030204" pitchFamily="18" charset="0"/>
                    <a:ea typeface="Cambria Math" panose="02040503050406030204" pitchFamily="18" charset="0"/>
                    <a:sym typeface="Calibri"/>
                  </a:rPr>
                  <a:t>bspk</a:t>
                </a:r>
                <a:r>
                  <a:rPr lang="en-US" sz="2000" dirty="0">
                    <a:solidFill>
                      <a:srgbClr val="000000"/>
                    </a:solidFill>
                    <a:latin typeface="Cambria Math" panose="02040503050406030204" pitchFamily="18" charset="0"/>
                    <a:ea typeface="Cambria Math" panose="02040503050406030204" pitchFamily="18" charset="0"/>
                    <a:sym typeface="Calibri"/>
                  </a:rPr>
                  <a:t>]</a:t>
                </a:r>
              </a:p>
              <a:p>
                <a:pPr marL="800100" lvl="1" indent="-342900" defTabSz="457200" hangingPunct="0">
                  <a:buFont typeface="Arial" panose="020B0604020202020204" pitchFamily="34" charset="0"/>
                  <a:buChar char="•"/>
                </a:pPr>
                <a:r>
                  <a:rPr lang="en-US" sz="2000" dirty="0"/>
                  <a:t>D(t) - 50 bps transmission (20ms).</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C(t) – 1 Mbps</a:t>
                </a:r>
                <a:r>
                  <a:rPr lang="en-US" sz="2400" dirty="0">
                    <a:solidFill>
                      <a:srgbClr val="000000"/>
                    </a:solidFill>
                    <a:ea typeface="Cambria Math" panose="02040503050406030204" pitchFamily="18" charset="0"/>
                    <a:sym typeface="Calibri"/>
                  </a:rPr>
                  <a:t> </a:t>
                </a:r>
                <a:r>
                  <a:rPr lang="en-US" sz="2000" dirty="0">
                    <a:solidFill>
                      <a:srgbClr val="000000"/>
                    </a:solidFill>
                    <a:latin typeface="Calibri"/>
                    <a:ea typeface="Cambria Math" panose="02040503050406030204" pitchFamily="18" charset="0"/>
                    <a:sym typeface="Calibri"/>
                  </a:rPr>
                  <a:t>chipping rate.  300 meters,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1</m:t>
                    </m:r>
                    <m:r>
                      <a:rPr lang="en-US" sz="2000" i="1">
                        <a:solidFill>
                          <a:srgbClr val="000000"/>
                        </a:solidFill>
                        <a:latin typeface="Cambria Math" panose="02040503050406030204" pitchFamily="18" charset="0"/>
                        <a:ea typeface="Cambria Math" panose="02040503050406030204" pitchFamily="18" charset="0"/>
                        <a:sym typeface="Calibri"/>
                      </a:rPr>
                      <m:t>𝜇</m:t>
                    </m:r>
                    <m:r>
                      <a:rPr lang="en-US" sz="2000" i="1">
                        <a:solidFill>
                          <a:srgbClr val="000000"/>
                        </a:solidFill>
                        <a:latin typeface="Cambria Math" panose="02040503050406030204" pitchFamily="18" charset="0"/>
                        <a:ea typeface="Cambria Math" panose="02040503050406030204" pitchFamily="18" charset="0"/>
                        <a:sym typeface="Calibri"/>
                      </a:rPr>
                      <m:t>𝑠</m:t>
                    </m:r>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𝑐h𝑖𝑝</m:t>
                    </m:r>
                  </m:oMath>
                </a14:m>
                <a:r>
                  <a:rPr lang="en-US" sz="2000" dirty="0">
                    <a:solidFill>
                      <a:srgbClr val="000000"/>
                    </a:solidFill>
                    <a:ea typeface="Cambria Math" panose="02040503050406030204" pitchFamily="18" charset="0"/>
                    <a:sym typeface="Calibri"/>
                  </a:rPr>
                  <a:t>.  Chipping code repeats 20 times for single navigation bit.</a:t>
                </a: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C/A code is generated from two Gold codes and the PRN identifier (5 bits).</a:t>
                </a:r>
              </a:p>
              <a:p>
                <a:pPr marL="800100" lvl="1"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𝑔</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𝑥</m:t>
                        </m:r>
                      </m:e>
                    </m:d>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0" smtClean="0">
                        <a:solidFill>
                          <a:srgbClr val="000000"/>
                        </a:solidFill>
                        <a:latin typeface="Cambria Math" panose="02040503050406030204" pitchFamily="18" charset="0"/>
                        <a:ea typeface="Cambria Math" panose="02040503050406030204" pitchFamily="18" charset="0"/>
                        <a:sym typeface="Calibri"/>
                      </a:rPr>
                      <m:t>1+ </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3</m:t>
                        </m:r>
                      </m:sup>
                    </m:sSup>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10</m:t>
                        </m:r>
                      </m:sup>
                    </m:sSup>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𝑔</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𝑥</m:t>
                        </m:r>
                      </m:e>
                    </m:d>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a:solidFill>
                          <a:srgbClr val="000000"/>
                        </a:solidFill>
                        <a:latin typeface="Cambria Math" panose="02040503050406030204" pitchFamily="18" charset="0"/>
                        <a:ea typeface="Cambria Math" panose="02040503050406030204" pitchFamily="18" charset="0"/>
                        <a:sym typeface="Calibri"/>
                      </a:rPr>
                      <m:t>1+</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𝑥</m:t>
                        </m:r>
                      </m:e>
                      <m:sup>
                        <m:r>
                          <a:rPr lang="en-US" sz="2000" i="1">
                            <a:solidFill>
                              <a:srgbClr val="000000"/>
                            </a:solidFill>
                            <a:latin typeface="Cambria Math" panose="02040503050406030204" pitchFamily="18" charset="0"/>
                            <a:ea typeface="Cambria Math" panose="02040503050406030204" pitchFamily="18" charset="0"/>
                            <a:sym typeface="Calibri"/>
                          </a:rPr>
                          <m:t>3</m:t>
                        </m:r>
                      </m:sup>
                    </m:sSup>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8</m:t>
                        </m:r>
                      </m:sup>
                    </m:sSup>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9</m:t>
                        </m:r>
                      </m:sup>
                    </m:sSup>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𝑥</m:t>
                        </m:r>
                      </m:e>
                      <m:sup>
                        <m:r>
                          <a:rPr lang="en-US" sz="2000" i="1">
                            <a:solidFill>
                              <a:srgbClr val="000000"/>
                            </a:solidFill>
                            <a:latin typeface="Cambria Math" panose="02040503050406030204" pitchFamily="18" charset="0"/>
                            <a:ea typeface="Cambria Math" panose="02040503050406030204" pitchFamily="18" charset="0"/>
                            <a:sym typeface="Calibri"/>
                          </a:rPr>
                          <m:t>10</m:t>
                        </m:r>
                      </m:sup>
                    </m:sSup>
                  </m:oMath>
                </a14:m>
                <a:endParaRPr lang="en-US" sz="2000" dirty="0">
                  <a:solidFill>
                    <a:srgbClr val="000000"/>
                  </a:solidFill>
                  <a:ea typeface="Cambria Math" panose="02040503050406030204" pitchFamily="18" charset="0"/>
                  <a:sym typeface="Calibri"/>
                </a:endParaRP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Phase selector takes PRN and uses it to select bits of the second Gold code.</a:t>
                </a:r>
              </a:p>
              <a:p>
                <a:pPr marL="342900" indent="-342900" defTabSz="457200"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Signal Characteristics</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Received power: -130dBm, Noise power: -111dBm</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Spread spectrum contributes 43 dB to processing.  Want SNR greater than 14 dB</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SNR for C/A: -20dB</a:t>
                </a:r>
              </a:p>
              <a:p>
                <a:pPr defTabSz="457200" latinLnBrk="1" hangingPunct="0"/>
                <a:endParaRPr lang="en-US" sz="2000" dirty="0">
                  <a:solidFill>
                    <a:srgbClr val="000000"/>
                  </a:solidFill>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497904" y="1759238"/>
                <a:ext cx="11250408" cy="4363264"/>
              </a:xfrm>
              <a:prstGeom prst="rect">
                <a:avLst/>
              </a:prstGeom>
              <a:blipFill>
                <a:blip r:embed="rId3"/>
                <a:stretch>
                  <a:fillRect l="-903" t="-872"/>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48</a:t>
            </a:fld>
            <a:endParaRPr lang="en-US"/>
          </a:p>
        </p:txBody>
      </p:sp>
    </p:spTree>
    <p:extLst>
      <p:ext uri="{BB962C8B-B14F-4D97-AF65-F5344CB8AC3E}">
        <p14:creationId xmlns:p14="http://schemas.microsoft.com/office/powerpoint/2010/main" val="275490688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Acquisition, tracking and navigation</a:t>
            </a:r>
          </a:p>
        </p:txBody>
      </p:sp>
      <p:sp>
        <p:nvSpPr>
          <p:cNvPr id="15" name="TextBox 14">
            <a:extLst>
              <a:ext uri="{FF2B5EF4-FFF2-40B4-BE49-F238E27FC236}">
                <a16:creationId xmlns:a16="http://schemas.microsoft.com/office/drawing/2014/main" id="{34EE796B-9DCB-DE41-AEA4-31CBF97794EF}"/>
              </a:ext>
            </a:extLst>
          </p:cNvPr>
          <p:cNvSpPr txBox="1"/>
          <p:nvPr/>
        </p:nvSpPr>
        <p:spPr>
          <a:xfrm>
            <a:off x="644453" y="1607270"/>
            <a:ext cx="10611543" cy="393213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Acquisition</a:t>
            </a:r>
          </a:p>
          <a:p>
            <a:pPr marL="800100" lvl="1"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Receiver generates known C/A code and attempts to correlate with signal.</a:t>
            </a:r>
          </a:p>
          <a:p>
            <a:pPr marL="800100" lvl="1"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To generate C/A code, receiver needs to know which satellite it’s attempting to acquire to determine code</a:t>
            </a:r>
          </a:p>
          <a:p>
            <a:pPr marL="342900"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Tracking via delay loop to maintain C/A code alignment</a:t>
            </a:r>
          </a:p>
          <a:p>
            <a:pPr marL="342900" indent="-342900" defTabSz="457200" hangingPunct="0">
              <a:buFont typeface="Arial" panose="020B0604020202020204" pitchFamily="34" charset="0"/>
              <a:buChar char="•"/>
            </a:pPr>
            <a:r>
              <a:rPr lang="en-US" sz="2000" dirty="0">
                <a:latin typeface="Calibri" panose="020F0502020204030204" pitchFamily="34" charset="0"/>
                <a:cs typeface="Calibri" panose="020F0502020204030204" pitchFamily="34" charset="0"/>
              </a:rPr>
              <a:t>The Navigation Message includes the Ephemeris parameters, the Time parameters and Clock Corrections, the Service Parameters with satellite health information, Ionospheric parameters model, and the Almanacs, allowing the computation of the position of ”all satellites in the constellation”. The ephemeris and clocks parameters are usually updated every two hours, while the almanac is updated at least every six days.</a:t>
            </a:r>
          </a:p>
          <a:p>
            <a:pPr marL="342900" indent="-342900" defTabSz="457200" latinLnBrk="1" hangingPunct="0">
              <a:buFont typeface="Arial" panose="020B0604020202020204" pitchFamily="34" charset="0"/>
              <a:buChar char="•"/>
            </a:pPr>
            <a:endParaRPr lang="en-US" sz="2000" dirty="0">
              <a:solidFill>
                <a:srgbClr val="000000"/>
              </a:solidFill>
              <a:latin typeface="Calibri"/>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49</a:t>
            </a:fld>
            <a:endParaRPr lang="en-US"/>
          </a:p>
        </p:txBody>
      </p:sp>
    </p:spTree>
    <p:extLst>
      <p:ext uri="{BB962C8B-B14F-4D97-AF65-F5344CB8AC3E}">
        <p14:creationId xmlns:p14="http://schemas.microsoft.com/office/powerpoint/2010/main" val="20583157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System noise</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34098" y="1380048"/>
                <a:ext cx="10564635" cy="454554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buFont typeface="Arial" panose="020B0604020202020204" pitchFamily="34" charset="0"/>
                  <a:buChar char="•"/>
                </a:pPr>
                <a:r>
                  <a:rPr lang="en-US" b="0" dirty="0">
                    <a:solidFill>
                      <a:srgbClr val="000000"/>
                    </a:solidFill>
                    <a:ea typeface="Calibri"/>
                    <a:cs typeface="Calibri"/>
                    <a:sym typeface="Calibri"/>
                  </a:rPr>
                  <a:t>Attenuator (and filter) noise</a:t>
                </a:r>
              </a:p>
              <a:p>
                <a:pPr marL="742950" lvl="1" indent="-28575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𝑁</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𝑘𝑇</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1−</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𝐿</m:t>
                            </m:r>
                          </m:den>
                        </m:f>
                      </m:e>
                    </m:d>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𝑇</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cs typeface="Calibri"/>
                        <a:sym typeface="Calibri"/>
                      </a:rPr>
                      <m:t>−1)</m:t>
                    </m:r>
                  </m:oMath>
                </a14:m>
                <a:endParaRPr lang="en-US" b="0" dirty="0">
                  <a:solidFill>
                    <a:srgbClr val="000000"/>
                  </a:solidFill>
                  <a:ea typeface="Calibri"/>
                  <a:cs typeface="Calibri"/>
                  <a:sym typeface="Calibri"/>
                </a:endParaRPr>
              </a:p>
              <a:p>
                <a:pPr hangingPunct="0"/>
                <a:endParaRPr lang="en-US" b="0" i="1" dirty="0">
                  <a:solidFill>
                    <a:srgbClr val="000000"/>
                  </a:solidFill>
                  <a:latin typeface="Cambria Math" panose="02040503050406030204" pitchFamily="18" charset="0"/>
                  <a:ea typeface="Calibri"/>
                  <a:cs typeface="Calibri"/>
                  <a:sym typeface="Calibri"/>
                </a:endParaRPr>
              </a:p>
              <a:p>
                <a:pPr marL="285750" indent="-28575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𝑁</m:t>
                    </m:r>
                    <m:r>
                      <a:rPr lang="en-US" b="0" i="1" smtClean="0">
                        <a:solidFill>
                          <a:srgbClr val="000000"/>
                        </a:solidFill>
                        <a:latin typeface="Cambria Math" panose="02040503050406030204" pitchFamily="18" charset="0"/>
                        <a:ea typeface="Calibri"/>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3</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2</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𝑘</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2</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3</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𝑁</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3</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𝑁</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𝑁</m:t>
                        </m:r>
                      </m:e>
                      <m:sub>
                        <m:r>
                          <a:rPr lang="en-US" b="0" i="1" smtClean="0">
                            <a:solidFill>
                              <a:srgbClr val="000000"/>
                            </a:solidFill>
                            <a:latin typeface="Cambria Math" panose="02040503050406030204" pitchFamily="18" charset="0"/>
                            <a:cs typeface="Calibri"/>
                            <a:sym typeface="Calibri"/>
                          </a:rPr>
                          <m:t>3</m:t>
                        </m:r>
                      </m:sub>
                    </m:sSub>
                  </m:oMath>
                </a14:m>
                <a:endParaRPr lang="en-US" dirty="0">
                  <a:solidFill>
                    <a:srgbClr val="000000"/>
                  </a:solidFill>
                  <a:latin typeface="Calibri"/>
                  <a:ea typeface="Calibri"/>
                  <a:cs typeface="Calibri"/>
                  <a:sym typeface="Calibri"/>
                </a:endParaRPr>
              </a:p>
              <a:p>
                <a:pPr marL="285750" indent="-285750" algn="l" rtl="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2</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1</m:t>
                            </m:r>
                          </m:sub>
                        </m:sSub>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3</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1</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2</m:t>
                            </m:r>
                          </m:sub>
                        </m:sSub>
                      </m:den>
                    </m:f>
                  </m:oMath>
                </a14:m>
                <a:endParaRPr lang="en-US" dirty="0">
                  <a:solidFill>
                    <a:srgbClr val="000000"/>
                  </a:solidFill>
                  <a:latin typeface="Calibri"/>
                  <a:ea typeface="Calibri"/>
                  <a:cs typeface="Calibri"/>
                  <a:sym typeface="Calibri"/>
                </a:endParaRPr>
              </a:p>
              <a:p>
                <a:pPr marL="285750" indent="-285750" algn="l" rtl="0" latinLnBrk="1"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𝑛</m:t>
                            </m:r>
                          </m:sub>
                        </m:sSub>
                      </m:num>
                      <m:den>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0</m:t>
                            </m:r>
                          </m:sub>
                        </m:sSub>
                      </m:den>
                    </m:f>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𝐹</m:t>
                    </m:r>
                    <m:r>
                      <a:rPr lang="en-US" b="0" i="1" smtClean="0">
                        <a:solidFill>
                          <a:srgbClr val="000000"/>
                        </a:solidFill>
                        <a:latin typeface="Cambria Math" panose="02040503050406030204" pitchFamily="18" charset="0"/>
                        <a:cs typeface="Calibri"/>
                        <a:sym typeface="Calibri"/>
                      </a:rPr>
                      <m:t>−1</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=290 </m:t>
                    </m:r>
                    <m:r>
                      <a:rPr lang="en-US" b="0" i="1" smtClean="0">
                        <a:solidFill>
                          <a:srgbClr val="000000"/>
                        </a:solidFill>
                        <a:latin typeface="Cambria Math" panose="02040503050406030204" pitchFamily="18" charset="0"/>
                        <a:cs typeface="Calibri"/>
                        <a:sym typeface="Calibri"/>
                      </a:rPr>
                      <m:t>𝐾</m:t>
                    </m:r>
                  </m:oMath>
                </a14:m>
                <a:endParaRPr lang="en-US" dirty="0">
                  <a:solidFill>
                    <a:srgbClr val="000000"/>
                  </a:solidFill>
                  <a:latin typeface="Calibri"/>
                  <a:ea typeface="Calibri"/>
                  <a:cs typeface="Calibri"/>
                  <a:sym typeface="Calibri"/>
                </a:endParaRPr>
              </a:p>
              <a:p>
                <a:pPr marL="285750" indent="-285750" algn="l" rtl="0" latinLnBrk="1" hangingPunct="0">
                  <a:buFont typeface="Arial" panose="020B0604020202020204" pitchFamily="34" charset="0"/>
                  <a:buChar char="•"/>
                </a:pPr>
                <a:r>
                  <a:rPr lang="en-US" dirty="0">
                    <a:solidFill>
                      <a:srgbClr val="000000"/>
                    </a:solidFill>
                    <a:latin typeface="Calibri"/>
                    <a:ea typeface="Calibri"/>
                    <a:cs typeface="Calibri"/>
                    <a:sym typeface="Calibri"/>
                  </a:rPr>
                  <a:t>For NorCal,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=3.2</m:t>
                    </m:r>
                  </m:oMath>
                </a14:m>
                <a:r>
                  <a:rPr lang="en-US" dirty="0">
                    <a:solidFill>
                      <a:srgbClr val="000000"/>
                    </a:solidFill>
                    <a:latin typeface="Calibri"/>
                    <a:ea typeface="Calibri"/>
                    <a:cs typeface="Calibri"/>
                    <a:sym typeface="Calibri"/>
                  </a:rPr>
                  <a:t>, each filter has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cs typeface="Calibri"/>
                        <a:sym typeface="Calibri"/>
                      </a:rPr>
                      <m:t>=290</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cs typeface="Calibri"/>
                            <a:sym typeface="Calibri"/>
                          </a:rPr>
                          <m:t>−1</m:t>
                        </m:r>
                      </m:e>
                    </m:d>
                    <m:r>
                      <a:rPr lang="en-US" b="0" i="1" smtClean="0">
                        <a:solidFill>
                          <a:srgbClr val="000000"/>
                        </a:solidFill>
                        <a:latin typeface="Cambria Math" panose="02040503050406030204" pitchFamily="18" charset="0"/>
                        <a:cs typeface="Calibri"/>
                        <a:sym typeface="Calibri"/>
                      </a:rPr>
                      <m:t>=630</m:t>
                    </m:r>
                    <m:r>
                      <a:rPr lang="en-US" b="0" i="1" smtClean="0">
                        <a:solidFill>
                          <a:srgbClr val="000000"/>
                        </a:solidFill>
                        <a:latin typeface="Cambria Math" panose="02040503050406030204" pitchFamily="18" charset="0"/>
                        <a:cs typeface="Calibri"/>
                        <a:sym typeface="Calibri"/>
                      </a:rPr>
                      <m:t>𝐾</m:t>
                    </m:r>
                  </m:oMath>
                </a14:m>
                <a:endParaRPr lang="en-US" b="0" dirty="0">
                  <a:solidFill>
                    <a:srgbClr val="000000"/>
                  </a:solidFill>
                  <a:latin typeface="Calibri"/>
                  <a:cs typeface="Calibri"/>
                  <a:sym typeface="Calibri"/>
                </a:endParaRPr>
              </a:p>
              <a:p>
                <a:pPr marL="285750" indent="-285750" algn="l" rtl="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𝑚</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cs typeface="Calibri"/>
                            <a:sym typeface="Calibri"/>
                          </a:rPr>
                          <m:t>𝐺</m:t>
                        </m:r>
                      </m:den>
                    </m:f>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𝑚</m:t>
                        </m:r>
                      </m:sub>
                    </m:sSub>
                    <m:f>
                      <m:fPr>
                        <m:ctrlPr>
                          <a:rPr lang="en-US" b="0" i="1" smtClean="0">
                            <a:solidFill>
                              <a:srgbClr val="000000"/>
                            </a:solidFill>
                            <a:latin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𝐿</m:t>
                            </m:r>
                          </m:e>
                          <m:sup>
                            <m:r>
                              <a:rPr lang="en-US" b="0" i="1" smtClean="0">
                                <a:solidFill>
                                  <a:srgbClr val="000000"/>
                                </a:solidFill>
                                <a:latin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cs typeface="Calibri"/>
                            <a:sym typeface="Calibri"/>
                          </a:rPr>
                          <m:t>𝐺</m:t>
                        </m:r>
                      </m:den>
                    </m:f>
                    <m:r>
                      <a:rPr lang="en-US" b="0" i="1" smtClean="0">
                        <a:solidFill>
                          <a:srgbClr val="000000"/>
                        </a:solidFill>
                        <a:latin typeface="Cambria Math" panose="02040503050406030204" pitchFamily="18" charset="0"/>
                        <a:cs typeface="Calibri"/>
                        <a:sym typeface="Calibri"/>
                      </a:rPr>
                      <m:t>=2780</m:t>
                    </m:r>
                    <m:r>
                      <a:rPr lang="en-US" b="0" i="1" smtClean="0">
                        <a:solidFill>
                          <a:srgbClr val="000000"/>
                        </a:solidFill>
                        <a:latin typeface="Cambria Math" panose="02040503050406030204" pitchFamily="18" charset="0"/>
                        <a:cs typeface="Calibri"/>
                        <a:sym typeface="Calibri"/>
                      </a:rPr>
                      <m:t>𝐾</m:t>
                    </m:r>
                  </m:oMath>
                </a14:m>
                <a:endParaRPr lang="en-US" dirty="0">
                  <a:solidFill>
                    <a:srgbClr val="000000"/>
                  </a:solidFill>
                  <a:latin typeface="Calibri"/>
                  <a:ea typeface="Calibri"/>
                  <a:cs typeface="Calibri"/>
                  <a:sym typeface="Calibri"/>
                </a:endParaRPr>
              </a:p>
              <a:p>
                <a:pPr marL="285750" indent="-285750" algn="l" rtl="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algn="l" rtl="0" latinLnBrk="1" hangingPunct="0">
                  <a:buFont typeface="Arial" panose="020B0604020202020204" pitchFamily="34" charset="0"/>
                  <a:buChar char="•"/>
                </a:pPr>
                <a:r>
                  <a:rPr lang="en-US" dirty="0">
                    <a:solidFill>
                      <a:srgbClr val="000000"/>
                    </a:solidFill>
                    <a:latin typeface="Calibri"/>
                    <a:ea typeface="Calibri"/>
                    <a:cs typeface="Calibri"/>
                    <a:sym typeface="Calibri"/>
                  </a:rPr>
                  <a:t>Want receiver noise &lt;&lt; Antenna noise</a:t>
                </a:r>
              </a:p>
              <a:p>
                <a:pPr marL="285750" indent="-285750" algn="l" rtl="0" latinLnBrk="1" hangingPunct="0">
                  <a:buFont typeface="Arial" panose="020B0604020202020204" pitchFamily="34" charset="0"/>
                  <a:buChar char="•"/>
                </a:pPr>
                <a:r>
                  <a:rPr lang="en-US" dirty="0">
                    <a:solidFill>
                      <a:srgbClr val="000000"/>
                    </a:solidFill>
                    <a:latin typeface="Calibri"/>
                    <a:ea typeface="Calibri"/>
                    <a:cs typeface="Calibri"/>
                    <a:sym typeface="Calibri"/>
                  </a:rPr>
                  <a:t>For NorCal, antenna noise is at least 30 dB bigger than receiver noise</a:t>
                </a:r>
              </a:p>
              <a:p>
                <a:pPr marL="285750" indent="-285750" algn="l" rtl="0" latinLnBrk="1" hangingPunct="0">
                  <a:buFont typeface="Arial" panose="020B0604020202020204" pitchFamily="34" charset="0"/>
                  <a:buChar char="•"/>
                </a:pPr>
                <a:r>
                  <a:rPr lang="en-US" dirty="0">
                    <a:solidFill>
                      <a:srgbClr val="000000"/>
                    </a:solidFill>
                    <a:latin typeface="Calibri"/>
                    <a:ea typeface="Calibri"/>
                    <a:cs typeface="Calibri"/>
                    <a:sym typeface="Calibri"/>
                  </a:rPr>
                  <a:t>To measure noise, inject a signal that doubles the Noise power</a:t>
                </a: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34098" y="1380048"/>
                <a:ext cx="10564635" cy="4545541"/>
              </a:xfrm>
              <a:prstGeom prst="rect">
                <a:avLst/>
              </a:prstGeom>
              <a:blipFill>
                <a:blip r:embed="rId3"/>
                <a:stretch>
                  <a:fillRect l="-841" t="-557"/>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5</a:t>
            </a:fld>
            <a:endParaRPr lang="en-US" dirty="0">
              <a:solidFill>
                <a:schemeClr val="tx1"/>
              </a:solidFill>
            </a:endParaRPr>
          </a:p>
        </p:txBody>
      </p:sp>
      <p:grpSp>
        <p:nvGrpSpPr>
          <p:cNvPr id="66" name="Group 65">
            <a:extLst>
              <a:ext uri="{FF2B5EF4-FFF2-40B4-BE49-F238E27FC236}">
                <a16:creationId xmlns:a16="http://schemas.microsoft.com/office/drawing/2014/main" id="{2DC26179-A2E5-3545-8B44-C36A6E68EDDA}"/>
              </a:ext>
            </a:extLst>
          </p:cNvPr>
          <p:cNvGrpSpPr/>
          <p:nvPr/>
        </p:nvGrpSpPr>
        <p:grpSpPr>
          <a:xfrm>
            <a:off x="5906635" y="1214693"/>
            <a:ext cx="5523899" cy="1925486"/>
            <a:chOff x="955224" y="3244849"/>
            <a:chExt cx="6588571" cy="2443298"/>
          </a:xfrm>
        </p:grpSpPr>
        <p:grpSp>
          <p:nvGrpSpPr>
            <p:cNvPr id="25" name="Group 864">
              <a:extLst>
                <a:ext uri="{FF2B5EF4-FFF2-40B4-BE49-F238E27FC236}">
                  <a16:creationId xmlns:a16="http://schemas.microsoft.com/office/drawing/2014/main" id="{57929E94-B619-C647-BEC7-68507E734587}"/>
                </a:ext>
              </a:extLst>
            </p:cNvPr>
            <p:cNvGrpSpPr>
              <a:grpSpLocks/>
            </p:cNvGrpSpPr>
            <p:nvPr/>
          </p:nvGrpSpPr>
          <p:grpSpPr bwMode="auto">
            <a:xfrm>
              <a:off x="2380197" y="3955987"/>
              <a:ext cx="914400" cy="733425"/>
              <a:chOff x="1843" y="1698"/>
              <a:chExt cx="576" cy="462"/>
            </a:xfrm>
          </p:grpSpPr>
          <p:grpSp>
            <p:nvGrpSpPr>
              <p:cNvPr id="26" name="Group 60">
                <a:extLst>
                  <a:ext uri="{FF2B5EF4-FFF2-40B4-BE49-F238E27FC236}">
                    <a16:creationId xmlns:a16="http://schemas.microsoft.com/office/drawing/2014/main" id="{44026582-689A-C342-80CC-97D167B86636}"/>
                  </a:ext>
                </a:extLst>
              </p:cNvPr>
              <p:cNvGrpSpPr>
                <a:grpSpLocks/>
              </p:cNvGrpSpPr>
              <p:nvPr/>
            </p:nvGrpSpPr>
            <p:grpSpPr bwMode="auto">
              <a:xfrm>
                <a:off x="1843" y="1698"/>
                <a:ext cx="576" cy="461"/>
                <a:chOff x="3456" y="3427"/>
                <a:chExt cx="576" cy="461"/>
              </a:xfrm>
            </p:grpSpPr>
            <p:sp>
              <p:nvSpPr>
                <p:cNvPr id="28" name="Line 55">
                  <a:extLst>
                    <a:ext uri="{FF2B5EF4-FFF2-40B4-BE49-F238E27FC236}">
                      <a16:creationId xmlns:a16="http://schemas.microsoft.com/office/drawing/2014/main" id="{3E5461F4-8473-DD4E-AD42-84D1DEDBD1FA}"/>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AutoShape 56">
                  <a:extLst>
                    <a:ext uri="{FF2B5EF4-FFF2-40B4-BE49-F238E27FC236}">
                      <a16:creationId xmlns:a16="http://schemas.microsoft.com/office/drawing/2014/main" id="{D1CDBCE2-C705-5D4A-8764-A8BF5F9A12CF}"/>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7" name="Freeform 863">
                <a:extLst>
                  <a:ext uri="{FF2B5EF4-FFF2-40B4-BE49-F238E27FC236}">
                    <a16:creationId xmlns:a16="http://schemas.microsoft.com/office/drawing/2014/main" id="{3E1160CB-CF66-B24B-8D3A-F860EBC89C1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0" name="Group 333">
              <a:extLst>
                <a:ext uri="{FF2B5EF4-FFF2-40B4-BE49-F238E27FC236}">
                  <a16:creationId xmlns:a16="http://schemas.microsoft.com/office/drawing/2014/main" id="{2D7B8124-31A4-9144-91FE-C34F3F50DFAF}"/>
                </a:ext>
              </a:extLst>
            </p:cNvPr>
            <p:cNvGrpSpPr>
              <a:grpSpLocks/>
            </p:cNvGrpSpPr>
            <p:nvPr/>
          </p:nvGrpSpPr>
          <p:grpSpPr bwMode="auto">
            <a:xfrm>
              <a:off x="1572062" y="3244849"/>
              <a:ext cx="365125" cy="365125"/>
              <a:chOff x="3341" y="1296"/>
              <a:chExt cx="230" cy="230"/>
            </a:xfrm>
          </p:grpSpPr>
          <p:grpSp>
            <p:nvGrpSpPr>
              <p:cNvPr id="31" name="Group 237">
                <a:extLst>
                  <a:ext uri="{FF2B5EF4-FFF2-40B4-BE49-F238E27FC236}">
                    <a16:creationId xmlns:a16="http://schemas.microsoft.com/office/drawing/2014/main" id="{91CD589D-3B00-9446-9552-62A03E866187}"/>
                  </a:ext>
                </a:extLst>
              </p:cNvPr>
              <p:cNvGrpSpPr>
                <a:grpSpLocks/>
              </p:cNvGrpSpPr>
              <p:nvPr/>
            </p:nvGrpSpPr>
            <p:grpSpPr bwMode="auto">
              <a:xfrm>
                <a:off x="3341" y="1296"/>
                <a:ext cx="230" cy="230"/>
                <a:chOff x="4608" y="2045"/>
                <a:chExt cx="230" cy="230"/>
              </a:xfrm>
            </p:grpSpPr>
            <p:sp>
              <p:nvSpPr>
                <p:cNvPr id="34" name="Freeform 238">
                  <a:extLst>
                    <a:ext uri="{FF2B5EF4-FFF2-40B4-BE49-F238E27FC236}">
                      <a16:creationId xmlns:a16="http://schemas.microsoft.com/office/drawing/2014/main" id="{E78194B1-E640-AD41-AD1F-8EED3BD1C862}"/>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Line 239">
                  <a:extLst>
                    <a:ext uri="{FF2B5EF4-FFF2-40B4-BE49-F238E27FC236}">
                      <a16:creationId xmlns:a16="http://schemas.microsoft.com/office/drawing/2014/main" id="{6E2A3CD5-91F5-014B-99CB-087CBFF0CF8F}"/>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33" name="Freeform 332">
                <a:extLst>
                  <a:ext uri="{FF2B5EF4-FFF2-40B4-BE49-F238E27FC236}">
                    <a16:creationId xmlns:a16="http://schemas.microsoft.com/office/drawing/2014/main" id="{1DE79217-644B-0F49-B123-96AE748E6210}"/>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39" name="Straight Connector 38">
              <a:extLst>
                <a:ext uri="{FF2B5EF4-FFF2-40B4-BE49-F238E27FC236}">
                  <a16:creationId xmlns:a16="http://schemas.microsoft.com/office/drawing/2014/main" id="{AE4FF339-D285-8B4C-8C87-66759FFF2A2C}"/>
                </a:ext>
              </a:extLst>
            </p:cNvPr>
            <p:cNvCxnSpPr>
              <a:cxnSpLocks/>
            </p:cNvCxnSpPr>
            <p:nvPr/>
          </p:nvCxnSpPr>
          <p:spPr>
            <a:xfrm>
              <a:off x="1754624" y="3609974"/>
              <a:ext cx="0" cy="71406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6CAC89B3-1E31-9F48-83ED-B4E2C7E3993D}"/>
                </a:ext>
              </a:extLst>
            </p:cNvPr>
            <p:cNvCxnSpPr>
              <a:cxnSpLocks/>
            </p:cNvCxnSpPr>
            <p:nvPr/>
          </p:nvCxnSpPr>
          <p:spPr>
            <a:xfrm>
              <a:off x="1745969" y="4320861"/>
              <a:ext cx="86511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3" name="Group 864">
              <a:extLst>
                <a:ext uri="{FF2B5EF4-FFF2-40B4-BE49-F238E27FC236}">
                  <a16:creationId xmlns:a16="http://schemas.microsoft.com/office/drawing/2014/main" id="{762CD583-AA2A-7D4D-823B-A9381DFE6BFF}"/>
                </a:ext>
              </a:extLst>
            </p:cNvPr>
            <p:cNvGrpSpPr>
              <a:grpSpLocks/>
            </p:cNvGrpSpPr>
            <p:nvPr/>
          </p:nvGrpSpPr>
          <p:grpSpPr bwMode="auto">
            <a:xfrm>
              <a:off x="3766489" y="3950880"/>
              <a:ext cx="914400" cy="747713"/>
              <a:chOff x="1843" y="1689"/>
              <a:chExt cx="576" cy="471"/>
            </a:xfrm>
          </p:grpSpPr>
          <p:grpSp>
            <p:nvGrpSpPr>
              <p:cNvPr id="44" name="Group 60">
                <a:extLst>
                  <a:ext uri="{FF2B5EF4-FFF2-40B4-BE49-F238E27FC236}">
                    <a16:creationId xmlns:a16="http://schemas.microsoft.com/office/drawing/2014/main" id="{5669657F-5D0E-2740-95C3-3A74188D4143}"/>
                  </a:ext>
                </a:extLst>
              </p:cNvPr>
              <p:cNvGrpSpPr>
                <a:grpSpLocks/>
              </p:cNvGrpSpPr>
              <p:nvPr/>
            </p:nvGrpSpPr>
            <p:grpSpPr bwMode="auto">
              <a:xfrm>
                <a:off x="1843" y="1689"/>
                <a:ext cx="576" cy="461"/>
                <a:chOff x="3456" y="3418"/>
                <a:chExt cx="576" cy="461"/>
              </a:xfrm>
            </p:grpSpPr>
            <p:sp>
              <p:nvSpPr>
                <p:cNvPr id="46" name="Line 55">
                  <a:extLst>
                    <a:ext uri="{FF2B5EF4-FFF2-40B4-BE49-F238E27FC236}">
                      <a16:creationId xmlns:a16="http://schemas.microsoft.com/office/drawing/2014/main" id="{881E254D-223E-EA48-940F-7394AD884BD9}"/>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AutoShape 56">
                  <a:extLst>
                    <a:ext uri="{FF2B5EF4-FFF2-40B4-BE49-F238E27FC236}">
                      <a16:creationId xmlns:a16="http://schemas.microsoft.com/office/drawing/2014/main" id="{9B8CFADA-6B8F-F74C-BC2E-8D17CDD7E2CC}"/>
                    </a:ext>
                  </a:extLst>
                </p:cNvPr>
                <p:cNvSpPr>
                  <a:spLocks noChangeArrowheads="1"/>
                </p:cNvSpPr>
                <p:nvPr/>
              </p:nvSpPr>
              <p:spPr bwMode="auto">
                <a:xfrm rot="5400000">
                  <a:off x="3525" y="3488"/>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5" name="Freeform 863">
                <a:extLst>
                  <a:ext uri="{FF2B5EF4-FFF2-40B4-BE49-F238E27FC236}">
                    <a16:creationId xmlns:a16="http://schemas.microsoft.com/office/drawing/2014/main" id="{AD23796F-DFF6-4744-B8CD-E963AEE7DF93}"/>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48" name="Straight Connector 47">
              <a:extLst>
                <a:ext uri="{FF2B5EF4-FFF2-40B4-BE49-F238E27FC236}">
                  <a16:creationId xmlns:a16="http://schemas.microsoft.com/office/drawing/2014/main" id="{19E317C5-6CC0-B041-8215-E7CB0DA19E61}"/>
                </a:ext>
              </a:extLst>
            </p:cNvPr>
            <p:cNvCxnSpPr>
              <a:cxnSpLocks/>
            </p:cNvCxnSpPr>
            <p:nvPr/>
          </p:nvCxnSpPr>
          <p:spPr>
            <a:xfrm>
              <a:off x="3129899" y="4321793"/>
              <a:ext cx="86511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9" name="Group 864">
              <a:extLst>
                <a:ext uri="{FF2B5EF4-FFF2-40B4-BE49-F238E27FC236}">
                  <a16:creationId xmlns:a16="http://schemas.microsoft.com/office/drawing/2014/main" id="{5CD67845-CA98-DE42-A2DA-745B1D28877D}"/>
                </a:ext>
              </a:extLst>
            </p:cNvPr>
            <p:cNvGrpSpPr>
              <a:grpSpLocks/>
            </p:cNvGrpSpPr>
            <p:nvPr/>
          </p:nvGrpSpPr>
          <p:grpSpPr bwMode="auto">
            <a:xfrm>
              <a:off x="5284987" y="3963329"/>
              <a:ext cx="914400" cy="733425"/>
              <a:chOff x="1843" y="1698"/>
              <a:chExt cx="576" cy="462"/>
            </a:xfrm>
          </p:grpSpPr>
          <p:grpSp>
            <p:nvGrpSpPr>
              <p:cNvPr id="51" name="Group 60">
                <a:extLst>
                  <a:ext uri="{FF2B5EF4-FFF2-40B4-BE49-F238E27FC236}">
                    <a16:creationId xmlns:a16="http://schemas.microsoft.com/office/drawing/2014/main" id="{E26B8B0C-7069-074F-BC20-41CBB444A370}"/>
                  </a:ext>
                </a:extLst>
              </p:cNvPr>
              <p:cNvGrpSpPr>
                <a:grpSpLocks/>
              </p:cNvGrpSpPr>
              <p:nvPr/>
            </p:nvGrpSpPr>
            <p:grpSpPr bwMode="auto">
              <a:xfrm>
                <a:off x="1843" y="1698"/>
                <a:ext cx="576" cy="461"/>
                <a:chOff x="3456" y="3427"/>
                <a:chExt cx="576" cy="461"/>
              </a:xfrm>
            </p:grpSpPr>
            <p:sp>
              <p:nvSpPr>
                <p:cNvPr id="53" name="Line 55">
                  <a:extLst>
                    <a:ext uri="{FF2B5EF4-FFF2-40B4-BE49-F238E27FC236}">
                      <a16:creationId xmlns:a16="http://schemas.microsoft.com/office/drawing/2014/main" id="{ED23E655-CEC5-0542-BFC1-0063D8620EED}"/>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AutoShape 56">
                  <a:extLst>
                    <a:ext uri="{FF2B5EF4-FFF2-40B4-BE49-F238E27FC236}">
                      <a16:creationId xmlns:a16="http://schemas.microsoft.com/office/drawing/2014/main" id="{56D1C53F-C98A-1344-8E85-53231633B6EA}"/>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52" name="Freeform 863">
                <a:extLst>
                  <a:ext uri="{FF2B5EF4-FFF2-40B4-BE49-F238E27FC236}">
                    <a16:creationId xmlns:a16="http://schemas.microsoft.com/office/drawing/2014/main" id="{AA81CB97-B116-294B-A790-C6532FFEDF4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55" name="Straight Connector 54">
              <a:extLst>
                <a:ext uri="{FF2B5EF4-FFF2-40B4-BE49-F238E27FC236}">
                  <a16:creationId xmlns:a16="http://schemas.microsoft.com/office/drawing/2014/main" id="{37139A2F-7F7A-2043-AF03-DCB628A59295}"/>
                </a:ext>
              </a:extLst>
            </p:cNvPr>
            <p:cNvCxnSpPr>
              <a:cxnSpLocks/>
            </p:cNvCxnSpPr>
            <p:nvPr/>
          </p:nvCxnSpPr>
          <p:spPr>
            <a:xfrm>
              <a:off x="4648397" y="4330973"/>
              <a:ext cx="86511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7B854C5C-EF1C-7244-B79C-C65BBC30FABE}"/>
                </a:ext>
              </a:extLst>
            </p:cNvPr>
            <p:cNvCxnSpPr>
              <a:cxnSpLocks/>
            </p:cNvCxnSpPr>
            <p:nvPr/>
          </p:nvCxnSpPr>
          <p:spPr>
            <a:xfrm>
              <a:off x="6045703" y="4329135"/>
              <a:ext cx="86511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9" name="Oval 58">
              <a:extLst>
                <a:ext uri="{FF2B5EF4-FFF2-40B4-BE49-F238E27FC236}">
                  <a16:creationId xmlns:a16="http://schemas.microsoft.com/office/drawing/2014/main" id="{D39AB4FB-9971-B842-B56E-85B18518C785}"/>
                </a:ext>
              </a:extLst>
            </p:cNvPr>
            <p:cNvSpPr/>
            <p:nvPr/>
          </p:nvSpPr>
          <p:spPr>
            <a:xfrm>
              <a:off x="6846891" y="4250262"/>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939DA41E-8BE9-B547-96ED-AB2F2B438AC6}"/>
                </a:ext>
              </a:extLst>
            </p:cNvPr>
            <p:cNvSpPr txBox="1"/>
            <p:nvPr/>
          </p:nvSpPr>
          <p:spPr>
            <a:xfrm>
              <a:off x="955224" y="3244849"/>
              <a:ext cx="492577" cy="369332"/>
            </a:xfrm>
            <a:prstGeom prst="rect">
              <a:avLst/>
            </a:prstGeom>
            <a:noFill/>
          </p:spPr>
          <p:txBody>
            <a:bodyPr wrap="square" rtlCol="0">
              <a:spAutoFit/>
            </a:bodyPr>
            <a:lstStyle/>
            <a:p>
              <a:r>
                <a:rPr lang="en-US" dirty="0"/>
                <a:t>T</a:t>
              </a:r>
              <a:r>
                <a:rPr lang="en-US" baseline="-25000" dirty="0"/>
                <a:t>a</a:t>
              </a:r>
            </a:p>
          </p:txBody>
        </p:sp>
        <p:sp>
          <p:nvSpPr>
            <p:cNvPr id="61" name="TextBox 60">
              <a:extLst>
                <a:ext uri="{FF2B5EF4-FFF2-40B4-BE49-F238E27FC236}">
                  <a16:creationId xmlns:a16="http://schemas.microsoft.com/office/drawing/2014/main" id="{86B693B9-0FF4-1042-A653-8C1C58C07FF1}"/>
                </a:ext>
              </a:extLst>
            </p:cNvPr>
            <p:cNvSpPr txBox="1"/>
            <p:nvPr/>
          </p:nvSpPr>
          <p:spPr>
            <a:xfrm>
              <a:off x="2252549" y="4714260"/>
              <a:ext cx="1249186" cy="429600"/>
            </a:xfrm>
            <a:prstGeom prst="rect">
              <a:avLst/>
            </a:prstGeom>
            <a:noFill/>
          </p:spPr>
          <p:txBody>
            <a:bodyPr wrap="square" rtlCol="0">
              <a:spAutoFit/>
            </a:bodyPr>
            <a:lstStyle/>
            <a:p>
              <a:r>
                <a:rPr lang="en-US" sz="1600" dirty="0"/>
                <a:t>G</a:t>
              </a:r>
              <a:r>
                <a:rPr lang="en-US" sz="1600" baseline="-25000" dirty="0"/>
                <a:t>1</a:t>
              </a:r>
              <a:r>
                <a:rPr lang="en-US" sz="1600" dirty="0"/>
                <a:t>, N</a:t>
              </a:r>
              <a:r>
                <a:rPr lang="en-US" sz="1600" baseline="-25000" dirty="0"/>
                <a:t>1</a:t>
              </a:r>
              <a:r>
                <a:rPr lang="en-US" sz="1600" dirty="0"/>
                <a:t>, T</a:t>
              </a:r>
              <a:r>
                <a:rPr lang="en-US" sz="1600" baseline="-25000" dirty="0"/>
                <a:t>1</a:t>
              </a:r>
            </a:p>
          </p:txBody>
        </p:sp>
        <p:sp>
          <p:nvSpPr>
            <p:cNvPr id="62" name="TextBox 61">
              <a:extLst>
                <a:ext uri="{FF2B5EF4-FFF2-40B4-BE49-F238E27FC236}">
                  <a16:creationId xmlns:a16="http://schemas.microsoft.com/office/drawing/2014/main" id="{8E4266AB-A95C-C845-A242-B7F6B2401CA6}"/>
                </a:ext>
              </a:extLst>
            </p:cNvPr>
            <p:cNvSpPr txBox="1"/>
            <p:nvPr/>
          </p:nvSpPr>
          <p:spPr>
            <a:xfrm>
              <a:off x="3689463" y="4757801"/>
              <a:ext cx="1227412" cy="429600"/>
            </a:xfrm>
            <a:prstGeom prst="rect">
              <a:avLst/>
            </a:prstGeom>
            <a:noFill/>
          </p:spPr>
          <p:txBody>
            <a:bodyPr wrap="square" rtlCol="0">
              <a:spAutoFit/>
            </a:bodyPr>
            <a:lstStyle/>
            <a:p>
              <a:r>
                <a:rPr lang="en-US" sz="1600" dirty="0"/>
                <a:t>G</a:t>
              </a:r>
              <a:r>
                <a:rPr lang="en-US" sz="1600" baseline="-25000" dirty="0"/>
                <a:t>2</a:t>
              </a:r>
              <a:r>
                <a:rPr lang="en-US" sz="1600" dirty="0"/>
                <a:t>, N</a:t>
              </a:r>
              <a:r>
                <a:rPr lang="en-US" sz="1600" baseline="-25000" dirty="0"/>
                <a:t>2</a:t>
              </a:r>
              <a:r>
                <a:rPr lang="en-US" sz="1600" dirty="0"/>
                <a:t>, T</a:t>
              </a:r>
              <a:r>
                <a:rPr lang="en-US" sz="1600" baseline="-25000" dirty="0"/>
                <a:t>2</a:t>
              </a:r>
            </a:p>
          </p:txBody>
        </p:sp>
        <p:sp>
          <p:nvSpPr>
            <p:cNvPr id="63" name="TextBox 62">
              <a:extLst>
                <a:ext uri="{FF2B5EF4-FFF2-40B4-BE49-F238E27FC236}">
                  <a16:creationId xmlns:a16="http://schemas.microsoft.com/office/drawing/2014/main" id="{BFAE5233-911F-BE4F-8EAA-9C58BEB1783D}"/>
                </a:ext>
              </a:extLst>
            </p:cNvPr>
            <p:cNvSpPr txBox="1"/>
            <p:nvPr/>
          </p:nvSpPr>
          <p:spPr>
            <a:xfrm>
              <a:off x="5104604" y="4768688"/>
              <a:ext cx="1372004" cy="429600"/>
            </a:xfrm>
            <a:prstGeom prst="rect">
              <a:avLst/>
            </a:prstGeom>
            <a:noFill/>
          </p:spPr>
          <p:txBody>
            <a:bodyPr wrap="square" rtlCol="0">
              <a:spAutoFit/>
            </a:bodyPr>
            <a:lstStyle/>
            <a:p>
              <a:r>
                <a:rPr lang="en-US" sz="1600" dirty="0"/>
                <a:t>G</a:t>
              </a:r>
              <a:r>
                <a:rPr lang="en-US" sz="1600" baseline="-25000" dirty="0"/>
                <a:t>3</a:t>
              </a:r>
              <a:r>
                <a:rPr lang="en-US" sz="1600" dirty="0"/>
                <a:t>, N</a:t>
              </a:r>
              <a:r>
                <a:rPr lang="en-US" sz="1600" baseline="-25000" dirty="0"/>
                <a:t>3</a:t>
              </a:r>
              <a:r>
                <a:rPr lang="en-US" sz="1600" dirty="0"/>
                <a:t>, T</a:t>
              </a:r>
              <a:r>
                <a:rPr lang="en-US" sz="1600" baseline="-25000" dirty="0"/>
                <a:t>3</a:t>
              </a:r>
            </a:p>
          </p:txBody>
        </p:sp>
        <p:sp>
          <p:nvSpPr>
            <p:cNvPr id="64" name="TextBox 63">
              <a:extLst>
                <a:ext uri="{FF2B5EF4-FFF2-40B4-BE49-F238E27FC236}">
                  <a16:creationId xmlns:a16="http://schemas.microsoft.com/office/drawing/2014/main" id="{A4D1B95E-837F-3645-93D2-C8376DF1589D}"/>
                </a:ext>
              </a:extLst>
            </p:cNvPr>
            <p:cNvSpPr txBox="1"/>
            <p:nvPr/>
          </p:nvSpPr>
          <p:spPr>
            <a:xfrm>
              <a:off x="7051218" y="4170135"/>
              <a:ext cx="492577" cy="369332"/>
            </a:xfrm>
            <a:prstGeom prst="rect">
              <a:avLst/>
            </a:prstGeom>
            <a:noFill/>
          </p:spPr>
          <p:txBody>
            <a:bodyPr wrap="square" rtlCol="0">
              <a:spAutoFit/>
            </a:bodyPr>
            <a:lstStyle/>
            <a:p>
              <a:r>
                <a:rPr lang="en-US" dirty="0"/>
                <a:t>N</a:t>
              </a:r>
              <a:endParaRPr lang="en-US" baseline="-25000" dirty="0"/>
            </a:p>
          </p:txBody>
        </p:sp>
        <p:sp>
          <p:nvSpPr>
            <p:cNvPr id="65" name="TextBox 64">
              <a:extLst>
                <a:ext uri="{FF2B5EF4-FFF2-40B4-BE49-F238E27FC236}">
                  <a16:creationId xmlns:a16="http://schemas.microsoft.com/office/drawing/2014/main" id="{1FF09B26-7838-1D41-B29F-0BEDC1C8496F}"/>
                </a:ext>
              </a:extLst>
            </p:cNvPr>
            <p:cNvSpPr txBox="1"/>
            <p:nvPr/>
          </p:nvSpPr>
          <p:spPr>
            <a:xfrm>
              <a:off x="3504406" y="5258547"/>
              <a:ext cx="2351693" cy="429600"/>
            </a:xfrm>
            <a:prstGeom prst="rect">
              <a:avLst/>
            </a:prstGeom>
            <a:noFill/>
          </p:spPr>
          <p:txBody>
            <a:bodyPr wrap="square" rtlCol="0">
              <a:spAutoFit/>
            </a:bodyPr>
            <a:lstStyle/>
            <a:p>
              <a:r>
                <a:rPr lang="en-US" sz="1600" dirty="0"/>
                <a:t>Process Cascade</a:t>
              </a:r>
            </a:p>
          </p:txBody>
        </p:sp>
      </p:grpSp>
    </p:spTree>
    <p:extLst>
      <p:ext uri="{BB962C8B-B14F-4D97-AF65-F5344CB8AC3E}">
        <p14:creationId xmlns:p14="http://schemas.microsoft.com/office/powerpoint/2010/main" val="328212160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Navigation Message</a:t>
            </a:r>
          </a:p>
        </p:txBody>
      </p:sp>
      <p:sp>
        <p:nvSpPr>
          <p:cNvPr id="15" name="TextBox 14">
            <a:extLst>
              <a:ext uri="{FF2B5EF4-FFF2-40B4-BE49-F238E27FC236}">
                <a16:creationId xmlns:a16="http://schemas.microsoft.com/office/drawing/2014/main" id="{34EE796B-9DCB-DE41-AEA4-31CBF97794EF}"/>
              </a:ext>
            </a:extLst>
          </p:cNvPr>
          <p:cNvSpPr txBox="1"/>
          <p:nvPr/>
        </p:nvSpPr>
        <p:spPr>
          <a:xfrm>
            <a:off x="356260" y="1270045"/>
            <a:ext cx="11418036" cy="539659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a:buFont typeface="Arial" panose="020B0604020202020204" pitchFamily="34" charset="0"/>
              <a:buChar char="•"/>
            </a:pPr>
            <a:r>
              <a:rPr lang="en-US" sz="2000" dirty="0"/>
              <a:t>The navigation message contains 25 pages (’frames’) of 30 seconds each. Entire message takes 12.5 minutes to be transmitted. Every frame is subdivided into 5 sub-frames of 6 seconds each; every sub-frame consists of 10 words, with 30 bits per word. </a:t>
            </a:r>
          </a:p>
          <a:p>
            <a:pPr marL="285750" indent="-285750">
              <a:buFont typeface="Arial" panose="020B0604020202020204" pitchFamily="34" charset="0"/>
              <a:buChar char="•"/>
            </a:pPr>
            <a:r>
              <a:rPr lang="en-US" sz="2000" dirty="0"/>
              <a:t>Every sub-frame starts with the telemetry word (TLM), needed for synchronism. Next, the transference word (HOW) which provides time information (seconds of the GPS week), allowing the receiver to acquire the week-long P(Y)-code segment. </a:t>
            </a:r>
          </a:p>
          <a:p>
            <a:pPr marL="742950" lvl="1" indent="-285750">
              <a:buFont typeface="Arial" panose="020B0604020202020204" pitchFamily="34" charset="0"/>
              <a:buChar char="•"/>
            </a:pPr>
            <a:r>
              <a:rPr lang="en-US" sz="2000" dirty="0"/>
              <a:t>Sub-frame 1: contains information the satellite clock. It also has information about satellite health condition.</a:t>
            </a:r>
          </a:p>
          <a:p>
            <a:pPr marL="742950" lvl="1" indent="-285750">
              <a:buFont typeface="Arial" panose="020B0604020202020204" pitchFamily="34" charset="0"/>
              <a:buChar char="•"/>
            </a:pPr>
            <a:r>
              <a:rPr lang="en-US" sz="2000" dirty="0"/>
              <a:t>Sub-frames 2 and 3: contain satellite ephemeris.</a:t>
            </a:r>
          </a:p>
          <a:p>
            <a:pPr marL="742950" lvl="1" indent="-285750">
              <a:buFont typeface="Arial" panose="020B0604020202020204" pitchFamily="34" charset="0"/>
              <a:buChar char="•"/>
            </a:pPr>
            <a:r>
              <a:rPr lang="en-US" sz="2000" dirty="0"/>
              <a:t>Sub-frame 4: provides ionospheric model parameters, UTC information (Universal Coordinate Time), part of the almanac, and indications whether the Anti-Spoofing, A/S, is activated.</a:t>
            </a:r>
          </a:p>
          <a:p>
            <a:pPr marL="742950" lvl="1" indent="-285750">
              <a:buFont typeface="Arial" panose="020B0604020202020204" pitchFamily="34" charset="0"/>
              <a:buChar char="•"/>
            </a:pPr>
            <a:r>
              <a:rPr lang="en-US" sz="2000" dirty="0"/>
              <a:t>Sub-frame 5: contains data from the almanac and the constellation status. It allows to quickly identify the satellite from which the signal comes. A total of 25 frames are needed to complete the almanac.</a:t>
            </a:r>
          </a:p>
          <a:p>
            <a:pPr marL="742950" lvl="1" indent="-285750">
              <a:buFont typeface="Arial" panose="020B0604020202020204" pitchFamily="34" charset="0"/>
              <a:buChar char="•"/>
            </a:pPr>
            <a:r>
              <a:rPr lang="en-US" sz="2000" b="1" dirty="0"/>
              <a:t>Sub-frames 1, 2 and 3 are transmitted with each frame. </a:t>
            </a:r>
            <a:r>
              <a:rPr lang="en-US" sz="2000" dirty="0"/>
              <a:t>The content of sub-frames 4 and 5 is common for all satellites. So, the almanac data for all in orbit satellites can be obtained from a single tracked satellite.</a:t>
            </a:r>
          </a:p>
          <a:p>
            <a:pPr marL="342900" indent="-342900" defTabSz="457200" hangingPunct="0">
              <a:buFont typeface="Arial" panose="020B0604020202020204" pitchFamily="34" charset="0"/>
              <a:buChar char="•"/>
            </a:pPr>
            <a:endPar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endParaRPr>
          </a:p>
          <a:p>
            <a:pPr marL="342900" indent="-342900" defTabSz="457200" latinLnBrk="1" hangingPunct="0">
              <a:buFont typeface="Arial" panose="020B0604020202020204" pitchFamily="34" charset="0"/>
              <a:buChar char="•"/>
            </a:pPr>
            <a:endParaRPr lang="en-US" sz="2000" dirty="0">
              <a:solidFill>
                <a:srgbClr val="000000"/>
              </a:solidFill>
              <a:latin typeface="Calibri"/>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50</a:t>
            </a:fld>
            <a:endParaRPr lang="en-US"/>
          </a:p>
        </p:txBody>
      </p:sp>
    </p:spTree>
    <p:extLst>
      <p:ext uri="{BB962C8B-B14F-4D97-AF65-F5344CB8AC3E}">
        <p14:creationId xmlns:p14="http://schemas.microsoft.com/office/powerpoint/2010/main" val="370655546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Processing and Accuracy</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622514" y="1912071"/>
                <a:ext cx="11246873" cy="394538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For satellite k: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sym typeface="Calibri"/>
                      </a:rPr>
                      <m:t>𝜌</m:t>
                    </m:r>
                    <m:r>
                      <a:rPr lang="en-US" sz="2000" b="0" i="1" smtClean="0">
                        <a:solidFill>
                          <a:srgbClr val="000000"/>
                        </a:solidFill>
                        <a:latin typeface="Cambria Math" panose="02040503050406030204" pitchFamily="18" charset="0"/>
                        <a:ea typeface="Cambria Math" panose="02040503050406030204" pitchFamily="18" charset="0"/>
                        <a:sym typeface="Calibri"/>
                      </a:rPr>
                      <m:t>=</m:t>
                    </m:r>
                    <m:rad>
                      <m:radPr>
                        <m:degHide m:val="on"/>
                        <m:ctrlPr>
                          <a:rPr lang="en-US" sz="2000" b="0" i="1" smtClean="0">
                            <a:solidFill>
                              <a:srgbClr val="000000"/>
                            </a:solidFill>
                            <a:latin typeface="Cambria Math" panose="02040503050406030204" pitchFamily="18" charset="0"/>
                            <a:ea typeface="Cambria Math" panose="02040503050406030204" pitchFamily="18" charset="0"/>
                            <a:sym typeface="Calibri"/>
                          </a:rPr>
                        </m:ctrlPr>
                      </m:radPr>
                      <m:deg/>
                      <m:e>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𝑘</m:t>
                                </m:r>
                                <m:r>
                                  <a:rPr lang="en-US" sz="2000" b="0" i="1" smtClean="0">
                                    <a:solidFill>
                                      <a:srgbClr val="000000"/>
                                    </a:solidFill>
                                    <a:latin typeface="Cambria Math" panose="02040503050406030204" pitchFamily="18" charset="0"/>
                                    <a:ea typeface="Cambria Math" panose="02040503050406030204" pitchFamily="18" charset="0"/>
                                    <a:sym typeface="Calibri"/>
                                  </a:rPr>
                                  <m:t>)</m:t>
                                </m:r>
                              </m:sup>
                            </m:sSup>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𝑥</m:t>
                            </m:r>
                            <m:r>
                              <a:rPr lang="en-US" sz="2000" b="0" i="1" smtClean="0">
                                <a:solidFill>
                                  <a:srgbClr val="000000"/>
                                </a:solidFill>
                                <a:latin typeface="Cambria Math" panose="02040503050406030204" pitchFamily="18" charset="0"/>
                                <a:ea typeface="Cambria Math" panose="02040503050406030204" pitchFamily="18" charset="0"/>
                                <a:sym typeface="Calibri"/>
                              </a:rPr>
                              <m:t>)</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𝑦</m:t>
                                </m:r>
                              </m:e>
                              <m:sup>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m:t>
                                </m:r>
                              </m:sup>
                            </m:sSup>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𝑦</m:t>
                            </m:r>
                            <m:r>
                              <a:rPr lang="en-US" sz="2000" i="1">
                                <a:solidFill>
                                  <a:srgbClr val="000000"/>
                                </a:solidFill>
                                <a:latin typeface="Cambria Math" panose="02040503050406030204" pitchFamily="18" charset="0"/>
                                <a:ea typeface="Cambria Math" panose="02040503050406030204" pitchFamily="18" charset="0"/>
                                <a:sym typeface="Calibri"/>
                              </a:rPr>
                              <m:t>)</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𝑧</m:t>
                                </m:r>
                              </m:e>
                              <m:sup>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m:t>
                                </m:r>
                              </m:sup>
                            </m:sSup>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𝑧</m:t>
                            </m:r>
                            <m:r>
                              <a:rPr lang="en-US" sz="2000" i="1">
                                <a:solidFill>
                                  <a:srgbClr val="000000"/>
                                </a:solidFill>
                                <a:latin typeface="Cambria Math" panose="02040503050406030204" pitchFamily="18" charset="0"/>
                                <a:ea typeface="Cambria Math" panose="02040503050406030204" pitchFamily="18" charset="0"/>
                                <a:sym typeface="Calibri"/>
                              </a:rPr>
                              <m:t>)</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e>
                    </m:rad>
                  </m:oMath>
                </a14:m>
                <a:endParaRPr lang="en-US" sz="2000" dirty="0">
                  <a:solidFill>
                    <a:srgbClr val="000000"/>
                  </a:solidFill>
                  <a:ea typeface="Cambria Math" panose="02040503050406030204" pitchFamily="18" charset="0"/>
                  <a:sym typeface="Calibri"/>
                </a:endParaRP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Need to account for skew between satellite clocks and receiver clock. b is receivers clock bias</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Four satellites required.  More satellites increase precision with least squares.</a:t>
                </a:r>
              </a:p>
              <a:p>
                <a:pPr marL="342900" indent="-342900" defTabSz="457200" hangingPunct="0">
                  <a:buFont typeface="Arial" panose="020B0604020202020204" pitchFamily="34" charset="0"/>
                  <a:buChar char="•"/>
                </a:pPr>
                <a:r>
                  <a:rPr lang="en-US" sz="2000" dirty="0"/>
                  <a:t>Doppler correction improves accuracy</a:t>
                </a:r>
              </a:p>
              <a:p>
                <a:pPr marL="342900" indent="-342900" defTabSz="457200" hangingPunct="0">
                  <a:buFont typeface="Arial" panose="020B0604020202020204" pitchFamily="34" charset="0"/>
                  <a:buChar char="•"/>
                </a:pPr>
                <a:r>
                  <a:rPr lang="en-US" sz="2000" i="1" dirty="0"/>
                  <a:t>Carrier-Phase Enhancement</a:t>
                </a:r>
                <a:r>
                  <a:rPr lang="en-US" sz="2000" dirty="0"/>
                  <a:t> corrects timing errors caused by non-zero PRN pulse transition.</a:t>
                </a:r>
              </a:p>
              <a:p>
                <a:pPr marL="800100" lvl="1" indent="-342900" defTabSz="457200" hangingPunct="0">
                  <a:buFont typeface="Arial" panose="020B0604020202020204" pitchFamily="34" charset="0"/>
                  <a:buChar char="•"/>
                </a:pPr>
                <a:r>
                  <a:rPr lang="en-US" sz="2000" dirty="0"/>
                  <a:t> It uses the L1 carrier wave, which has a period about one-thousandth of the C/A Gold code bit providing an additional clock. </a:t>
                </a:r>
              </a:p>
              <a:p>
                <a:pPr marL="800100" lvl="1" indent="-342900" defTabSz="457200" hangingPunct="0">
                  <a:buFont typeface="Arial" panose="020B0604020202020204" pitchFamily="34" charset="0"/>
                  <a:buChar char="•"/>
                </a:pPr>
                <a:r>
                  <a:rPr lang="en-US" sz="2000" dirty="0"/>
                  <a:t>The phase difference error in the normal GPS amounts to 2–3 m error. </a:t>
                </a:r>
                <a:r>
                  <a:rPr lang="en-US" sz="2000" i="1" dirty="0"/>
                  <a:t>Carrier-Phase Enhancement</a:t>
                </a:r>
                <a:r>
                  <a:rPr lang="en-US" sz="2000" dirty="0"/>
                  <a:t> reduces this to 3 cm (1.2 in). </a:t>
                </a:r>
              </a:p>
              <a:p>
                <a:pPr marL="342900" indent="-342900" defTabSz="457200" hangingPunct="0">
                  <a:buFont typeface="Arial" panose="020B0604020202020204" pitchFamily="34" charset="0"/>
                  <a:buChar char="•"/>
                </a:pPr>
                <a:r>
                  <a:rPr lang="en-US" sz="2000" i="1" dirty="0"/>
                  <a:t>Differential GPS</a:t>
                </a:r>
              </a:p>
              <a:p>
                <a:pPr marL="800100" lvl="1" indent="-342900" defTabSz="457200"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endParaRPr lang="en-US" sz="2000"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622514" y="1912071"/>
                <a:ext cx="11246873" cy="3945386"/>
              </a:xfrm>
              <a:prstGeom prst="rect">
                <a:avLst/>
              </a:prstGeom>
              <a:blipFill>
                <a:blip r:embed="rId3"/>
                <a:stretch>
                  <a:fillRect l="-789"/>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51</a:t>
            </a:fld>
            <a:endParaRPr lang="en-US"/>
          </a:p>
        </p:txBody>
      </p:sp>
    </p:spTree>
    <p:extLst>
      <p:ext uri="{BB962C8B-B14F-4D97-AF65-F5344CB8AC3E}">
        <p14:creationId xmlns:p14="http://schemas.microsoft.com/office/powerpoint/2010/main" val="280997226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Carrier phase</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52</a:t>
            </a:fld>
            <a:endParaRPr lang="en-US"/>
          </a:p>
        </p:txBody>
      </p:sp>
      <p:pic>
        <p:nvPicPr>
          <p:cNvPr id="1026" name="Picture 2" descr="Gps Logo png download - 512*512 - Free Transparent Satellite png Download.  - CleanPNG / KissPNG">
            <a:extLst>
              <a:ext uri="{FF2B5EF4-FFF2-40B4-BE49-F238E27FC236}">
                <a16:creationId xmlns:a16="http://schemas.microsoft.com/office/drawing/2014/main" id="{435C71D9-DC23-E846-8EC0-70A1D75655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49878" y="2471569"/>
            <a:ext cx="968725" cy="559708"/>
          </a:xfrm>
          <a:prstGeom prst="rect">
            <a:avLst/>
          </a:prstGeom>
          <a:noFill/>
          <a:extLst>
            <a:ext uri="{909E8E84-426E-40DD-AFC4-6F175D3DCCD1}">
              <a14:hiddenFill xmlns:a14="http://schemas.microsoft.com/office/drawing/2010/main">
                <a:solidFill>
                  <a:srgbClr val="FFFFFF"/>
                </a:solidFill>
              </a14:hiddenFill>
            </a:ext>
          </a:extLst>
        </p:spPr>
      </p:pic>
      <p:cxnSp>
        <p:nvCxnSpPr>
          <p:cNvPr id="4" name="Straight Connector 3">
            <a:extLst>
              <a:ext uri="{FF2B5EF4-FFF2-40B4-BE49-F238E27FC236}">
                <a16:creationId xmlns:a16="http://schemas.microsoft.com/office/drawing/2014/main" id="{8D5148A3-0A0C-EF4C-986B-85EE80AE9B18}"/>
              </a:ext>
            </a:extLst>
          </p:cNvPr>
          <p:cNvCxnSpPr/>
          <p:nvPr/>
        </p:nvCxnSpPr>
        <p:spPr>
          <a:xfrm>
            <a:off x="6131253" y="6109379"/>
            <a:ext cx="312879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49316506-E12B-1445-AFCA-1F6C617161C1}"/>
              </a:ext>
            </a:extLst>
          </p:cNvPr>
          <p:cNvCxnSpPr>
            <a:cxnSpLocks/>
          </p:cNvCxnSpPr>
          <p:nvPr/>
        </p:nvCxnSpPr>
        <p:spPr>
          <a:xfrm flipV="1">
            <a:off x="9260043" y="3328601"/>
            <a:ext cx="2777458" cy="27807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906AEE54-537D-E348-B3D4-CED48DAEE47C}"/>
              </a:ext>
            </a:extLst>
          </p:cNvPr>
          <p:cNvCxnSpPr>
            <a:cxnSpLocks noChangeAspect="1"/>
          </p:cNvCxnSpPr>
          <p:nvPr/>
        </p:nvCxnSpPr>
        <p:spPr>
          <a:xfrm flipV="1">
            <a:off x="6144362" y="2246783"/>
            <a:ext cx="3858374" cy="386159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B34C140C-96D4-5D45-B01E-B3D6ED5E8C4D}"/>
              </a:ext>
            </a:extLst>
          </p:cNvPr>
          <p:cNvCxnSpPr>
            <a:cxnSpLocks/>
          </p:cNvCxnSpPr>
          <p:nvPr/>
        </p:nvCxnSpPr>
        <p:spPr>
          <a:xfrm flipH="1" flipV="1">
            <a:off x="7575368" y="4609576"/>
            <a:ext cx="1697784" cy="149980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AE4FBDDF-AEE4-2441-B0DB-9A18B3B7151B}"/>
                  </a:ext>
                </a:extLst>
              </p:cNvPr>
              <p:cNvSpPr txBox="1"/>
              <p:nvPr/>
            </p:nvSpPr>
            <p:spPr>
              <a:xfrm>
                <a:off x="7403917" y="6143336"/>
                <a:ext cx="34290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m:t>
                      </m:r>
                    </m:oMath>
                  </m:oMathPara>
                </a14:m>
                <a:endParaRPr lang="en-US" dirty="0"/>
              </a:p>
            </p:txBody>
          </p:sp>
        </mc:Choice>
        <mc:Fallback xmlns="">
          <p:sp>
            <p:nvSpPr>
              <p:cNvPr id="10" name="TextBox 9">
                <a:extLst>
                  <a:ext uri="{FF2B5EF4-FFF2-40B4-BE49-F238E27FC236}">
                    <a16:creationId xmlns:a16="http://schemas.microsoft.com/office/drawing/2014/main" id="{AE4FBDDF-AEE4-2441-B0DB-9A18B3B7151B}"/>
                  </a:ext>
                </a:extLst>
              </p:cNvPr>
              <p:cNvSpPr txBox="1">
                <a:spLocks noRot="1" noChangeAspect="1" noMove="1" noResize="1" noEditPoints="1" noAdjustHandles="1" noChangeArrowheads="1" noChangeShapeType="1" noTextEdit="1"/>
              </p:cNvSpPr>
              <p:nvPr/>
            </p:nvSpPr>
            <p:spPr>
              <a:xfrm>
                <a:off x="7403917" y="6143336"/>
                <a:ext cx="342902"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A0ADF735-C9FE-854F-80A7-898531294F03}"/>
                  </a:ext>
                </a:extLst>
              </p:cNvPr>
              <p:cNvSpPr txBox="1"/>
              <p:nvPr/>
            </p:nvSpPr>
            <p:spPr>
              <a:xfrm>
                <a:off x="6611846" y="5660041"/>
                <a:ext cx="34290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rPr>
                            <m:t>0</m:t>
                          </m:r>
                        </m:sub>
                      </m:sSub>
                    </m:oMath>
                  </m:oMathPara>
                </a14:m>
                <a:endParaRPr lang="en-US" dirty="0"/>
              </a:p>
            </p:txBody>
          </p:sp>
        </mc:Choice>
        <mc:Fallback xmlns="">
          <p:sp>
            <p:nvSpPr>
              <p:cNvPr id="17" name="TextBox 16">
                <a:extLst>
                  <a:ext uri="{FF2B5EF4-FFF2-40B4-BE49-F238E27FC236}">
                    <a16:creationId xmlns:a16="http://schemas.microsoft.com/office/drawing/2014/main" id="{A0ADF735-C9FE-854F-80A7-898531294F03}"/>
                  </a:ext>
                </a:extLst>
              </p:cNvPr>
              <p:cNvSpPr txBox="1">
                <a:spLocks noRot="1" noChangeAspect="1" noMove="1" noResize="1" noEditPoints="1" noAdjustHandles="1" noChangeArrowheads="1" noChangeShapeType="1" noTextEdit="1"/>
              </p:cNvSpPr>
              <p:nvPr/>
            </p:nvSpPr>
            <p:spPr>
              <a:xfrm>
                <a:off x="6611846" y="5660041"/>
                <a:ext cx="342902" cy="369332"/>
              </a:xfrm>
              <a:prstGeom prst="rect">
                <a:avLst/>
              </a:prstGeom>
              <a:blipFill>
                <a:blip r:embed="rId5"/>
                <a:stretch>
                  <a:fillRect r="-7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0A2FCE3B-0E7F-494A-9FDA-31CC9846FDF1}"/>
                  </a:ext>
                </a:extLst>
              </p:cNvPr>
              <p:cNvSpPr txBox="1"/>
              <p:nvPr/>
            </p:nvSpPr>
            <p:spPr>
              <a:xfrm>
                <a:off x="400833" y="1689743"/>
                <a:ext cx="5695167" cy="4248596"/>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r>
                      <a:rPr lang="en-US"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𝑟</m:t>
                    </m:r>
                    <m:r>
                      <a:rPr lang="en-US" b="0"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𝑑</m:t>
                    </m:r>
                    <m:func>
                      <m:funcPr>
                        <m:ctrlPr>
                          <a:rPr lang="en-US" b="0" i="1" dirty="0" smtClean="0">
                            <a:latin typeface="Cambria Math" panose="02040503050406030204" pitchFamily="18" charset="0"/>
                            <a:ea typeface="Cambria Math" panose="02040503050406030204" pitchFamily="18" charset="0"/>
                          </a:rPr>
                        </m:ctrlPr>
                      </m:funcPr>
                      <m:fName>
                        <m:r>
                          <m:rPr>
                            <m:sty m:val="p"/>
                          </m:rPr>
                          <a:rPr lang="en-US" b="0" i="0" dirty="0" smtClean="0">
                            <a:latin typeface="Cambria Math" panose="02040503050406030204" pitchFamily="18" charset="0"/>
                            <a:ea typeface="Cambria Math" panose="02040503050406030204" pitchFamily="18" charset="0"/>
                          </a:rPr>
                          <m:t>cos</m:t>
                        </m:r>
                      </m:fName>
                      <m:e>
                        <m:d>
                          <m:dPr>
                            <m:ctrlPr>
                              <a:rPr lang="en-US" b="0" i="1" dirty="0" smtClean="0">
                                <a:latin typeface="Cambria Math" panose="02040503050406030204" pitchFamily="18" charset="0"/>
                                <a:ea typeface="Cambria Math" panose="02040503050406030204" pitchFamily="18" charset="0"/>
                              </a:rPr>
                            </m:ctrlPr>
                          </m:dPr>
                          <m:e>
                            <m:sSub>
                              <m:sSubPr>
                                <m:ctrlPr>
                                  <a:rPr lang="en-US" b="0" i="1" dirty="0" smtClean="0">
                                    <a:latin typeface="Cambria Math" panose="02040503050406030204" pitchFamily="18" charset="0"/>
                                    <a:ea typeface="Cambria Math" panose="02040503050406030204" pitchFamily="18" charset="0"/>
                                  </a:rPr>
                                </m:ctrlPr>
                              </m:sSubPr>
                              <m:e>
                                <m:r>
                                  <a:rPr lang="en-US" b="0" i="1" dirty="0" smtClean="0">
                                    <a:latin typeface="Cambria Math" panose="02040503050406030204" pitchFamily="18" charset="0"/>
                                    <a:ea typeface="Cambria Math" panose="02040503050406030204" pitchFamily="18" charset="0"/>
                                  </a:rPr>
                                  <m:t>𝜃</m:t>
                                </m:r>
                              </m:e>
                              <m:sub>
                                <m:r>
                                  <a:rPr lang="en-US" b="0" i="1" dirty="0" smtClean="0">
                                    <a:latin typeface="Cambria Math" panose="02040503050406030204" pitchFamily="18" charset="0"/>
                                    <a:ea typeface="Cambria Math" panose="02040503050406030204" pitchFamily="18" charset="0"/>
                                  </a:rPr>
                                  <m:t>0</m:t>
                                </m:r>
                              </m:sub>
                            </m:sSub>
                          </m:e>
                        </m:d>
                      </m:e>
                    </m:func>
                  </m:oMath>
                </a14:m>
                <a:endParaRPr lang="en-US" b="0" dirty="0">
                  <a:ea typeface="Cambria Math" panose="02040503050406030204" pitchFamily="18" charset="0"/>
                </a:endParaRPr>
              </a:p>
              <a:p>
                <a:pPr marL="285750" indent="-285750">
                  <a:buFont typeface="Arial" panose="020B0604020202020204" pitchFamily="34" charset="0"/>
                  <a:buChar char="•"/>
                </a:pPr>
                <a:r>
                  <a:rPr lang="en-US" dirty="0"/>
                  <a:t>Wave arrives at B first.  Arrives at A with phase delay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𝜙</m:t>
                        </m:r>
                      </m:e>
                      <m:sub>
                        <m:r>
                          <a:rPr lang="en-US" b="0" i="1" smtClean="0">
                            <a:latin typeface="Cambria Math" panose="02040503050406030204" pitchFamily="18" charset="0"/>
                          </a:rPr>
                          <m:t>0</m:t>
                        </m:r>
                      </m:sub>
                    </m:sSub>
                    <m:r>
                      <a:rPr lang="en-US" b="0" i="1" smtClean="0">
                        <a:latin typeface="Cambria Math" panose="02040503050406030204" pitchFamily="18" charset="0"/>
                      </a:rPr>
                      <m:t>=</m:t>
                    </m:r>
                    <m:r>
                      <a:rPr lang="en-US" b="0" i="0"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𝜙</m:t>
                        </m:r>
                      </m:e>
                      <m:sub>
                        <m:r>
                          <a:rPr lang="en-US" i="1">
                            <a:latin typeface="Cambria Math" panose="02040503050406030204" pitchFamily="18" charset="0"/>
                          </a:rPr>
                          <m:t>0</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m:rPr>
                            <m:sty m:val="p"/>
                          </m:rPr>
                          <a:rPr lang="el-GR" b="0" i="1" smtClean="0">
                            <a:latin typeface="Cambria Math" panose="02040503050406030204" pitchFamily="18" charset="0"/>
                            <a:ea typeface="Cambria Math" panose="02040503050406030204" pitchFamily="18" charset="0"/>
                          </a:rPr>
                          <m:t>Δ</m:t>
                        </m:r>
                      </m:e>
                      <m:sub>
                        <m:r>
                          <a:rPr lang="en-US" b="0" i="1" smtClean="0">
                            <a:latin typeface="Cambria Math" panose="02040503050406030204" pitchFamily="18" charset="0"/>
                            <a:ea typeface="Cambria Math" panose="02040503050406030204" pitchFamily="18" charset="0"/>
                          </a:rPr>
                          <m:t>0</m:t>
                        </m:r>
                      </m:sub>
                    </m:sSub>
                  </m:oMath>
                </a14:m>
                <a:r>
                  <a:rPr lang="en-US" dirty="0"/>
                  <a:t>, so</a:t>
                </a:r>
              </a:p>
              <a:p>
                <a:pPr marL="285750" indent="-285750">
                  <a:buFont typeface="Arial" panose="020B0604020202020204" pitchFamily="34" charset="0"/>
                  <a:buChar char="•"/>
                </a:pPr>
                <a14:m>
                  <m:oMath xmlns:m="http://schemas.openxmlformats.org/officeDocument/2006/math">
                    <m:r>
                      <a:rPr lang="en-US" i="1" dirty="0">
                        <a:latin typeface="Cambria Math" panose="02040503050406030204" pitchFamily="18" charset="0"/>
                        <a:ea typeface="Cambria Math" panose="02040503050406030204" pitchFamily="18" charset="0"/>
                      </a:rPr>
                      <m:t>𝑑</m:t>
                    </m:r>
                    <m:func>
                      <m:funcPr>
                        <m:ctrlPr>
                          <a:rPr lang="en-US" i="1" dirty="0">
                            <a:latin typeface="Cambria Math" panose="02040503050406030204" pitchFamily="18" charset="0"/>
                            <a:ea typeface="Cambria Math" panose="02040503050406030204" pitchFamily="18" charset="0"/>
                          </a:rPr>
                        </m:ctrlPr>
                      </m:funcPr>
                      <m:fName>
                        <m:r>
                          <m:rPr>
                            <m:sty m:val="p"/>
                          </m:rPr>
                          <a:rPr lang="en-US" dirty="0">
                            <a:latin typeface="Cambria Math" panose="02040503050406030204" pitchFamily="18" charset="0"/>
                            <a:ea typeface="Cambria Math" panose="02040503050406030204" pitchFamily="18" charset="0"/>
                          </a:rPr>
                          <m:t>cos</m:t>
                        </m:r>
                      </m:fName>
                      <m:e>
                        <m:d>
                          <m:dPr>
                            <m:ctrlPr>
                              <a:rPr lang="en-US" i="1" dirty="0">
                                <a:latin typeface="Cambria Math" panose="02040503050406030204" pitchFamily="18" charset="0"/>
                                <a:ea typeface="Cambria Math" panose="02040503050406030204" pitchFamily="18" charset="0"/>
                              </a:rPr>
                            </m:ctrlPr>
                          </m:dPr>
                          <m:e>
                            <m:sSub>
                              <m:sSubPr>
                                <m:ctrlPr>
                                  <a:rPr lang="en-US" i="1" dirty="0">
                                    <a:latin typeface="Cambria Math" panose="02040503050406030204" pitchFamily="18" charset="0"/>
                                    <a:ea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𝜃</m:t>
                                </m:r>
                              </m:e>
                              <m:sub>
                                <m:r>
                                  <a:rPr lang="en-US" i="1" dirty="0">
                                    <a:latin typeface="Cambria Math" panose="02040503050406030204" pitchFamily="18" charset="0"/>
                                    <a:ea typeface="Cambria Math" panose="02040503050406030204" pitchFamily="18" charset="0"/>
                                  </a:rPr>
                                  <m:t>0</m:t>
                                </m:r>
                              </m:sub>
                            </m:sSub>
                          </m:e>
                        </m:d>
                      </m:e>
                    </m:func>
                    <m:r>
                      <a:rPr lang="en-US" b="0" i="1" dirty="0" smtClean="0">
                        <a:latin typeface="Cambria Math" panose="02040503050406030204" pitchFamily="18" charset="0"/>
                        <a:ea typeface="Cambria Math" panose="02040503050406030204" pitchFamily="18" charset="0"/>
                      </a:rPr>
                      <m:t>= </m:t>
                    </m:r>
                    <m:r>
                      <a:rPr lang="en-US" b="0" i="1" dirty="0" smtClean="0">
                        <a:latin typeface="Cambria Math" panose="02040503050406030204" pitchFamily="18" charset="0"/>
                        <a:ea typeface="Cambria Math" panose="02040503050406030204" pitchFamily="18" charset="0"/>
                      </a:rPr>
                      <m:t>𝜆</m:t>
                    </m:r>
                    <m:r>
                      <a:rPr lang="en-US" b="0" i="1" dirty="0"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𝜙</m:t>
                        </m:r>
                      </m:e>
                      <m:sub>
                        <m:r>
                          <a:rPr lang="en-US" i="1">
                            <a:latin typeface="Cambria Math" panose="02040503050406030204" pitchFamily="18" charset="0"/>
                          </a:rPr>
                          <m:t>0</m:t>
                        </m:r>
                      </m:sub>
                    </m:sSub>
                    <m:r>
                      <a:rPr lang="en-US" b="0" i="0" smtClean="0">
                        <a:latin typeface="Cambria Math" panose="02040503050406030204" pitchFamily="18" charset="0"/>
                      </a:rPr>
                      <m:t>)</m:t>
                    </m:r>
                  </m:oMath>
                </a14:m>
                <a:endParaRPr lang="en-US" dirty="0"/>
              </a:p>
              <a:p>
                <a:pPr marL="285750" indent="-285750">
                  <a:buFont typeface="Arial" panose="020B0604020202020204" pitchFamily="34" charset="0"/>
                  <a:buChar char="•"/>
                </a:pPr>
                <a:r>
                  <a:rPr lang="en-US" dirty="0"/>
                  <a:t>Satellite moves in time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1</m:t>
                        </m:r>
                      </m:sub>
                    </m:sSub>
                    <m:r>
                      <a:rPr lang="en-US" b="0" i="1" smtClean="0">
                        <a:latin typeface="Cambria Math" panose="02040503050406030204" pitchFamily="18" charset="0"/>
                      </a:rPr>
                      <m:t> </m:t>
                    </m:r>
                  </m:oMath>
                </a14:m>
                <a:r>
                  <a:rPr lang="en-US" dirty="0"/>
                  <a:t>changing angle to </a:t>
                </a:r>
                <a14:m>
                  <m:oMath xmlns:m="http://schemas.openxmlformats.org/officeDocument/2006/math">
                    <m:sSub>
                      <m:sSubPr>
                        <m:ctrlPr>
                          <a:rPr lang="en-US" i="1" dirty="0">
                            <a:latin typeface="Cambria Math" panose="02040503050406030204" pitchFamily="18" charset="0"/>
                            <a:ea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𝜃</m:t>
                        </m:r>
                      </m:e>
                      <m:sub>
                        <m:r>
                          <a:rPr lang="en-US" b="0" i="1" dirty="0" smtClean="0">
                            <a:latin typeface="Cambria Math" panose="02040503050406030204" pitchFamily="18" charset="0"/>
                            <a:ea typeface="Cambria Math" panose="02040503050406030204" pitchFamily="18" charset="0"/>
                          </a:rPr>
                          <m:t>1</m:t>
                        </m:r>
                      </m:sub>
                    </m:sSub>
                  </m:oMath>
                </a14:m>
                <a:endParaRPr lang="en-US" dirty="0"/>
              </a:p>
              <a:p>
                <a:pPr marL="285750" indent="-285750">
                  <a:buFont typeface="Arial" panose="020B0604020202020204" pitchFamily="34" charset="0"/>
                  <a:buChar char="•"/>
                </a:pPr>
                <a:r>
                  <a:rPr lang="en-US" dirty="0"/>
                  <a:t>Suppose</a:t>
                </a:r>
                <a14:m>
                  <m:oMath xmlns:m="http://schemas.openxmlformats.org/officeDocument/2006/math">
                    <m:r>
                      <a:rPr lang="en-US" i="1" dirty="0" smtClean="0">
                        <a:latin typeface="Cambria Math" panose="02040503050406030204" pitchFamily="18" charset="0"/>
                      </a:rPr>
                      <m:t> </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𝜙</m:t>
                        </m:r>
                      </m:e>
                      <m:sub>
                        <m:r>
                          <a:rPr lang="en-US" i="1">
                            <a:latin typeface="Cambria Math" panose="02040503050406030204" pitchFamily="18" charset="0"/>
                          </a:rPr>
                          <m:t>0</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m:t>
                    </m:r>
                    <m:r>
                      <a:rPr lang="en-US">
                        <a:latin typeface="Cambria Math" panose="02040503050406030204" pitchFamily="18" charset="0"/>
                      </a:rPr>
                      <m:t> </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𝜙</m:t>
                        </m:r>
                      </m:e>
                      <m:sub>
                        <m:r>
                          <a:rPr lang="en-US" b="0" i="1" smtClean="0">
                            <a:latin typeface="Cambria Math" panose="02040503050406030204" pitchFamily="18" charset="0"/>
                          </a:rPr>
                          <m:t>1</m:t>
                        </m:r>
                      </m:sub>
                    </m:sSub>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𝑁</m:t>
                    </m:r>
                  </m:oMath>
                </a14:m>
                <a:r>
                  <a:rPr lang="en-US" dirty="0"/>
                  <a:t>, and put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𝑑</m:t>
                        </m:r>
                      </m:e>
                      <m:sup>
                        <m:r>
                          <a:rPr lang="en-US" b="0" i="1" smtClean="0">
                            <a:latin typeface="Cambria Math" panose="02040503050406030204" pitchFamily="18" charset="0"/>
                          </a:rPr>
                          <m:t>′</m:t>
                        </m:r>
                      </m:sup>
                    </m:sSup>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𝑑</m:t>
                        </m:r>
                      </m:num>
                      <m:den>
                        <m:r>
                          <a:rPr lang="en-US" b="0" i="1" smtClean="0">
                            <a:latin typeface="Cambria Math" panose="02040503050406030204" pitchFamily="18" charset="0"/>
                            <a:ea typeface="Cambria Math" panose="02040503050406030204" pitchFamily="18" charset="0"/>
                          </a:rPr>
                          <m:t>𝜆</m:t>
                        </m:r>
                      </m:den>
                    </m:f>
                  </m:oMath>
                </a14:m>
                <a:r>
                  <a:rPr lang="en-US" dirty="0"/>
                  <a:t> </a:t>
                </a:r>
              </a:p>
              <a:p>
                <a:pPr marL="742950" lvl="1" indent="-285750">
                  <a:buFont typeface="Arial" panose="020B0604020202020204" pitchFamily="34" charset="0"/>
                  <a:buChar char="•"/>
                </a:pPr>
                <a14:m>
                  <m:oMath xmlns:m="http://schemas.openxmlformats.org/officeDocument/2006/math">
                    <m:sSup>
                      <m:sSupPr>
                        <m:ctrlPr>
                          <a:rPr lang="en-US" i="1" dirty="0" smtClean="0">
                            <a:latin typeface="Cambria Math" panose="02040503050406030204" pitchFamily="18" charset="0"/>
                            <a:ea typeface="Cambria Math" panose="02040503050406030204" pitchFamily="18" charset="0"/>
                          </a:rPr>
                        </m:ctrlPr>
                      </m:sSupPr>
                      <m:e>
                        <m:r>
                          <a:rPr lang="en-US" b="0" i="1" dirty="0" smtClean="0">
                            <a:latin typeface="Cambria Math" panose="02040503050406030204" pitchFamily="18" charset="0"/>
                            <a:ea typeface="Cambria Math" panose="02040503050406030204" pitchFamily="18" charset="0"/>
                          </a:rPr>
                          <m:t>𝑑</m:t>
                        </m:r>
                      </m:e>
                      <m:sup>
                        <m:r>
                          <a:rPr lang="en-US" b="0" i="1" dirty="0" smtClean="0">
                            <a:latin typeface="Cambria Math" panose="02040503050406030204" pitchFamily="18" charset="0"/>
                            <a:ea typeface="Cambria Math" panose="02040503050406030204" pitchFamily="18" charset="0"/>
                          </a:rPr>
                          <m:t>′</m:t>
                        </m:r>
                      </m:sup>
                    </m:sSup>
                    <m:func>
                      <m:funcPr>
                        <m:ctrlPr>
                          <a:rPr lang="en-US" i="1" dirty="0">
                            <a:latin typeface="Cambria Math" panose="02040503050406030204" pitchFamily="18" charset="0"/>
                            <a:ea typeface="Cambria Math" panose="02040503050406030204" pitchFamily="18" charset="0"/>
                          </a:rPr>
                        </m:ctrlPr>
                      </m:funcPr>
                      <m:fName>
                        <m:r>
                          <m:rPr>
                            <m:sty m:val="p"/>
                          </m:rPr>
                          <a:rPr lang="en-US" dirty="0">
                            <a:latin typeface="Cambria Math" panose="02040503050406030204" pitchFamily="18" charset="0"/>
                            <a:ea typeface="Cambria Math" panose="02040503050406030204" pitchFamily="18" charset="0"/>
                          </a:rPr>
                          <m:t>cos</m:t>
                        </m:r>
                      </m:fName>
                      <m:e>
                        <m:d>
                          <m:dPr>
                            <m:ctrlPr>
                              <a:rPr lang="en-US" i="1" dirty="0">
                                <a:latin typeface="Cambria Math" panose="02040503050406030204" pitchFamily="18" charset="0"/>
                                <a:ea typeface="Cambria Math" panose="02040503050406030204" pitchFamily="18" charset="0"/>
                              </a:rPr>
                            </m:ctrlPr>
                          </m:dPr>
                          <m:e>
                            <m:sSub>
                              <m:sSubPr>
                                <m:ctrlPr>
                                  <a:rPr lang="en-US" i="1" dirty="0">
                                    <a:latin typeface="Cambria Math" panose="02040503050406030204" pitchFamily="18" charset="0"/>
                                    <a:ea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𝜃</m:t>
                                </m:r>
                              </m:e>
                              <m:sub>
                                <m:r>
                                  <a:rPr lang="en-US" i="1" dirty="0">
                                    <a:latin typeface="Cambria Math" panose="02040503050406030204" pitchFamily="18" charset="0"/>
                                    <a:ea typeface="Cambria Math" panose="02040503050406030204" pitchFamily="18" charset="0"/>
                                  </a:rPr>
                                  <m:t>0</m:t>
                                </m:r>
                              </m:sub>
                            </m:sSub>
                          </m:e>
                        </m:d>
                        <m:r>
                          <a:rPr lang="en-US" b="0"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𝑁</m:t>
                        </m:r>
                      </m:e>
                    </m:func>
                    <m:r>
                      <a:rPr lang="en-US" i="1" dirty="0">
                        <a:latin typeface="Cambria Math" panose="02040503050406030204" pitchFamily="18" charset="0"/>
                        <a:ea typeface="Cambria Math" panose="02040503050406030204" pitchFamily="18" charset="0"/>
                      </a:rPr>
                      <m:t>= </m:t>
                    </m:r>
                    <m:sSub>
                      <m:sSubPr>
                        <m:ctrlPr>
                          <a:rPr lang="en-US" i="1">
                            <a:latin typeface="Cambria Math" panose="02040503050406030204" pitchFamily="18" charset="0"/>
                          </a:rPr>
                        </m:ctrlPr>
                      </m:sSubPr>
                      <m:e>
                        <m:r>
                          <m:rPr>
                            <m:sty m:val="p"/>
                          </m:rPr>
                          <a:rPr lang="el-GR" i="1" smtClean="0">
                            <a:latin typeface="Cambria Math" panose="02040503050406030204" pitchFamily="18" charset="0"/>
                            <a:ea typeface="Cambria Math" panose="02040503050406030204" pitchFamily="18" charset="0"/>
                          </a:rPr>
                          <m:t>Δ</m:t>
                        </m:r>
                      </m:e>
                      <m:sub>
                        <m:r>
                          <a:rPr lang="en-US" i="1">
                            <a:latin typeface="Cambria Math" panose="02040503050406030204" pitchFamily="18" charset="0"/>
                          </a:rPr>
                          <m:t>0</m:t>
                        </m:r>
                      </m:sub>
                    </m:sSub>
                  </m:oMath>
                </a14:m>
                <a:endParaRPr lang="en-US" dirty="0"/>
              </a:p>
              <a:p>
                <a:pPr marL="742950" lvl="1" indent="-285750">
                  <a:buFont typeface="Arial" panose="020B0604020202020204" pitchFamily="34" charset="0"/>
                  <a:buChar char="•"/>
                </a:pPr>
                <a14:m>
                  <m:oMath xmlns:m="http://schemas.openxmlformats.org/officeDocument/2006/math">
                    <m:sSup>
                      <m:sSupPr>
                        <m:ctrlPr>
                          <a:rPr lang="en-US" i="1" dirty="0">
                            <a:latin typeface="Cambria Math" panose="02040503050406030204" pitchFamily="18" charset="0"/>
                            <a:ea typeface="Cambria Math" panose="02040503050406030204" pitchFamily="18" charset="0"/>
                          </a:rPr>
                        </m:ctrlPr>
                      </m:sSupPr>
                      <m:e>
                        <m:r>
                          <a:rPr lang="en-US" i="1" dirty="0">
                            <a:latin typeface="Cambria Math" panose="02040503050406030204" pitchFamily="18" charset="0"/>
                            <a:ea typeface="Cambria Math" panose="02040503050406030204" pitchFamily="18" charset="0"/>
                          </a:rPr>
                          <m:t>𝑑</m:t>
                        </m:r>
                      </m:e>
                      <m:sup>
                        <m:r>
                          <a:rPr lang="en-US" i="1" dirty="0">
                            <a:latin typeface="Cambria Math" panose="02040503050406030204" pitchFamily="18" charset="0"/>
                            <a:ea typeface="Cambria Math" panose="02040503050406030204" pitchFamily="18" charset="0"/>
                          </a:rPr>
                          <m:t>′</m:t>
                        </m:r>
                      </m:sup>
                    </m:sSup>
                    <m:func>
                      <m:funcPr>
                        <m:ctrlPr>
                          <a:rPr lang="en-US" i="1" dirty="0">
                            <a:latin typeface="Cambria Math" panose="02040503050406030204" pitchFamily="18" charset="0"/>
                            <a:ea typeface="Cambria Math" panose="02040503050406030204" pitchFamily="18" charset="0"/>
                          </a:rPr>
                        </m:ctrlPr>
                      </m:funcPr>
                      <m:fName>
                        <m:r>
                          <m:rPr>
                            <m:sty m:val="p"/>
                          </m:rPr>
                          <a:rPr lang="en-US" dirty="0">
                            <a:latin typeface="Cambria Math" panose="02040503050406030204" pitchFamily="18" charset="0"/>
                            <a:ea typeface="Cambria Math" panose="02040503050406030204" pitchFamily="18" charset="0"/>
                          </a:rPr>
                          <m:t>cos</m:t>
                        </m:r>
                      </m:fName>
                      <m:e>
                        <m:d>
                          <m:dPr>
                            <m:ctrlPr>
                              <a:rPr lang="en-US" i="1" dirty="0">
                                <a:latin typeface="Cambria Math" panose="02040503050406030204" pitchFamily="18" charset="0"/>
                                <a:ea typeface="Cambria Math" panose="02040503050406030204" pitchFamily="18" charset="0"/>
                              </a:rPr>
                            </m:ctrlPr>
                          </m:dPr>
                          <m:e>
                            <m:sSub>
                              <m:sSubPr>
                                <m:ctrlPr>
                                  <a:rPr lang="en-US" i="1" dirty="0">
                                    <a:latin typeface="Cambria Math" panose="02040503050406030204" pitchFamily="18" charset="0"/>
                                    <a:ea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𝜃</m:t>
                                </m:r>
                              </m:e>
                              <m:sub>
                                <m:r>
                                  <a:rPr lang="en-US" b="0" i="1" dirty="0" smtClean="0">
                                    <a:latin typeface="Cambria Math" panose="02040503050406030204" pitchFamily="18" charset="0"/>
                                    <a:ea typeface="Cambria Math" panose="02040503050406030204" pitchFamily="18" charset="0"/>
                                  </a:rPr>
                                  <m:t>1</m:t>
                                </m:r>
                              </m:sub>
                            </m:sSub>
                          </m:e>
                        </m:d>
                        <m:r>
                          <a:rPr lang="en-US" i="1" dirty="0">
                            <a:latin typeface="Cambria Math" panose="02040503050406030204" pitchFamily="18" charset="0"/>
                            <a:ea typeface="Cambria Math" panose="02040503050406030204" pitchFamily="18" charset="0"/>
                          </a:rPr>
                          <m:t>−</m:t>
                        </m:r>
                        <m:r>
                          <a:rPr lang="en-US" i="1" dirty="0">
                            <a:latin typeface="Cambria Math" panose="02040503050406030204" pitchFamily="18" charset="0"/>
                            <a:ea typeface="Cambria Math" panose="02040503050406030204" pitchFamily="18" charset="0"/>
                          </a:rPr>
                          <m:t>𝑁</m:t>
                        </m:r>
                      </m:e>
                    </m:func>
                    <m:r>
                      <a:rPr lang="en-US" i="1" dirty="0">
                        <a:latin typeface="Cambria Math" panose="02040503050406030204" pitchFamily="18" charset="0"/>
                        <a:ea typeface="Cambria Math" panose="02040503050406030204" pitchFamily="18" charset="0"/>
                      </a:rPr>
                      <m:t>= </m:t>
                    </m:r>
                    <m:sSub>
                      <m:sSubPr>
                        <m:ctrlPr>
                          <a:rPr lang="en-US" i="1">
                            <a:latin typeface="Cambria Math" panose="02040503050406030204" pitchFamily="18" charset="0"/>
                          </a:rPr>
                        </m:ctrlPr>
                      </m:sSubPr>
                      <m:e>
                        <m:r>
                          <m:rPr>
                            <m:sty m:val="p"/>
                          </m:rPr>
                          <a:rPr lang="el-GR" i="1">
                            <a:latin typeface="Cambria Math" panose="02040503050406030204" pitchFamily="18" charset="0"/>
                            <a:ea typeface="Cambria Math" panose="02040503050406030204" pitchFamily="18" charset="0"/>
                          </a:rPr>
                          <m:t>Δ</m:t>
                        </m:r>
                      </m:e>
                      <m:sub>
                        <m:r>
                          <a:rPr lang="en-US" b="0" i="1" smtClean="0">
                            <a:latin typeface="Cambria Math" panose="02040503050406030204" pitchFamily="18" charset="0"/>
                          </a:rPr>
                          <m:t>1</m:t>
                        </m:r>
                      </m:sub>
                    </m:sSub>
                  </m:oMath>
                </a14:m>
                <a:endParaRPr lang="en-US" dirty="0"/>
              </a:p>
              <a:p>
                <a:pPr marL="285750" indent="-285750">
                  <a:buFont typeface="Arial" panose="020B0604020202020204" pitchFamily="34" charset="0"/>
                  <a:buChar char="•"/>
                </a:pPr>
                <a:r>
                  <a:rPr lang="en-US" dirty="0"/>
                  <a:t>We can solve for </a:t>
                </a:r>
                <a14:m>
                  <m:oMath xmlns:m="http://schemas.openxmlformats.org/officeDocument/2006/math">
                    <m:r>
                      <a:rPr lang="en-US" b="0" i="1" smtClean="0">
                        <a:latin typeface="Cambria Math" panose="02040503050406030204" pitchFamily="18" charset="0"/>
                      </a:rPr>
                      <m:t>𝑁</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𝑑</m:t>
                        </m:r>
                      </m:e>
                      <m:sup>
                        <m:r>
                          <a:rPr lang="en-US" b="0" i="1" smtClean="0">
                            <a:latin typeface="Cambria Math" panose="02040503050406030204" pitchFamily="18" charset="0"/>
                          </a:rPr>
                          <m:t>′</m:t>
                        </m:r>
                      </m:sup>
                    </m:sSup>
                  </m:oMath>
                </a14:m>
                <a:endParaRPr lang="en-US" dirty="0"/>
              </a:p>
              <a:p>
                <a:pPr marL="285750" indent="-285750">
                  <a:buFont typeface="Arial" panose="020B0604020202020204" pitchFamily="34" charset="0"/>
                  <a:buChar char="•"/>
                </a:pPr>
                <a:r>
                  <a:rPr lang="en-US" dirty="0"/>
                  <a:t>Now, </a:t>
                </a:r>
                <a14:m>
                  <m:oMath xmlns:m="http://schemas.openxmlformats.org/officeDocument/2006/math">
                    <m:r>
                      <a:rPr lang="en-US" i="1" smtClean="0">
                        <a:latin typeface="Cambria Math" panose="02040503050406030204" pitchFamily="18" charset="0"/>
                        <a:ea typeface="Cambria Math" panose="02040503050406030204" pitchFamily="18" charset="0"/>
                      </a:rPr>
                      <m:t>𝜙</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𝜆</m:t>
                        </m:r>
                      </m:e>
                      <m:sup>
                        <m:r>
                          <a:rPr lang="en-US" b="0" i="1" smtClean="0">
                            <a:latin typeface="Cambria Math" panose="02040503050406030204" pitchFamily="18" charset="0"/>
                            <a:ea typeface="Cambria Math" panose="02040503050406030204" pitchFamily="18" charset="0"/>
                          </a:rPr>
                          <m:t>−1</m:t>
                        </m:r>
                      </m:sup>
                    </m:sSup>
                    <m:d>
                      <m:dPr>
                        <m:begChr m:val="["/>
                        <m:endChr m:val="]"/>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𝑟</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𝐼</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𝑇</m:t>
                        </m:r>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𝑓</m:t>
                    </m:r>
                    <m:r>
                      <a:rPr lang="en-US" b="0" i="1" smtClean="0">
                        <a:latin typeface="Cambria Math" panose="02040503050406030204" pitchFamily="18" charset="0"/>
                        <a:ea typeface="Cambria Math" panose="02040503050406030204" pitchFamily="18" charset="0"/>
                      </a:rPr>
                      <m:t>∙</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𝛿</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𝑡</m:t>
                            </m:r>
                          </m:e>
                          <m:sub>
                            <m:r>
                              <a:rPr lang="en-US" b="0" i="1" smtClean="0">
                                <a:latin typeface="Cambria Math" panose="02040503050406030204" pitchFamily="18" charset="0"/>
                                <a:ea typeface="Cambria Math" panose="02040503050406030204" pitchFamily="18" charset="0"/>
                              </a:rPr>
                              <m:t>𝑢</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𝛿</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𝑡</m:t>
                            </m:r>
                          </m:e>
                          <m:sup>
                            <m:r>
                              <a:rPr lang="en-US" b="0" i="1" smtClean="0">
                                <a:latin typeface="Cambria Math" panose="02040503050406030204" pitchFamily="18" charset="0"/>
                                <a:ea typeface="Cambria Math" panose="02040503050406030204" pitchFamily="18" charset="0"/>
                              </a:rPr>
                              <m:t>𝑠</m:t>
                            </m:r>
                          </m:sup>
                        </m:sSup>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𝑁</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𝜖</m:t>
                        </m:r>
                      </m:e>
                      <m:sub>
                        <m:r>
                          <a:rPr lang="en-US" b="0" i="1" smtClean="0">
                            <a:latin typeface="Cambria Math" panose="02040503050406030204" pitchFamily="18" charset="0"/>
                            <a:ea typeface="Cambria Math" panose="02040503050406030204" pitchFamily="18" charset="0"/>
                          </a:rPr>
                          <m:t>𝜙</m:t>
                        </m:r>
                      </m:sub>
                    </m:sSub>
                  </m:oMath>
                </a14:m>
                <a:endParaRPr lang="en-US" dirty="0"/>
              </a:p>
              <a:p>
                <a:pPr marL="285750" indent="-285750">
                  <a:buFont typeface="Arial" panose="020B0604020202020204" pitchFamily="34" charset="0"/>
                  <a:buChar char="•"/>
                </a:pPr>
                <a:r>
                  <a:rPr lang="en-US" dirty="0"/>
                  <a:t>I is ionospheric delay, T is tropospheric delay which we can estimate.</a:t>
                </a:r>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𝜖</m:t>
                        </m:r>
                      </m:e>
                      <m:sub>
                        <m:r>
                          <a:rPr lang="en-US" i="1" smtClean="0">
                            <a:latin typeface="Cambria Math" panose="02040503050406030204" pitchFamily="18" charset="0"/>
                            <a:ea typeface="Cambria Math" panose="02040503050406030204" pitchFamily="18" charset="0"/>
                          </a:rPr>
                          <m:t>𝜙</m:t>
                        </m:r>
                      </m:sub>
                    </m:sSub>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.025 </m:t>
                    </m:r>
                    <m:r>
                      <a:rPr lang="en-US" b="0" i="1" smtClean="0">
                        <a:latin typeface="Cambria Math" panose="02040503050406030204" pitchFamily="18" charset="0"/>
                        <a:ea typeface="Cambria Math" panose="02040503050406030204" pitchFamily="18" charset="0"/>
                      </a:rPr>
                      <m:t>𝑐𝑦𝑐𝑙𝑒𝑠</m:t>
                    </m:r>
                  </m:oMath>
                </a14:m>
                <a:r>
                  <a:rPr lang="en-US" dirty="0"/>
                  <a:t> (5mm), so we can recover </a:t>
                </a:r>
                <a14:m>
                  <m:oMath xmlns:m="http://schemas.openxmlformats.org/officeDocument/2006/math">
                    <m:r>
                      <a:rPr lang="en-US" b="0" i="1" smtClean="0">
                        <a:latin typeface="Cambria Math" panose="02040503050406030204" pitchFamily="18" charset="0"/>
                      </a:rPr>
                      <m:t>𝑟</m:t>
                    </m:r>
                  </m:oMath>
                </a14:m>
                <a:r>
                  <a:rPr lang="en-US" dirty="0"/>
                  <a:t> to mm precision</a:t>
                </a:r>
              </a:p>
              <a:p>
                <a:pPr marL="285750" indent="-285750">
                  <a:buFont typeface="Arial" panose="020B0604020202020204" pitchFamily="34" charset="0"/>
                  <a:buChar char="•"/>
                </a:pPr>
                <a:endParaRPr lang="en-US" dirty="0"/>
              </a:p>
            </p:txBody>
          </p:sp>
        </mc:Choice>
        <mc:Fallback xmlns="">
          <p:sp>
            <p:nvSpPr>
              <p:cNvPr id="14" name="TextBox 13">
                <a:extLst>
                  <a:ext uri="{FF2B5EF4-FFF2-40B4-BE49-F238E27FC236}">
                    <a16:creationId xmlns:a16="http://schemas.microsoft.com/office/drawing/2014/main" id="{0A2FCE3B-0E7F-494A-9FDA-31CC9846FDF1}"/>
                  </a:ext>
                </a:extLst>
              </p:cNvPr>
              <p:cNvSpPr txBox="1">
                <a:spLocks noRot="1" noChangeAspect="1" noMove="1" noResize="1" noEditPoints="1" noAdjustHandles="1" noChangeArrowheads="1" noChangeShapeType="1" noTextEdit="1"/>
              </p:cNvSpPr>
              <p:nvPr/>
            </p:nvSpPr>
            <p:spPr>
              <a:xfrm>
                <a:off x="400833" y="1689743"/>
                <a:ext cx="5695167" cy="4248596"/>
              </a:xfrm>
              <a:prstGeom prst="rect">
                <a:avLst/>
              </a:prstGeom>
              <a:blipFill>
                <a:blip r:embed="rId6"/>
                <a:stretch>
                  <a:fillRect l="-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67D79D56-5C94-2547-B025-B5C97AC9ACC1}"/>
                  </a:ext>
                </a:extLst>
              </p:cNvPr>
              <p:cNvSpPr txBox="1"/>
              <p:nvPr/>
            </p:nvSpPr>
            <p:spPr>
              <a:xfrm>
                <a:off x="6144362" y="4835413"/>
                <a:ext cx="72479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l-GR" b="0" i="1" smtClean="0">
                          <a:latin typeface="Cambria Math" panose="02040503050406030204" pitchFamily="18" charset="0"/>
                          <a:ea typeface="Cambria Math" panose="02040503050406030204" pitchFamily="18" charset="0"/>
                        </a:rPr>
                        <m:t>Δ</m:t>
                      </m:r>
                      <m:sSub>
                        <m:sSubPr>
                          <m:ctrlPr>
                            <a:rPr lang="el-GR"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𝑟</m:t>
                          </m:r>
                        </m:e>
                        <m:sub>
                          <m:r>
                            <a:rPr lang="en-US" b="0" i="1" smtClean="0">
                              <a:latin typeface="Cambria Math" panose="02040503050406030204" pitchFamily="18" charset="0"/>
                              <a:ea typeface="Cambria Math" panose="02040503050406030204" pitchFamily="18" charset="0"/>
                            </a:rPr>
                            <m:t>0</m:t>
                          </m:r>
                        </m:sub>
                      </m:sSub>
                    </m:oMath>
                  </m:oMathPara>
                </a14:m>
                <a:endParaRPr lang="en-US" dirty="0"/>
              </a:p>
            </p:txBody>
          </p:sp>
        </mc:Choice>
        <mc:Fallback xmlns="">
          <p:sp>
            <p:nvSpPr>
              <p:cNvPr id="20" name="TextBox 19">
                <a:extLst>
                  <a:ext uri="{FF2B5EF4-FFF2-40B4-BE49-F238E27FC236}">
                    <a16:creationId xmlns:a16="http://schemas.microsoft.com/office/drawing/2014/main" id="{67D79D56-5C94-2547-B025-B5C97AC9ACC1}"/>
                  </a:ext>
                </a:extLst>
              </p:cNvPr>
              <p:cNvSpPr txBox="1">
                <a:spLocks noRot="1" noChangeAspect="1" noMove="1" noResize="1" noEditPoints="1" noAdjustHandles="1" noChangeArrowheads="1" noChangeShapeType="1" noTextEdit="1"/>
              </p:cNvSpPr>
              <p:nvPr/>
            </p:nvSpPr>
            <p:spPr>
              <a:xfrm>
                <a:off x="6144362" y="4835413"/>
                <a:ext cx="724792"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0C5EAAA7-6CBC-9045-930B-9D3243A53CFD}"/>
                  </a:ext>
                </a:extLst>
              </p:cNvPr>
              <p:cNvSpPr txBox="1"/>
              <p:nvPr/>
            </p:nvSpPr>
            <p:spPr>
              <a:xfrm>
                <a:off x="5998826" y="6104819"/>
                <a:ext cx="34290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𝐴</m:t>
                      </m:r>
                    </m:oMath>
                  </m:oMathPara>
                </a14:m>
                <a:endParaRPr lang="en-US" dirty="0"/>
              </a:p>
            </p:txBody>
          </p:sp>
        </mc:Choice>
        <mc:Fallback xmlns="">
          <p:sp>
            <p:nvSpPr>
              <p:cNvPr id="21" name="TextBox 20">
                <a:extLst>
                  <a:ext uri="{FF2B5EF4-FFF2-40B4-BE49-F238E27FC236}">
                    <a16:creationId xmlns:a16="http://schemas.microsoft.com/office/drawing/2014/main" id="{0C5EAAA7-6CBC-9045-930B-9D3243A53CFD}"/>
                  </a:ext>
                </a:extLst>
              </p:cNvPr>
              <p:cNvSpPr txBox="1">
                <a:spLocks noRot="1" noChangeAspect="1" noMove="1" noResize="1" noEditPoints="1" noAdjustHandles="1" noChangeArrowheads="1" noChangeShapeType="1" noTextEdit="1"/>
              </p:cNvSpPr>
              <p:nvPr/>
            </p:nvSpPr>
            <p:spPr>
              <a:xfrm>
                <a:off x="5998826" y="6104819"/>
                <a:ext cx="342902"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9C3F8873-D24F-E947-BB46-50D14482E9A9}"/>
                  </a:ext>
                </a:extLst>
              </p:cNvPr>
              <p:cNvSpPr txBox="1"/>
              <p:nvPr/>
            </p:nvSpPr>
            <p:spPr>
              <a:xfrm>
                <a:off x="9125543" y="6136641"/>
                <a:ext cx="34290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𝐵</m:t>
                      </m:r>
                    </m:oMath>
                  </m:oMathPara>
                </a14:m>
                <a:endParaRPr lang="en-US" dirty="0"/>
              </a:p>
            </p:txBody>
          </p:sp>
        </mc:Choice>
        <mc:Fallback xmlns="">
          <p:sp>
            <p:nvSpPr>
              <p:cNvPr id="22" name="TextBox 21">
                <a:extLst>
                  <a:ext uri="{FF2B5EF4-FFF2-40B4-BE49-F238E27FC236}">
                    <a16:creationId xmlns:a16="http://schemas.microsoft.com/office/drawing/2014/main" id="{9C3F8873-D24F-E947-BB46-50D14482E9A9}"/>
                  </a:ext>
                </a:extLst>
              </p:cNvPr>
              <p:cNvSpPr txBox="1">
                <a:spLocks noRot="1" noChangeAspect="1" noMove="1" noResize="1" noEditPoints="1" noAdjustHandles="1" noChangeArrowheads="1" noChangeShapeType="1" noTextEdit="1"/>
              </p:cNvSpPr>
              <p:nvPr/>
            </p:nvSpPr>
            <p:spPr>
              <a:xfrm>
                <a:off x="9125543" y="6136641"/>
                <a:ext cx="342902" cy="369332"/>
              </a:xfrm>
              <a:prstGeom prst="rect">
                <a:avLst/>
              </a:prstGeom>
              <a:blipFill>
                <a:blip r:embed="rId9"/>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62489302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GPS receiver</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53</a:t>
            </a:fld>
            <a:endParaRPr lang="en-US"/>
          </a:p>
        </p:txBody>
      </p:sp>
      <p:grpSp>
        <p:nvGrpSpPr>
          <p:cNvPr id="7" name="Group 333">
            <a:extLst>
              <a:ext uri="{FF2B5EF4-FFF2-40B4-BE49-F238E27FC236}">
                <a16:creationId xmlns:a16="http://schemas.microsoft.com/office/drawing/2014/main" id="{F00D0483-ED56-BB4E-BA78-C229AF58A4F7}"/>
              </a:ext>
            </a:extLst>
          </p:cNvPr>
          <p:cNvGrpSpPr>
            <a:grpSpLocks/>
          </p:cNvGrpSpPr>
          <p:nvPr/>
        </p:nvGrpSpPr>
        <p:grpSpPr bwMode="auto">
          <a:xfrm>
            <a:off x="1642771" y="1328615"/>
            <a:ext cx="365125" cy="365125"/>
            <a:chOff x="3341" y="1296"/>
            <a:chExt cx="230" cy="230"/>
          </a:xfrm>
        </p:grpSpPr>
        <p:grpSp>
          <p:nvGrpSpPr>
            <p:cNvPr id="8" name="Group 237">
              <a:extLst>
                <a:ext uri="{FF2B5EF4-FFF2-40B4-BE49-F238E27FC236}">
                  <a16:creationId xmlns:a16="http://schemas.microsoft.com/office/drawing/2014/main" id="{55D46DE3-8D5A-3940-9AF0-B7D3F771A318}"/>
                </a:ext>
              </a:extLst>
            </p:cNvPr>
            <p:cNvGrpSpPr>
              <a:grpSpLocks/>
            </p:cNvGrpSpPr>
            <p:nvPr/>
          </p:nvGrpSpPr>
          <p:grpSpPr bwMode="auto">
            <a:xfrm>
              <a:off x="3341" y="1296"/>
              <a:ext cx="230" cy="230"/>
              <a:chOff x="4608" y="2045"/>
              <a:chExt cx="230" cy="230"/>
            </a:xfrm>
          </p:grpSpPr>
          <p:sp>
            <p:nvSpPr>
              <p:cNvPr id="11" name="Freeform 238">
                <a:extLst>
                  <a:ext uri="{FF2B5EF4-FFF2-40B4-BE49-F238E27FC236}">
                    <a16:creationId xmlns:a16="http://schemas.microsoft.com/office/drawing/2014/main" id="{2BFAF026-380A-924D-925D-49324875CFF6}"/>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dirty="0"/>
              </a:p>
            </p:txBody>
          </p:sp>
          <p:sp>
            <p:nvSpPr>
              <p:cNvPr id="12" name="Line 239">
                <a:extLst>
                  <a:ext uri="{FF2B5EF4-FFF2-40B4-BE49-F238E27FC236}">
                    <a16:creationId xmlns:a16="http://schemas.microsoft.com/office/drawing/2014/main" id="{457C69A5-BED6-A442-9460-54BBCEECE521}"/>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0" name="Freeform 332">
              <a:extLst>
                <a:ext uri="{FF2B5EF4-FFF2-40B4-BE49-F238E27FC236}">
                  <a16:creationId xmlns:a16="http://schemas.microsoft.com/office/drawing/2014/main" id="{D2A0D278-E847-4E4D-BC0D-24DFB724E89F}"/>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13" name="Group 373">
            <a:extLst>
              <a:ext uri="{FF2B5EF4-FFF2-40B4-BE49-F238E27FC236}">
                <a16:creationId xmlns:a16="http://schemas.microsoft.com/office/drawing/2014/main" id="{3C714222-5848-3B4B-A241-FCE53C43E20B}"/>
              </a:ext>
            </a:extLst>
          </p:cNvPr>
          <p:cNvGrpSpPr>
            <a:grpSpLocks/>
          </p:cNvGrpSpPr>
          <p:nvPr/>
        </p:nvGrpSpPr>
        <p:grpSpPr bwMode="auto">
          <a:xfrm>
            <a:off x="2859078" y="3175800"/>
            <a:ext cx="914400" cy="731838"/>
            <a:chOff x="2131" y="3542"/>
            <a:chExt cx="576" cy="461"/>
          </a:xfrm>
        </p:grpSpPr>
        <p:sp>
          <p:nvSpPr>
            <p:cNvPr id="14" name="Oval 364">
              <a:extLst>
                <a:ext uri="{FF2B5EF4-FFF2-40B4-BE49-F238E27FC236}">
                  <a16:creationId xmlns:a16="http://schemas.microsoft.com/office/drawing/2014/main" id="{EF990BDD-4CB3-3A45-8836-642E7ACCF237}"/>
                </a:ext>
              </a:extLst>
            </p:cNvPr>
            <p:cNvSpPr>
              <a:spLocks noChangeArrowheads="1"/>
            </p:cNvSpPr>
            <p:nvPr/>
          </p:nvSpPr>
          <p:spPr bwMode="auto">
            <a:xfrm>
              <a:off x="2246" y="3657"/>
              <a:ext cx="346" cy="346"/>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 name="Line 366">
              <a:extLst>
                <a:ext uri="{FF2B5EF4-FFF2-40B4-BE49-F238E27FC236}">
                  <a16:creationId xmlns:a16="http://schemas.microsoft.com/office/drawing/2014/main" id="{DE74996B-BF94-E947-BE80-E2E0A20CA001}"/>
                </a:ext>
              </a:extLst>
            </p:cNvPr>
            <p:cNvSpPr>
              <a:spLocks noChangeShapeType="1"/>
            </p:cNvSpPr>
            <p:nvPr/>
          </p:nvSpPr>
          <p:spPr bwMode="auto">
            <a:xfrm rot="5400000">
              <a:off x="2189" y="3772"/>
              <a:ext cx="0" cy="115"/>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 name="Text Box 368">
              <a:extLst>
                <a:ext uri="{FF2B5EF4-FFF2-40B4-BE49-F238E27FC236}">
                  <a16:creationId xmlns:a16="http://schemas.microsoft.com/office/drawing/2014/main" id="{20E3C0EE-AE6B-9E43-AD5B-47C0208E8951}"/>
                </a:ext>
              </a:extLst>
            </p:cNvPr>
            <p:cNvSpPr txBox="1">
              <a:spLocks noChangeArrowheads="1"/>
            </p:cNvSpPr>
            <p:nvPr/>
          </p:nvSpPr>
          <p:spPr bwMode="auto">
            <a:xfrm>
              <a:off x="2311" y="3693"/>
              <a:ext cx="281"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2000" dirty="0">
                  <a:latin typeface="+mn-lt"/>
                </a:rPr>
                <a:t>X</a:t>
              </a:r>
            </a:p>
          </p:txBody>
        </p:sp>
        <p:sp>
          <p:nvSpPr>
            <p:cNvPr id="20" name="Freeform 371">
              <a:extLst>
                <a:ext uri="{FF2B5EF4-FFF2-40B4-BE49-F238E27FC236}">
                  <a16:creationId xmlns:a16="http://schemas.microsoft.com/office/drawing/2014/main" id="{CA8FC56F-AA10-D740-A4A2-1D78242FF070}"/>
                </a:ext>
              </a:extLst>
            </p:cNvPr>
            <p:cNvSpPr>
              <a:spLocks/>
            </p:cNvSpPr>
            <p:nvPr/>
          </p:nvSpPr>
          <p:spPr bwMode="auto">
            <a:xfrm>
              <a:off x="2131" y="3542"/>
              <a:ext cx="576" cy="288"/>
            </a:xfrm>
            <a:custGeom>
              <a:avLst/>
              <a:gdLst>
                <a:gd name="T0" fmla="*/ 0 w 576"/>
                <a:gd name="T1" fmla="*/ 288 h 288"/>
                <a:gd name="T2" fmla="*/ 288 w 576"/>
                <a:gd name="T3" fmla="*/ 0 h 288"/>
                <a:gd name="T4" fmla="*/ 576 w 576"/>
                <a:gd name="T5" fmla="*/ 288 h 288"/>
                <a:gd name="T6" fmla="*/ 0 w 576"/>
                <a:gd name="T7" fmla="*/ 288 h 288"/>
                <a:gd name="T8" fmla="*/ 0 60000 65536"/>
                <a:gd name="T9" fmla="*/ 0 60000 65536"/>
                <a:gd name="T10" fmla="*/ 0 60000 65536"/>
                <a:gd name="T11" fmla="*/ 0 60000 65536"/>
                <a:gd name="T12" fmla="*/ 0 w 576"/>
                <a:gd name="T13" fmla="*/ 0 h 288"/>
                <a:gd name="T14" fmla="*/ 576 w 576"/>
                <a:gd name="T15" fmla="*/ 288 h 288"/>
              </a:gdLst>
              <a:ahLst/>
              <a:cxnLst>
                <a:cxn ang="T8">
                  <a:pos x="T0" y="T1"/>
                </a:cxn>
                <a:cxn ang="T9">
                  <a:pos x="T2" y="T3"/>
                </a:cxn>
                <a:cxn ang="T10">
                  <a:pos x="T4" y="T5"/>
                </a:cxn>
                <a:cxn ang="T11">
                  <a:pos x="T6" y="T7"/>
                </a:cxn>
              </a:cxnLst>
              <a:rect l="T12" t="T13" r="T14" b="T15"/>
              <a:pathLst>
                <a:path w="576" h="288">
                  <a:moveTo>
                    <a:pt x="0" y="288"/>
                  </a:moveTo>
                  <a:lnTo>
                    <a:pt x="288" y="0"/>
                  </a:lnTo>
                  <a:lnTo>
                    <a:pt x="576" y="288"/>
                  </a:lnTo>
                  <a:lnTo>
                    <a:pt x="0" y="288"/>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4" name="Rectangle 3">
            <a:extLst>
              <a:ext uri="{FF2B5EF4-FFF2-40B4-BE49-F238E27FC236}">
                <a16:creationId xmlns:a16="http://schemas.microsoft.com/office/drawing/2014/main" id="{7298C6E7-5675-7245-8625-15B78B3999E4}"/>
              </a:ext>
            </a:extLst>
          </p:cNvPr>
          <p:cNvSpPr/>
          <p:nvPr/>
        </p:nvSpPr>
        <p:spPr>
          <a:xfrm>
            <a:off x="4509662" y="3242093"/>
            <a:ext cx="1184555"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B98A4670-9304-574F-B4CB-AFFE50FAB717}"/>
              </a:ext>
            </a:extLst>
          </p:cNvPr>
          <p:cNvSpPr txBox="1"/>
          <p:nvPr/>
        </p:nvSpPr>
        <p:spPr>
          <a:xfrm>
            <a:off x="4727871" y="3436444"/>
            <a:ext cx="966355" cy="369332"/>
          </a:xfrm>
          <a:prstGeom prst="rect">
            <a:avLst/>
          </a:prstGeom>
          <a:noFill/>
        </p:spPr>
        <p:txBody>
          <a:bodyPr wrap="square" rtlCol="0">
            <a:spAutoFit/>
          </a:bodyPr>
          <a:lstStyle/>
          <a:p>
            <a:r>
              <a:rPr lang="en-US" dirty="0"/>
              <a:t>A/D</a:t>
            </a:r>
          </a:p>
        </p:txBody>
      </p:sp>
      <p:sp>
        <p:nvSpPr>
          <p:cNvPr id="24" name="Rectangle 23">
            <a:extLst>
              <a:ext uri="{FF2B5EF4-FFF2-40B4-BE49-F238E27FC236}">
                <a16:creationId xmlns:a16="http://schemas.microsoft.com/office/drawing/2014/main" id="{4AD0D762-FF83-F245-B4C5-E5F232D6B8D0}"/>
              </a:ext>
            </a:extLst>
          </p:cNvPr>
          <p:cNvSpPr/>
          <p:nvPr/>
        </p:nvSpPr>
        <p:spPr>
          <a:xfrm>
            <a:off x="1215246" y="3231209"/>
            <a:ext cx="1184564"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8597663F-3C9D-0A4D-8BAC-0EEFFD5DD121}"/>
              </a:ext>
            </a:extLst>
          </p:cNvPr>
          <p:cNvSpPr txBox="1"/>
          <p:nvPr/>
        </p:nvSpPr>
        <p:spPr>
          <a:xfrm>
            <a:off x="1329544" y="3425560"/>
            <a:ext cx="966355" cy="369332"/>
          </a:xfrm>
          <a:prstGeom prst="rect">
            <a:avLst/>
          </a:prstGeom>
          <a:noFill/>
        </p:spPr>
        <p:txBody>
          <a:bodyPr wrap="square" rtlCol="0">
            <a:spAutoFit/>
          </a:bodyPr>
          <a:lstStyle/>
          <a:p>
            <a:r>
              <a:rPr lang="en-US" dirty="0"/>
              <a:t>LNA</a:t>
            </a:r>
          </a:p>
        </p:txBody>
      </p:sp>
      <p:cxnSp>
        <p:nvCxnSpPr>
          <p:cNvPr id="26" name="Straight Connector 25">
            <a:extLst>
              <a:ext uri="{FF2B5EF4-FFF2-40B4-BE49-F238E27FC236}">
                <a16:creationId xmlns:a16="http://schemas.microsoft.com/office/drawing/2014/main" id="{C6D92AEA-966F-E84F-B621-7C319C1E1290}"/>
              </a:ext>
            </a:extLst>
          </p:cNvPr>
          <p:cNvCxnSpPr>
            <a:cxnSpLocks/>
          </p:cNvCxnSpPr>
          <p:nvPr/>
        </p:nvCxnSpPr>
        <p:spPr>
          <a:xfrm flipV="1">
            <a:off x="1825333" y="1511178"/>
            <a:ext cx="0" cy="1720031"/>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2276B952-9F5E-024E-9EC6-77E3C49901AB}"/>
              </a:ext>
            </a:extLst>
          </p:cNvPr>
          <p:cNvCxnSpPr>
            <a:cxnSpLocks/>
          </p:cNvCxnSpPr>
          <p:nvPr/>
        </p:nvCxnSpPr>
        <p:spPr>
          <a:xfrm flipV="1">
            <a:off x="9360428" y="4072961"/>
            <a:ext cx="1" cy="787014"/>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D0D8280-75C9-4341-8AA1-8791EFAF0C4B}"/>
              </a:ext>
            </a:extLst>
          </p:cNvPr>
          <p:cNvCxnSpPr>
            <a:cxnSpLocks/>
          </p:cNvCxnSpPr>
          <p:nvPr/>
        </p:nvCxnSpPr>
        <p:spPr>
          <a:xfrm flipH="1">
            <a:off x="2399810" y="3630546"/>
            <a:ext cx="616528" cy="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grpSp>
        <p:nvGrpSpPr>
          <p:cNvPr id="33" name="Group 207">
            <a:extLst>
              <a:ext uri="{FF2B5EF4-FFF2-40B4-BE49-F238E27FC236}">
                <a16:creationId xmlns:a16="http://schemas.microsoft.com/office/drawing/2014/main" id="{89B57D29-00C2-D949-93C7-D380B4C4DFCF}"/>
              </a:ext>
            </a:extLst>
          </p:cNvPr>
          <p:cNvGrpSpPr>
            <a:grpSpLocks/>
          </p:cNvGrpSpPr>
          <p:nvPr/>
        </p:nvGrpSpPr>
        <p:grpSpPr bwMode="auto">
          <a:xfrm>
            <a:off x="3043702" y="2266904"/>
            <a:ext cx="602013" cy="635159"/>
            <a:chOff x="4560" y="2544"/>
            <a:chExt cx="192" cy="192"/>
          </a:xfrm>
        </p:grpSpPr>
        <p:sp>
          <p:nvSpPr>
            <p:cNvPr id="34" name="Oval 111">
              <a:extLst>
                <a:ext uri="{FF2B5EF4-FFF2-40B4-BE49-F238E27FC236}">
                  <a16:creationId xmlns:a16="http://schemas.microsoft.com/office/drawing/2014/main" id="{286A46B0-E2C0-414C-B66D-006E87C4B698}"/>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grpSp>
          <p:nvGrpSpPr>
            <p:cNvPr id="40" name="Group 117">
              <a:extLst>
                <a:ext uri="{FF2B5EF4-FFF2-40B4-BE49-F238E27FC236}">
                  <a16:creationId xmlns:a16="http://schemas.microsoft.com/office/drawing/2014/main" id="{0E25FCBA-8A87-1C41-8B9E-30EC763C27F6}"/>
                </a:ext>
              </a:extLst>
            </p:cNvPr>
            <p:cNvGrpSpPr>
              <a:grpSpLocks noChangeAspect="1"/>
            </p:cNvGrpSpPr>
            <p:nvPr/>
          </p:nvGrpSpPr>
          <p:grpSpPr bwMode="auto">
            <a:xfrm>
              <a:off x="4608" y="2592"/>
              <a:ext cx="96" cy="96"/>
              <a:chOff x="2929" y="3217"/>
              <a:chExt cx="383" cy="191"/>
            </a:xfrm>
          </p:grpSpPr>
          <p:sp>
            <p:nvSpPr>
              <p:cNvPr id="41" name="Arc 118">
                <a:extLst>
                  <a:ext uri="{FF2B5EF4-FFF2-40B4-BE49-F238E27FC236}">
                    <a16:creationId xmlns:a16="http://schemas.microsoft.com/office/drawing/2014/main" id="{C6DB9D6C-0EB1-234C-84D9-95F9BED988D9}"/>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 name="Arc 119">
                <a:extLst>
                  <a:ext uri="{FF2B5EF4-FFF2-40B4-BE49-F238E27FC236}">
                    <a16:creationId xmlns:a16="http://schemas.microsoft.com/office/drawing/2014/main" id="{D26169B9-F12D-B045-BD73-D26A5FE17FE0}"/>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51" name="Straight Connector 50">
            <a:extLst>
              <a:ext uri="{FF2B5EF4-FFF2-40B4-BE49-F238E27FC236}">
                <a16:creationId xmlns:a16="http://schemas.microsoft.com/office/drawing/2014/main" id="{FA655D17-DEDC-4449-AE71-A9C2DA7D9B3C}"/>
              </a:ext>
            </a:extLst>
          </p:cNvPr>
          <p:cNvCxnSpPr>
            <a:cxnSpLocks/>
          </p:cNvCxnSpPr>
          <p:nvPr/>
        </p:nvCxnSpPr>
        <p:spPr>
          <a:xfrm flipV="1">
            <a:off x="3356983" y="2901536"/>
            <a:ext cx="2" cy="482768"/>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BA2C58FF-0ED1-864F-90C1-7494DE0D4947}"/>
              </a:ext>
            </a:extLst>
          </p:cNvPr>
          <p:cNvSpPr txBox="1"/>
          <p:nvPr/>
        </p:nvSpPr>
        <p:spPr>
          <a:xfrm>
            <a:off x="3772686" y="3254254"/>
            <a:ext cx="486888" cy="369332"/>
          </a:xfrm>
          <a:prstGeom prst="rect">
            <a:avLst/>
          </a:prstGeom>
          <a:noFill/>
        </p:spPr>
        <p:txBody>
          <a:bodyPr wrap="square" rtlCol="0">
            <a:spAutoFit/>
          </a:bodyPr>
          <a:lstStyle/>
          <a:p>
            <a:r>
              <a:rPr lang="en-US" dirty="0"/>
              <a:t>IF</a:t>
            </a:r>
          </a:p>
        </p:txBody>
      </p:sp>
      <p:cxnSp>
        <p:nvCxnSpPr>
          <p:cNvPr id="53" name="Straight Connector 52">
            <a:extLst>
              <a:ext uri="{FF2B5EF4-FFF2-40B4-BE49-F238E27FC236}">
                <a16:creationId xmlns:a16="http://schemas.microsoft.com/office/drawing/2014/main" id="{4F1871AE-BD3C-1A40-86F6-F228EBE7FFDC}"/>
              </a:ext>
            </a:extLst>
          </p:cNvPr>
          <p:cNvCxnSpPr>
            <a:cxnSpLocks/>
          </p:cNvCxnSpPr>
          <p:nvPr/>
        </p:nvCxnSpPr>
        <p:spPr>
          <a:xfrm flipH="1">
            <a:off x="3590916" y="3644189"/>
            <a:ext cx="928255" cy="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54" name="Rectangle 53">
            <a:extLst>
              <a:ext uri="{FF2B5EF4-FFF2-40B4-BE49-F238E27FC236}">
                <a16:creationId xmlns:a16="http://schemas.microsoft.com/office/drawing/2014/main" id="{48AB640F-A4DA-194D-B111-27064ECDE92D}"/>
              </a:ext>
            </a:extLst>
          </p:cNvPr>
          <p:cNvSpPr/>
          <p:nvPr/>
        </p:nvSpPr>
        <p:spPr>
          <a:xfrm>
            <a:off x="6633367" y="3263868"/>
            <a:ext cx="1184555"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16531079-C806-5B49-8A96-FA9EEE9723C2}"/>
              </a:ext>
            </a:extLst>
          </p:cNvPr>
          <p:cNvSpPr txBox="1"/>
          <p:nvPr/>
        </p:nvSpPr>
        <p:spPr>
          <a:xfrm>
            <a:off x="6742466" y="3319308"/>
            <a:ext cx="966355" cy="646331"/>
          </a:xfrm>
          <a:prstGeom prst="rect">
            <a:avLst/>
          </a:prstGeom>
          <a:noFill/>
        </p:spPr>
        <p:txBody>
          <a:bodyPr wrap="square" rtlCol="0">
            <a:spAutoFit/>
          </a:bodyPr>
          <a:lstStyle/>
          <a:p>
            <a:r>
              <a:rPr lang="en-US" dirty="0"/>
              <a:t>Phase rotation</a:t>
            </a:r>
          </a:p>
        </p:txBody>
      </p:sp>
      <p:sp>
        <p:nvSpPr>
          <p:cNvPr id="57" name="Rectangle 56">
            <a:extLst>
              <a:ext uri="{FF2B5EF4-FFF2-40B4-BE49-F238E27FC236}">
                <a16:creationId xmlns:a16="http://schemas.microsoft.com/office/drawing/2014/main" id="{CF044DA9-74DE-5C4C-913E-CA598AB142BD}"/>
              </a:ext>
            </a:extLst>
          </p:cNvPr>
          <p:cNvSpPr/>
          <p:nvPr/>
        </p:nvSpPr>
        <p:spPr>
          <a:xfrm>
            <a:off x="8768948" y="3333136"/>
            <a:ext cx="1184555"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a:extLst>
              <a:ext uri="{FF2B5EF4-FFF2-40B4-BE49-F238E27FC236}">
                <a16:creationId xmlns:a16="http://schemas.microsoft.com/office/drawing/2014/main" id="{75C89358-DD2C-9744-82D0-2DF76519541C}"/>
              </a:ext>
            </a:extLst>
          </p:cNvPr>
          <p:cNvSpPr txBox="1"/>
          <p:nvPr/>
        </p:nvSpPr>
        <p:spPr>
          <a:xfrm>
            <a:off x="8768153" y="3459826"/>
            <a:ext cx="1184555" cy="369332"/>
          </a:xfrm>
          <a:prstGeom prst="rect">
            <a:avLst/>
          </a:prstGeom>
          <a:noFill/>
        </p:spPr>
        <p:txBody>
          <a:bodyPr wrap="square" rtlCol="0">
            <a:spAutoFit/>
          </a:bodyPr>
          <a:lstStyle/>
          <a:p>
            <a:pPr algn="ctr"/>
            <a:r>
              <a:rPr lang="en-US" dirty="0"/>
              <a:t>Correlator</a:t>
            </a:r>
          </a:p>
        </p:txBody>
      </p:sp>
      <p:sp>
        <p:nvSpPr>
          <p:cNvPr id="59" name="Rectangle 58">
            <a:extLst>
              <a:ext uri="{FF2B5EF4-FFF2-40B4-BE49-F238E27FC236}">
                <a16:creationId xmlns:a16="http://schemas.microsoft.com/office/drawing/2014/main" id="{5237315C-677F-E046-9D63-74469E4800FE}"/>
              </a:ext>
            </a:extLst>
          </p:cNvPr>
          <p:cNvSpPr/>
          <p:nvPr/>
        </p:nvSpPr>
        <p:spPr>
          <a:xfrm>
            <a:off x="8671968" y="4839325"/>
            <a:ext cx="1402773"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Box 59">
            <a:extLst>
              <a:ext uri="{FF2B5EF4-FFF2-40B4-BE49-F238E27FC236}">
                <a16:creationId xmlns:a16="http://schemas.microsoft.com/office/drawing/2014/main" id="{DAEEA52D-562A-4A42-9FAB-976B487D3CC4}"/>
              </a:ext>
            </a:extLst>
          </p:cNvPr>
          <p:cNvSpPr txBox="1"/>
          <p:nvPr/>
        </p:nvSpPr>
        <p:spPr>
          <a:xfrm>
            <a:off x="8671173" y="4966015"/>
            <a:ext cx="1402773" cy="369332"/>
          </a:xfrm>
          <a:prstGeom prst="rect">
            <a:avLst/>
          </a:prstGeom>
          <a:noFill/>
        </p:spPr>
        <p:txBody>
          <a:bodyPr wrap="square" rtlCol="0">
            <a:spAutoFit/>
          </a:bodyPr>
          <a:lstStyle/>
          <a:p>
            <a:r>
              <a:rPr lang="en-US" dirty="0"/>
              <a:t>Accumulator</a:t>
            </a:r>
          </a:p>
        </p:txBody>
      </p:sp>
      <p:sp>
        <p:nvSpPr>
          <p:cNvPr id="61" name="Rectangle 60">
            <a:extLst>
              <a:ext uri="{FF2B5EF4-FFF2-40B4-BE49-F238E27FC236}">
                <a16:creationId xmlns:a16="http://schemas.microsoft.com/office/drawing/2014/main" id="{550BFC0F-87CD-F64F-B361-2731435064C5}"/>
              </a:ext>
            </a:extLst>
          </p:cNvPr>
          <p:cNvSpPr/>
          <p:nvPr/>
        </p:nvSpPr>
        <p:spPr>
          <a:xfrm>
            <a:off x="8778842" y="1989248"/>
            <a:ext cx="1184555"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62">
            <a:extLst>
              <a:ext uri="{FF2B5EF4-FFF2-40B4-BE49-F238E27FC236}">
                <a16:creationId xmlns:a16="http://schemas.microsoft.com/office/drawing/2014/main" id="{DF7C701C-6B9E-EC48-9E47-11D1ED7E9D7B}"/>
              </a:ext>
            </a:extLst>
          </p:cNvPr>
          <p:cNvSpPr txBox="1"/>
          <p:nvPr/>
        </p:nvSpPr>
        <p:spPr>
          <a:xfrm>
            <a:off x="8778047" y="2080313"/>
            <a:ext cx="1184555" cy="646331"/>
          </a:xfrm>
          <a:prstGeom prst="rect">
            <a:avLst/>
          </a:prstGeom>
          <a:noFill/>
        </p:spPr>
        <p:txBody>
          <a:bodyPr wrap="square" rtlCol="0">
            <a:spAutoFit/>
          </a:bodyPr>
          <a:lstStyle/>
          <a:p>
            <a:pPr algn="ctr"/>
            <a:r>
              <a:rPr lang="en-US" dirty="0"/>
              <a:t>Code</a:t>
            </a:r>
          </a:p>
          <a:p>
            <a:pPr algn="ctr"/>
            <a:r>
              <a:rPr lang="en-US" dirty="0"/>
              <a:t>NCO</a:t>
            </a:r>
          </a:p>
        </p:txBody>
      </p:sp>
      <p:cxnSp>
        <p:nvCxnSpPr>
          <p:cNvPr id="64" name="Straight Connector 63">
            <a:extLst>
              <a:ext uri="{FF2B5EF4-FFF2-40B4-BE49-F238E27FC236}">
                <a16:creationId xmlns:a16="http://schemas.microsoft.com/office/drawing/2014/main" id="{1B14E73E-A5BF-904F-8183-EAC21C3E9BD3}"/>
              </a:ext>
            </a:extLst>
          </p:cNvPr>
          <p:cNvCxnSpPr>
            <a:cxnSpLocks/>
          </p:cNvCxnSpPr>
          <p:nvPr/>
        </p:nvCxnSpPr>
        <p:spPr>
          <a:xfrm flipH="1">
            <a:off x="7817922" y="3652804"/>
            <a:ext cx="928255" cy="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C5D8B9FE-11DB-CF4A-9F40-37EBE9D39E6F}"/>
              </a:ext>
            </a:extLst>
          </p:cNvPr>
          <p:cNvCxnSpPr>
            <a:cxnSpLocks/>
          </p:cNvCxnSpPr>
          <p:nvPr/>
        </p:nvCxnSpPr>
        <p:spPr>
          <a:xfrm flipH="1">
            <a:off x="5694217" y="3630546"/>
            <a:ext cx="928255" cy="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605A9C4B-80B7-7A49-91FF-119686701815}"/>
              </a:ext>
            </a:extLst>
          </p:cNvPr>
          <p:cNvCxnSpPr>
            <a:cxnSpLocks/>
          </p:cNvCxnSpPr>
          <p:nvPr/>
        </p:nvCxnSpPr>
        <p:spPr>
          <a:xfrm flipV="1">
            <a:off x="9360429" y="2709721"/>
            <a:ext cx="1" cy="64848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669247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More careful estimates*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54</a:t>
            </a:fld>
            <a:endParaRPr lang="en-US"/>
          </a:p>
        </p:txBody>
      </p:sp>
      <p:sp>
        <p:nvSpPr>
          <p:cNvPr id="2" name="TextBox 1">
            <a:extLst>
              <a:ext uri="{FF2B5EF4-FFF2-40B4-BE49-F238E27FC236}">
                <a16:creationId xmlns:a16="http://schemas.microsoft.com/office/drawing/2014/main" id="{C68884D3-1A23-404C-9EAC-9D27AD0F9E30}"/>
              </a:ext>
            </a:extLst>
          </p:cNvPr>
          <p:cNvSpPr txBox="1"/>
          <p:nvPr/>
        </p:nvSpPr>
        <p:spPr>
          <a:xfrm>
            <a:off x="892629" y="6161314"/>
            <a:ext cx="3200400" cy="369332"/>
          </a:xfrm>
          <a:prstGeom prst="rect">
            <a:avLst/>
          </a:prstGeom>
          <a:noFill/>
        </p:spPr>
        <p:txBody>
          <a:bodyPr wrap="square" rtlCol="0">
            <a:spAutoFit/>
          </a:bodyPr>
          <a:lstStyle/>
          <a:p>
            <a:r>
              <a:rPr lang="en-US" dirty="0"/>
              <a:t>*</a:t>
            </a:r>
            <a:r>
              <a:rPr lang="en-US" dirty="0" err="1"/>
              <a:t>Misra</a:t>
            </a:r>
            <a:r>
              <a:rPr lang="en-US" dirty="0"/>
              <a:t> and </a:t>
            </a:r>
            <a:r>
              <a:rPr lang="en-US" dirty="0" err="1"/>
              <a:t>Enge</a:t>
            </a:r>
            <a:r>
              <a:rPr lang="en-US" dirty="0"/>
              <a:t>, GPS</a:t>
            </a:r>
          </a:p>
        </p:txBody>
      </p:sp>
      <p:graphicFrame>
        <p:nvGraphicFramePr>
          <p:cNvPr id="5" name="Table 5">
            <a:extLst>
              <a:ext uri="{FF2B5EF4-FFF2-40B4-BE49-F238E27FC236}">
                <a16:creationId xmlns:a16="http://schemas.microsoft.com/office/drawing/2014/main" id="{55B5F31B-BBA8-2041-8231-15AC3C99D4D6}"/>
              </a:ext>
            </a:extLst>
          </p:cNvPr>
          <p:cNvGraphicFramePr>
            <a:graphicFrameLocks noGrp="1"/>
          </p:cNvGraphicFramePr>
          <p:nvPr>
            <p:extLst>
              <p:ext uri="{D42A27DB-BD31-4B8C-83A1-F6EECF244321}">
                <p14:modId xmlns:p14="http://schemas.microsoft.com/office/powerpoint/2010/main" val="1877876138"/>
              </p:ext>
            </p:extLst>
          </p:nvPr>
        </p:nvGraphicFramePr>
        <p:xfrm>
          <a:off x="1672771" y="2181372"/>
          <a:ext cx="8128000" cy="323596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2662848483"/>
                    </a:ext>
                  </a:extLst>
                </a:gridCol>
                <a:gridCol w="2032000">
                  <a:extLst>
                    <a:ext uri="{9D8B030D-6E8A-4147-A177-3AD203B41FA5}">
                      <a16:colId xmlns:a16="http://schemas.microsoft.com/office/drawing/2014/main" val="282670941"/>
                    </a:ext>
                  </a:extLst>
                </a:gridCol>
                <a:gridCol w="2032000">
                  <a:extLst>
                    <a:ext uri="{9D8B030D-6E8A-4147-A177-3AD203B41FA5}">
                      <a16:colId xmlns:a16="http://schemas.microsoft.com/office/drawing/2014/main" val="2577105980"/>
                    </a:ext>
                  </a:extLst>
                </a:gridCol>
                <a:gridCol w="2032000">
                  <a:extLst>
                    <a:ext uri="{9D8B030D-6E8A-4147-A177-3AD203B41FA5}">
                      <a16:colId xmlns:a16="http://schemas.microsoft.com/office/drawing/2014/main" val="572072408"/>
                    </a:ext>
                  </a:extLst>
                </a:gridCol>
              </a:tblGrid>
              <a:tr h="370840">
                <a:tc>
                  <a:txBody>
                    <a:bodyPr/>
                    <a:lstStyle/>
                    <a:p>
                      <a:r>
                        <a:rPr lang="en-US" dirty="0"/>
                        <a:t>Elevation</a:t>
                      </a:r>
                    </a:p>
                  </a:txBody>
                  <a:tcPr/>
                </a:tc>
                <a:tc>
                  <a:txBody>
                    <a:bodyPr/>
                    <a:lstStyle/>
                    <a:p>
                      <a:r>
                        <a:rPr lang="en-US" dirty="0"/>
                        <a:t>5</a:t>
                      </a:r>
                      <a:r>
                        <a:rPr lang="en-US" baseline="30000" dirty="0"/>
                        <a:t>o</a:t>
                      </a:r>
                    </a:p>
                  </a:txBody>
                  <a:tcPr/>
                </a:tc>
                <a:tc>
                  <a:txBody>
                    <a:bodyPr/>
                    <a:lstStyle/>
                    <a:p>
                      <a:r>
                        <a:rPr lang="en-US" dirty="0"/>
                        <a:t>40</a:t>
                      </a:r>
                      <a:r>
                        <a:rPr lang="en-US" baseline="30000" dirty="0"/>
                        <a:t>o</a:t>
                      </a:r>
                    </a:p>
                  </a:txBody>
                  <a:tcPr/>
                </a:tc>
                <a:tc>
                  <a:txBody>
                    <a:bodyPr/>
                    <a:lstStyle/>
                    <a:p>
                      <a:r>
                        <a:rPr lang="en-US" dirty="0"/>
                        <a:t>90</a:t>
                      </a:r>
                      <a:r>
                        <a:rPr lang="en-US" baseline="30000" dirty="0"/>
                        <a:t>o</a:t>
                      </a:r>
                    </a:p>
                  </a:txBody>
                  <a:tcPr/>
                </a:tc>
                <a:extLst>
                  <a:ext uri="{0D108BD9-81ED-4DB2-BD59-A6C34878D82A}">
                    <a16:rowId xmlns:a16="http://schemas.microsoft.com/office/drawing/2014/main" val="155402349"/>
                  </a:ext>
                </a:extLst>
              </a:tr>
              <a:tr h="370840">
                <a:tc>
                  <a:txBody>
                    <a:bodyPr/>
                    <a:lstStyle/>
                    <a:p>
                      <a:r>
                        <a:rPr lang="en-US" dirty="0"/>
                        <a:t>Power at sat input</a:t>
                      </a:r>
                    </a:p>
                  </a:txBody>
                  <a:tcPr/>
                </a:tc>
                <a:tc>
                  <a:txBody>
                    <a:bodyPr/>
                    <a:lstStyle/>
                    <a:p>
                      <a:r>
                        <a:rPr lang="en-US" dirty="0"/>
                        <a:t>14.3dB</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14.3dB</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14.3dB</a:t>
                      </a:r>
                    </a:p>
                  </a:txBody>
                  <a:tcPr/>
                </a:tc>
                <a:extLst>
                  <a:ext uri="{0D108BD9-81ED-4DB2-BD59-A6C34878D82A}">
                    <a16:rowId xmlns:a16="http://schemas.microsoft.com/office/drawing/2014/main" val="155378683"/>
                  </a:ext>
                </a:extLst>
              </a:tr>
              <a:tr h="370840">
                <a:tc>
                  <a:txBody>
                    <a:bodyPr/>
                    <a:lstStyle/>
                    <a:p>
                      <a:r>
                        <a:rPr lang="en-US" dirty="0"/>
                        <a:t>Sat antenna gain</a:t>
                      </a:r>
                    </a:p>
                  </a:txBody>
                  <a:tcPr/>
                </a:tc>
                <a:tc>
                  <a:txBody>
                    <a:bodyPr/>
                    <a:lstStyle/>
                    <a:p>
                      <a:r>
                        <a:rPr lang="en-US" dirty="0"/>
                        <a:t>12.1dB</a:t>
                      </a:r>
                    </a:p>
                  </a:txBody>
                  <a:tcPr/>
                </a:tc>
                <a:tc>
                  <a:txBody>
                    <a:bodyPr/>
                    <a:lstStyle/>
                    <a:p>
                      <a:r>
                        <a:rPr lang="en-US" dirty="0"/>
                        <a:t>12.9dB</a:t>
                      </a:r>
                    </a:p>
                  </a:txBody>
                  <a:tcPr/>
                </a:tc>
                <a:tc>
                  <a:txBody>
                    <a:bodyPr/>
                    <a:lstStyle/>
                    <a:p>
                      <a:r>
                        <a:rPr lang="en-US" dirty="0"/>
                        <a:t>10.2dB</a:t>
                      </a:r>
                    </a:p>
                  </a:txBody>
                  <a:tcPr/>
                </a:tc>
                <a:extLst>
                  <a:ext uri="{0D108BD9-81ED-4DB2-BD59-A6C34878D82A}">
                    <a16:rowId xmlns:a16="http://schemas.microsoft.com/office/drawing/2014/main" val="3369000109"/>
                  </a:ext>
                </a:extLst>
              </a:tr>
              <a:tr h="370840">
                <a:tc>
                  <a:txBody>
                    <a:bodyPr/>
                    <a:lstStyle/>
                    <a:p>
                      <a:r>
                        <a:rPr lang="en-US" dirty="0"/>
                        <a:t>EIRP</a:t>
                      </a:r>
                    </a:p>
                  </a:txBody>
                  <a:tcPr/>
                </a:tc>
                <a:tc>
                  <a:txBody>
                    <a:bodyPr/>
                    <a:lstStyle/>
                    <a:p>
                      <a:r>
                        <a:rPr lang="en-US" dirty="0"/>
                        <a:t>26.4dB</a:t>
                      </a:r>
                    </a:p>
                  </a:txBody>
                  <a:tcPr/>
                </a:tc>
                <a:tc>
                  <a:txBody>
                    <a:bodyPr/>
                    <a:lstStyle/>
                    <a:p>
                      <a:r>
                        <a:rPr lang="en-US" dirty="0"/>
                        <a:t>27</a:t>
                      </a:r>
                      <a:r>
                        <a:rPr lang="en-US" u="none" dirty="0"/>
                        <a:t>.2dB</a:t>
                      </a:r>
                    </a:p>
                  </a:txBody>
                  <a:tcPr/>
                </a:tc>
                <a:tc>
                  <a:txBody>
                    <a:bodyPr/>
                    <a:lstStyle/>
                    <a:p>
                      <a:r>
                        <a:rPr lang="en-US" dirty="0"/>
                        <a:t>24.5dB</a:t>
                      </a:r>
                    </a:p>
                  </a:txBody>
                  <a:tcPr/>
                </a:tc>
                <a:extLst>
                  <a:ext uri="{0D108BD9-81ED-4DB2-BD59-A6C34878D82A}">
                    <a16:rowId xmlns:a16="http://schemas.microsoft.com/office/drawing/2014/main" val="3450691831"/>
                  </a:ext>
                </a:extLst>
              </a:tr>
              <a:tr h="370840">
                <a:tc>
                  <a:txBody>
                    <a:bodyPr/>
                    <a:lstStyle/>
                    <a:p>
                      <a:r>
                        <a:rPr lang="en-US" dirty="0"/>
                        <a:t>Range</a:t>
                      </a:r>
                    </a:p>
                  </a:txBody>
                  <a:tcPr/>
                </a:tc>
                <a:tc>
                  <a:txBody>
                    <a:bodyPr/>
                    <a:lstStyle/>
                    <a:p>
                      <a:r>
                        <a:rPr lang="en-US" dirty="0"/>
                        <a:t>25240km</a:t>
                      </a:r>
                    </a:p>
                  </a:txBody>
                  <a:tcPr/>
                </a:tc>
                <a:tc>
                  <a:txBody>
                    <a:bodyPr/>
                    <a:lstStyle/>
                    <a:p>
                      <a:r>
                        <a:rPr lang="en-US" dirty="0"/>
                        <a:t>22020km</a:t>
                      </a:r>
                    </a:p>
                  </a:txBody>
                  <a:tcPr/>
                </a:tc>
                <a:tc>
                  <a:txBody>
                    <a:bodyPr/>
                    <a:lstStyle/>
                    <a:p>
                      <a:r>
                        <a:rPr lang="en-US" dirty="0"/>
                        <a:t>20190km</a:t>
                      </a:r>
                    </a:p>
                  </a:txBody>
                  <a:tcPr/>
                </a:tc>
                <a:extLst>
                  <a:ext uri="{0D108BD9-81ED-4DB2-BD59-A6C34878D82A}">
                    <a16:rowId xmlns:a16="http://schemas.microsoft.com/office/drawing/2014/main" val="1424917482"/>
                  </a:ext>
                </a:extLst>
              </a:tr>
              <a:tr h="370840">
                <a:tc>
                  <a:txBody>
                    <a:bodyPr/>
                    <a:lstStyle/>
                    <a:p>
                      <a:r>
                        <a:rPr lang="en-US" dirty="0"/>
                        <a:t>Path loss</a:t>
                      </a:r>
                    </a:p>
                  </a:txBody>
                  <a:tcPr/>
                </a:tc>
                <a:tc>
                  <a:txBody>
                    <a:bodyPr/>
                    <a:lstStyle/>
                    <a:p>
                      <a:r>
                        <a:rPr lang="en-US" dirty="0"/>
                        <a:t>-159 dB/m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-157.8 dB/m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-157.1 dB/m</a:t>
                      </a:r>
                      <a:r>
                        <a:rPr lang="en-US" baseline="30000" dirty="0"/>
                        <a:t>2</a:t>
                      </a:r>
                    </a:p>
                  </a:txBody>
                  <a:tcPr/>
                </a:tc>
                <a:extLst>
                  <a:ext uri="{0D108BD9-81ED-4DB2-BD59-A6C34878D82A}">
                    <a16:rowId xmlns:a16="http://schemas.microsoft.com/office/drawing/2014/main" val="963032461"/>
                  </a:ext>
                </a:extLst>
              </a:tr>
              <a:tr h="370840">
                <a:tc>
                  <a:txBody>
                    <a:bodyPr/>
                    <a:lstStyle/>
                    <a:p>
                      <a:r>
                        <a:rPr lang="en-US" dirty="0" err="1"/>
                        <a:t>Atmo</a:t>
                      </a:r>
                      <a:r>
                        <a:rPr lang="en-US" dirty="0"/>
                        <a:t> loss</a:t>
                      </a:r>
                    </a:p>
                  </a:txBody>
                  <a:tcPr/>
                </a:tc>
                <a:tc>
                  <a:txBody>
                    <a:bodyPr/>
                    <a:lstStyle/>
                    <a:p>
                      <a:r>
                        <a:rPr lang="en-US" dirty="0"/>
                        <a:t>.5dB</a:t>
                      </a:r>
                    </a:p>
                  </a:txBody>
                  <a:tcPr/>
                </a:tc>
                <a:tc>
                  <a:txBody>
                    <a:bodyPr/>
                    <a:lstStyle/>
                    <a:p>
                      <a:r>
                        <a:rPr lang="en-US" dirty="0"/>
                        <a:t>.5dB</a:t>
                      </a:r>
                    </a:p>
                  </a:txBody>
                  <a:tcPr/>
                </a:tc>
                <a:tc>
                  <a:txBody>
                    <a:bodyPr/>
                    <a:lstStyle/>
                    <a:p>
                      <a:r>
                        <a:rPr lang="en-US" dirty="0"/>
                        <a:t>.5dB</a:t>
                      </a:r>
                    </a:p>
                  </a:txBody>
                  <a:tcPr/>
                </a:tc>
                <a:extLst>
                  <a:ext uri="{0D108BD9-81ED-4DB2-BD59-A6C34878D82A}">
                    <a16:rowId xmlns:a16="http://schemas.microsoft.com/office/drawing/2014/main" val="4010914712"/>
                  </a:ext>
                </a:extLst>
              </a:tr>
              <a:tr h="370840">
                <a:tc>
                  <a:txBody>
                    <a:bodyPr/>
                    <a:lstStyle/>
                    <a:p>
                      <a:r>
                        <a:rPr lang="en-US" dirty="0"/>
                        <a:t>Received power</a:t>
                      </a:r>
                    </a:p>
                    <a:p>
                      <a:r>
                        <a:rPr lang="en-US" dirty="0"/>
                        <a:t>density</a:t>
                      </a:r>
                    </a:p>
                  </a:txBody>
                  <a:tcPr/>
                </a:tc>
                <a:tc>
                  <a:txBody>
                    <a:bodyPr/>
                    <a:lstStyle/>
                    <a:p>
                      <a:r>
                        <a:rPr lang="en-US" dirty="0"/>
                        <a:t>-133.1dB/m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-131.1dB/m</a:t>
                      </a:r>
                      <a:r>
                        <a:rPr lang="en-US" baseline="30000" dirty="0"/>
                        <a:t>2</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7.8x10</a:t>
                      </a:r>
                      <a:r>
                        <a:rPr lang="en-US" baseline="30000" dirty="0"/>
                        <a:t>-14</a:t>
                      </a:r>
                      <a:r>
                        <a:rPr lang="en-US" baseline="0" dirty="0"/>
                        <a:t> W/m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-133.1dB/m</a:t>
                      </a:r>
                      <a:r>
                        <a:rPr lang="en-US" baseline="30000" dirty="0"/>
                        <a:t>2</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4.9x10</a:t>
                      </a:r>
                      <a:r>
                        <a:rPr lang="en-US" baseline="30000" dirty="0"/>
                        <a:t>-14</a:t>
                      </a:r>
                      <a:r>
                        <a:rPr lang="en-US" baseline="0" dirty="0"/>
                        <a:t> W/m</a:t>
                      </a:r>
                      <a:r>
                        <a:rPr lang="en-US" baseline="30000" dirty="0"/>
                        <a:t>2</a:t>
                      </a:r>
                      <a:endParaRPr lang="en-US" baseline="0" dirty="0"/>
                    </a:p>
                  </a:txBody>
                  <a:tcPr/>
                </a:tc>
                <a:extLst>
                  <a:ext uri="{0D108BD9-81ED-4DB2-BD59-A6C34878D82A}">
                    <a16:rowId xmlns:a16="http://schemas.microsoft.com/office/drawing/2014/main" val="1320824937"/>
                  </a:ext>
                </a:extLst>
              </a:tr>
            </a:tbl>
          </a:graphicData>
        </a:graphic>
      </p:graphicFrame>
    </p:spTree>
    <p:extLst>
      <p:ext uri="{BB962C8B-B14F-4D97-AF65-F5344CB8AC3E}">
        <p14:creationId xmlns:p14="http://schemas.microsoft.com/office/powerpoint/2010/main" val="62715143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More careful estimates*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55</a:t>
            </a:fld>
            <a:endParaRPr lang="en-US"/>
          </a:p>
        </p:txBody>
      </p:sp>
      <p:sp>
        <p:nvSpPr>
          <p:cNvPr id="2" name="TextBox 1">
            <a:extLst>
              <a:ext uri="{FF2B5EF4-FFF2-40B4-BE49-F238E27FC236}">
                <a16:creationId xmlns:a16="http://schemas.microsoft.com/office/drawing/2014/main" id="{C68884D3-1A23-404C-9EAC-9D27AD0F9E30}"/>
              </a:ext>
            </a:extLst>
          </p:cNvPr>
          <p:cNvSpPr txBox="1"/>
          <p:nvPr/>
        </p:nvSpPr>
        <p:spPr>
          <a:xfrm>
            <a:off x="892629" y="6161314"/>
            <a:ext cx="3200400" cy="369332"/>
          </a:xfrm>
          <a:prstGeom prst="rect">
            <a:avLst/>
          </a:prstGeom>
          <a:noFill/>
        </p:spPr>
        <p:txBody>
          <a:bodyPr wrap="square" rtlCol="0">
            <a:spAutoFit/>
          </a:bodyPr>
          <a:lstStyle/>
          <a:p>
            <a:r>
              <a:rPr lang="en-US" dirty="0"/>
              <a:t>*</a:t>
            </a:r>
            <a:r>
              <a:rPr lang="en-US" dirty="0" err="1"/>
              <a:t>Misra</a:t>
            </a:r>
            <a:r>
              <a:rPr lang="en-US" dirty="0"/>
              <a:t> and </a:t>
            </a:r>
            <a:r>
              <a:rPr lang="en-US" dirty="0" err="1"/>
              <a:t>Enge</a:t>
            </a:r>
            <a:r>
              <a:rPr lang="en-US" dirty="0"/>
              <a:t>, GPS</a:t>
            </a:r>
          </a:p>
        </p:txBody>
      </p:sp>
      <p:graphicFrame>
        <p:nvGraphicFramePr>
          <p:cNvPr id="5" name="Table 5">
            <a:extLst>
              <a:ext uri="{FF2B5EF4-FFF2-40B4-BE49-F238E27FC236}">
                <a16:creationId xmlns:a16="http://schemas.microsoft.com/office/drawing/2014/main" id="{55B5F31B-BBA8-2041-8231-15AC3C99D4D6}"/>
              </a:ext>
            </a:extLst>
          </p:cNvPr>
          <p:cNvGraphicFramePr>
            <a:graphicFrameLocks noGrp="1"/>
          </p:cNvGraphicFramePr>
          <p:nvPr>
            <p:extLst>
              <p:ext uri="{D42A27DB-BD31-4B8C-83A1-F6EECF244321}">
                <p14:modId xmlns:p14="http://schemas.microsoft.com/office/powerpoint/2010/main" val="863882157"/>
              </p:ext>
            </p:extLst>
          </p:nvPr>
        </p:nvGraphicFramePr>
        <p:xfrm>
          <a:off x="1750169" y="1676275"/>
          <a:ext cx="7274088" cy="3302000"/>
        </p:xfrm>
        <a:graphic>
          <a:graphicData uri="http://schemas.openxmlformats.org/drawingml/2006/table">
            <a:tbl>
              <a:tblPr firstRow="1" bandRow="1">
                <a:tableStyleId>{5C22544A-7EE6-4342-B048-85BDC9FD1C3A}</a:tableStyleId>
              </a:tblPr>
              <a:tblGrid>
                <a:gridCol w="1818522">
                  <a:extLst>
                    <a:ext uri="{9D8B030D-6E8A-4147-A177-3AD203B41FA5}">
                      <a16:colId xmlns:a16="http://schemas.microsoft.com/office/drawing/2014/main" val="2662848483"/>
                    </a:ext>
                  </a:extLst>
                </a:gridCol>
                <a:gridCol w="1818522">
                  <a:extLst>
                    <a:ext uri="{9D8B030D-6E8A-4147-A177-3AD203B41FA5}">
                      <a16:colId xmlns:a16="http://schemas.microsoft.com/office/drawing/2014/main" val="282670941"/>
                    </a:ext>
                  </a:extLst>
                </a:gridCol>
                <a:gridCol w="1818522">
                  <a:extLst>
                    <a:ext uri="{9D8B030D-6E8A-4147-A177-3AD203B41FA5}">
                      <a16:colId xmlns:a16="http://schemas.microsoft.com/office/drawing/2014/main" val="2577105980"/>
                    </a:ext>
                  </a:extLst>
                </a:gridCol>
                <a:gridCol w="1818522">
                  <a:extLst>
                    <a:ext uri="{9D8B030D-6E8A-4147-A177-3AD203B41FA5}">
                      <a16:colId xmlns:a16="http://schemas.microsoft.com/office/drawing/2014/main" val="572072408"/>
                    </a:ext>
                  </a:extLst>
                </a:gridCol>
              </a:tblGrid>
              <a:tr h="370840">
                <a:tc>
                  <a:txBody>
                    <a:bodyPr/>
                    <a:lstStyle/>
                    <a:p>
                      <a:r>
                        <a:rPr lang="en-US" dirty="0"/>
                        <a:t>Elevation</a:t>
                      </a:r>
                    </a:p>
                  </a:txBody>
                  <a:tcPr/>
                </a:tc>
                <a:tc>
                  <a:txBody>
                    <a:bodyPr/>
                    <a:lstStyle/>
                    <a:p>
                      <a:r>
                        <a:rPr lang="en-US" dirty="0"/>
                        <a:t>5</a:t>
                      </a:r>
                      <a:r>
                        <a:rPr lang="en-US" baseline="30000" dirty="0"/>
                        <a:t>o</a:t>
                      </a:r>
                    </a:p>
                  </a:txBody>
                  <a:tcPr/>
                </a:tc>
                <a:tc>
                  <a:txBody>
                    <a:bodyPr/>
                    <a:lstStyle/>
                    <a:p>
                      <a:r>
                        <a:rPr lang="en-US" dirty="0"/>
                        <a:t>40</a:t>
                      </a:r>
                      <a:r>
                        <a:rPr lang="en-US" baseline="30000" dirty="0"/>
                        <a:t>o</a:t>
                      </a:r>
                    </a:p>
                  </a:txBody>
                  <a:tcPr/>
                </a:tc>
                <a:tc>
                  <a:txBody>
                    <a:bodyPr/>
                    <a:lstStyle/>
                    <a:p>
                      <a:r>
                        <a:rPr lang="en-US" dirty="0"/>
                        <a:t>90</a:t>
                      </a:r>
                      <a:r>
                        <a:rPr lang="en-US" baseline="30000" dirty="0"/>
                        <a:t>o</a:t>
                      </a:r>
                    </a:p>
                  </a:txBody>
                  <a:tcPr/>
                </a:tc>
                <a:extLst>
                  <a:ext uri="{0D108BD9-81ED-4DB2-BD59-A6C34878D82A}">
                    <a16:rowId xmlns:a16="http://schemas.microsoft.com/office/drawing/2014/main" val="155402349"/>
                  </a:ext>
                </a:extLst>
              </a:tr>
              <a:tr h="370840">
                <a:tc>
                  <a:txBody>
                    <a:bodyPr/>
                    <a:lstStyle/>
                    <a:p>
                      <a:r>
                        <a:rPr lang="en-US" dirty="0"/>
                        <a:t>Received power density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4.9x10</a:t>
                      </a:r>
                      <a:r>
                        <a:rPr lang="en-US" baseline="30000" dirty="0"/>
                        <a:t>-14</a:t>
                      </a:r>
                      <a:r>
                        <a:rPr lang="en-US" dirty="0"/>
                        <a:t>W/m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7.8x10</a:t>
                      </a:r>
                      <a:r>
                        <a:rPr lang="en-US" baseline="30000" dirty="0"/>
                        <a:t>-14</a:t>
                      </a:r>
                      <a:r>
                        <a:rPr lang="en-US" dirty="0"/>
                        <a:t>W/m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4.9x10</a:t>
                      </a:r>
                      <a:r>
                        <a:rPr lang="en-US" baseline="30000" dirty="0"/>
                        <a:t>-14</a:t>
                      </a:r>
                      <a:r>
                        <a:rPr lang="en-US" dirty="0"/>
                        <a:t>W/m</a:t>
                      </a:r>
                      <a:r>
                        <a:rPr lang="en-US" baseline="30000" dirty="0"/>
                        <a:t>2</a:t>
                      </a:r>
                    </a:p>
                  </a:txBody>
                  <a:tcPr/>
                </a:tc>
                <a:extLst>
                  <a:ext uri="{0D108BD9-81ED-4DB2-BD59-A6C34878D82A}">
                    <a16:rowId xmlns:a16="http://schemas.microsoft.com/office/drawing/2014/main" val="155378683"/>
                  </a:ext>
                </a:extLst>
              </a:tr>
              <a:tr h="370840">
                <a:tc>
                  <a:txBody>
                    <a:bodyPr/>
                    <a:lstStyle/>
                    <a:p>
                      <a:r>
                        <a:rPr lang="en-US" dirty="0"/>
                        <a:t>Effective area of receiver</a:t>
                      </a:r>
                    </a:p>
                  </a:txBody>
                  <a:tcPr/>
                </a:tc>
                <a:tc>
                  <a:txBody>
                    <a:bodyPr/>
                    <a:lstStyle/>
                    <a:p>
                      <a:r>
                        <a:rPr lang="en-US" dirty="0"/>
                        <a:t>2.7 x 10</a:t>
                      </a:r>
                      <a:r>
                        <a:rPr lang="en-US" baseline="30000" dirty="0"/>
                        <a:t>-3</a:t>
                      </a:r>
                      <a:r>
                        <a:rPr lang="en-US" dirty="0"/>
                        <a:t>m</a:t>
                      </a:r>
                      <a:r>
                        <a:rPr lang="en-US" baseline="30000" dirty="0"/>
                        <a:t>2</a:t>
                      </a:r>
                    </a:p>
                    <a:p>
                      <a:r>
                        <a:rPr lang="en-US" baseline="0" dirty="0"/>
                        <a:t>-24.5dBm</a:t>
                      </a:r>
                      <a:r>
                        <a:rPr lang="en-US" baseline="30000" dirty="0"/>
                        <a:t>2</a:t>
                      </a:r>
                    </a:p>
                  </a:txBody>
                  <a:tcPr/>
                </a:tc>
                <a:tc>
                  <a:txBody>
                    <a:bodyPr/>
                    <a:lstStyle/>
                    <a:p>
                      <a:r>
                        <a:rPr lang="en-US" dirty="0"/>
                        <a:t>2.7 x 10</a:t>
                      </a:r>
                      <a:r>
                        <a:rPr lang="en-US" baseline="30000" dirty="0"/>
                        <a:t>-3</a:t>
                      </a:r>
                      <a:r>
                        <a:rPr lang="en-US" dirty="0"/>
                        <a:t>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2.7 x 10</a:t>
                      </a:r>
                      <a:r>
                        <a:rPr lang="en-US" baseline="30000" dirty="0"/>
                        <a:t>-3</a:t>
                      </a:r>
                      <a:r>
                        <a:rPr lang="en-US" dirty="0"/>
                        <a:t>m</a:t>
                      </a:r>
                      <a:r>
                        <a:rPr lang="en-US" baseline="30000" dirty="0"/>
                        <a:t>2</a:t>
                      </a:r>
                    </a:p>
                    <a:p>
                      <a:endParaRPr lang="en-US" dirty="0"/>
                    </a:p>
                  </a:txBody>
                  <a:tcPr/>
                </a:tc>
                <a:extLst>
                  <a:ext uri="{0D108BD9-81ED-4DB2-BD59-A6C34878D82A}">
                    <a16:rowId xmlns:a16="http://schemas.microsoft.com/office/drawing/2014/main" val="3369000109"/>
                  </a:ext>
                </a:extLst>
              </a:tr>
              <a:tr h="370840">
                <a:tc>
                  <a:txBody>
                    <a:bodyPr/>
                    <a:lstStyle/>
                    <a:p>
                      <a:r>
                        <a:rPr lang="en-US" dirty="0"/>
                        <a:t>Isotropic receiver power</a:t>
                      </a:r>
                    </a:p>
                  </a:txBody>
                  <a:tcPr/>
                </a:tc>
                <a:tc>
                  <a:txBody>
                    <a:bodyPr/>
                    <a:lstStyle/>
                    <a:p>
                      <a:r>
                        <a:rPr lang="en-US" dirty="0"/>
                        <a:t>-158.5 dB</a:t>
                      </a:r>
                    </a:p>
                  </a:txBody>
                  <a:tcPr/>
                </a:tc>
                <a:tc>
                  <a:txBody>
                    <a:bodyPr/>
                    <a:lstStyle/>
                    <a:p>
                      <a:r>
                        <a:rPr lang="en-US" dirty="0"/>
                        <a:t>-156.5dB</a:t>
                      </a:r>
                      <a:endParaRPr lang="en-US" u="none" dirty="0"/>
                    </a:p>
                  </a:txBody>
                  <a:tcPr/>
                </a:tc>
                <a:tc>
                  <a:txBody>
                    <a:bodyPr/>
                    <a:lstStyle/>
                    <a:p>
                      <a:r>
                        <a:rPr lang="en-US" dirty="0"/>
                        <a:t>-158.5dB</a:t>
                      </a:r>
                    </a:p>
                  </a:txBody>
                  <a:tcPr/>
                </a:tc>
                <a:extLst>
                  <a:ext uri="{0D108BD9-81ED-4DB2-BD59-A6C34878D82A}">
                    <a16:rowId xmlns:a16="http://schemas.microsoft.com/office/drawing/2014/main" val="3450691831"/>
                  </a:ext>
                </a:extLst>
              </a:tr>
              <a:tr h="370840">
                <a:tc>
                  <a:txBody>
                    <a:bodyPr/>
                    <a:lstStyle/>
                    <a:p>
                      <a:r>
                        <a:rPr lang="en-US" dirty="0"/>
                        <a:t>G</a:t>
                      </a:r>
                      <a:r>
                        <a:rPr lang="en-US" baseline="-25000" dirty="0"/>
                        <a:t>r</a:t>
                      </a:r>
                    </a:p>
                  </a:txBody>
                  <a:tcPr/>
                </a:tc>
                <a:tc>
                  <a:txBody>
                    <a:bodyPr/>
                    <a:lstStyle/>
                    <a:p>
                      <a:r>
                        <a:rPr lang="en-US" dirty="0"/>
                        <a:t>-4 </a:t>
                      </a:r>
                      <a:r>
                        <a:rPr lang="en-US" dirty="0" err="1"/>
                        <a:t>dBic</a:t>
                      </a:r>
                      <a:endParaRPr lang="en-US" dirty="0"/>
                    </a:p>
                  </a:txBody>
                  <a:tcPr/>
                </a:tc>
                <a:tc>
                  <a:txBody>
                    <a:bodyPr/>
                    <a:lstStyle/>
                    <a:p>
                      <a:r>
                        <a:rPr lang="en-US" dirty="0"/>
                        <a:t>2 </a:t>
                      </a:r>
                      <a:r>
                        <a:rPr lang="en-US" dirty="0" err="1"/>
                        <a:t>dBic</a:t>
                      </a:r>
                      <a:endParaRPr lang="en-US" dirty="0"/>
                    </a:p>
                  </a:txBody>
                  <a:tcPr/>
                </a:tc>
                <a:tc>
                  <a:txBody>
                    <a:bodyPr/>
                    <a:lstStyle/>
                    <a:p>
                      <a:r>
                        <a:rPr lang="en-US" dirty="0"/>
                        <a:t>4dBoc</a:t>
                      </a:r>
                    </a:p>
                  </a:txBody>
                  <a:tcPr/>
                </a:tc>
                <a:extLst>
                  <a:ext uri="{0D108BD9-81ED-4DB2-BD59-A6C34878D82A}">
                    <a16:rowId xmlns:a16="http://schemas.microsoft.com/office/drawing/2014/main" val="1424917482"/>
                  </a:ext>
                </a:extLst>
              </a:tr>
              <a:tr h="370840">
                <a:tc>
                  <a:txBody>
                    <a:bodyPr/>
                    <a:lstStyle/>
                    <a:p>
                      <a:r>
                        <a:rPr lang="en-US" dirty="0"/>
                        <a:t>C/A received power</a:t>
                      </a:r>
                    </a:p>
                  </a:txBody>
                  <a:tcPr/>
                </a:tc>
                <a:tc>
                  <a:txBody>
                    <a:bodyPr/>
                    <a:lstStyle/>
                    <a:p>
                      <a:r>
                        <a:rPr lang="en-US" dirty="0"/>
                        <a:t>-162.5dB</a:t>
                      </a:r>
                      <a:endParaRPr lang="en-US" baseline="30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-154.5dB</a:t>
                      </a:r>
                      <a:endParaRPr lang="en-US" baseline="30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-154.5dB</a:t>
                      </a:r>
                      <a:endParaRPr lang="en-US" baseline="30000" dirty="0"/>
                    </a:p>
                  </a:txBody>
                  <a:tcPr/>
                </a:tc>
                <a:extLst>
                  <a:ext uri="{0D108BD9-81ED-4DB2-BD59-A6C34878D82A}">
                    <a16:rowId xmlns:a16="http://schemas.microsoft.com/office/drawing/2014/main" val="963032461"/>
                  </a:ext>
                </a:extLst>
              </a:tr>
            </a:tbl>
          </a:graphicData>
        </a:graphic>
      </p:graphicFrame>
    </p:spTree>
    <p:extLst>
      <p:ext uri="{BB962C8B-B14F-4D97-AF65-F5344CB8AC3E}">
        <p14:creationId xmlns:p14="http://schemas.microsoft.com/office/powerpoint/2010/main" val="62200321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0"/>
            <a:ext cx="11529391" cy="769441"/>
          </a:xfrm>
          <a:prstGeom prst="rect">
            <a:avLst/>
          </a:prstGeom>
          <a:noFill/>
        </p:spPr>
        <p:txBody>
          <a:bodyPr wrap="square" rtlCol="0">
            <a:spAutoFit/>
          </a:bodyPr>
          <a:lstStyle/>
          <a:p>
            <a:pPr algn="ctr"/>
            <a:r>
              <a:rPr lang="en-US" sz="4400" dirty="0">
                <a:latin typeface="+mj-lt"/>
              </a:rPr>
              <a:t>More careful estimates*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56</a:t>
            </a:fld>
            <a:endParaRPr lang="en-US"/>
          </a:p>
        </p:txBody>
      </p:sp>
      <p:sp>
        <p:nvSpPr>
          <p:cNvPr id="2" name="TextBox 1">
            <a:extLst>
              <a:ext uri="{FF2B5EF4-FFF2-40B4-BE49-F238E27FC236}">
                <a16:creationId xmlns:a16="http://schemas.microsoft.com/office/drawing/2014/main" id="{C68884D3-1A23-404C-9EAC-9D27AD0F9E30}"/>
              </a:ext>
            </a:extLst>
          </p:cNvPr>
          <p:cNvSpPr txBox="1"/>
          <p:nvPr/>
        </p:nvSpPr>
        <p:spPr>
          <a:xfrm>
            <a:off x="185530" y="6304201"/>
            <a:ext cx="3200400" cy="369332"/>
          </a:xfrm>
          <a:prstGeom prst="rect">
            <a:avLst/>
          </a:prstGeom>
          <a:noFill/>
        </p:spPr>
        <p:txBody>
          <a:bodyPr wrap="square" rtlCol="0">
            <a:spAutoFit/>
          </a:bodyPr>
          <a:lstStyle/>
          <a:p>
            <a:r>
              <a:rPr lang="en-US" dirty="0"/>
              <a:t>*</a:t>
            </a:r>
            <a:r>
              <a:rPr lang="en-US" dirty="0" err="1"/>
              <a:t>Misra</a:t>
            </a:r>
            <a:r>
              <a:rPr lang="en-US" dirty="0"/>
              <a:t> and </a:t>
            </a:r>
            <a:r>
              <a:rPr lang="en-US" dirty="0" err="1"/>
              <a:t>Enge</a:t>
            </a:r>
            <a:r>
              <a:rPr lang="en-US" dirty="0"/>
              <a:t>, GPS</a:t>
            </a:r>
          </a:p>
        </p:txBody>
      </p:sp>
      <p:graphicFrame>
        <p:nvGraphicFramePr>
          <p:cNvPr id="5" name="Table 5">
            <a:extLst>
              <a:ext uri="{FF2B5EF4-FFF2-40B4-BE49-F238E27FC236}">
                <a16:creationId xmlns:a16="http://schemas.microsoft.com/office/drawing/2014/main" id="{55B5F31B-BBA8-2041-8231-15AC3C99D4D6}"/>
              </a:ext>
            </a:extLst>
          </p:cNvPr>
          <p:cNvGraphicFramePr>
            <a:graphicFrameLocks noGrp="1"/>
          </p:cNvGraphicFramePr>
          <p:nvPr>
            <p:extLst>
              <p:ext uri="{D42A27DB-BD31-4B8C-83A1-F6EECF244321}">
                <p14:modId xmlns:p14="http://schemas.microsoft.com/office/powerpoint/2010/main" val="1671767683"/>
              </p:ext>
            </p:extLst>
          </p:nvPr>
        </p:nvGraphicFramePr>
        <p:xfrm>
          <a:off x="6860086" y="1055789"/>
          <a:ext cx="5092100" cy="1483360"/>
        </p:xfrm>
        <a:graphic>
          <a:graphicData uri="http://schemas.openxmlformats.org/drawingml/2006/table">
            <a:tbl>
              <a:tblPr firstRow="1" bandRow="1">
                <a:tableStyleId>{5C22544A-7EE6-4342-B048-85BDC9FD1C3A}</a:tableStyleId>
              </a:tblPr>
              <a:tblGrid>
                <a:gridCol w="1375579">
                  <a:extLst>
                    <a:ext uri="{9D8B030D-6E8A-4147-A177-3AD203B41FA5}">
                      <a16:colId xmlns:a16="http://schemas.microsoft.com/office/drawing/2014/main" val="2662848483"/>
                    </a:ext>
                  </a:extLst>
                </a:gridCol>
                <a:gridCol w="1375579">
                  <a:extLst>
                    <a:ext uri="{9D8B030D-6E8A-4147-A177-3AD203B41FA5}">
                      <a16:colId xmlns:a16="http://schemas.microsoft.com/office/drawing/2014/main" val="282670941"/>
                    </a:ext>
                  </a:extLst>
                </a:gridCol>
                <a:gridCol w="919890">
                  <a:extLst>
                    <a:ext uri="{9D8B030D-6E8A-4147-A177-3AD203B41FA5}">
                      <a16:colId xmlns:a16="http://schemas.microsoft.com/office/drawing/2014/main" val="2577105980"/>
                    </a:ext>
                  </a:extLst>
                </a:gridCol>
                <a:gridCol w="1421052">
                  <a:extLst>
                    <a:ext uri="{9D8B030D-6E8A-4147-A177-3AD203B41FA5}">
                      <a16:colId xmlns:a16="http://schemas.microsoft.com/office/drawing/2014/main" val="572072408"/>
                    </a:ext>
                  </a:extLst>
                </a:gridCol>
              </a:tblGrid>
              <a:tr h="370840">
                <a:tc>
                  <a:txBody>
                    <a:bodyPr/>
                    <a:lstStyle/>
                    <a:p>
                      <a:r>
                        <a:rPr lang="en-US" dirty="0"/>
                        <a:t>Elevation</a:t>
                      </a:r>
                    </a:p>
                  </a:txBody>
                  <a:tcPr/>
                </a:tc>
                <a:tc>
                  <a:txBody>
                    <a:bodyPr/>
                    <a:lstStyle/>
                    <a:p>
                      <a:r>
                        <a:rPr lang="en-US" baseline="0" dirty="0"/>
                        <a:t>Ant cable</a:t>
                      </a:r>
                    </a:p>
                  </a:txBody>
                  <a:tcPr/>
                </a:tc>
                <a:tc>
                  <a:txBody>
                    <a:bodyPr/>
                    <a:lstStyle/>
                    <a:p>
                      <a:r>
                        <a:rPr lang="en-US" dirty="0"/>
                        <a:t>LNA</a:t>
                      </a:r>
                      <a:endParaRPr lang="en-US" baseline="30000" dirty="0"/>
                    </a:p>
                  </a:txBody>
                  <a:tcPr/>
                </a:tc>
                <a:tc>
                  <a:txBody>
                    <a:bodyPr/>
                    <a:lstStyle/>
                    <a:p>
                      <a:r>
                        <a:rPr lang="en-US" dirty="0"/>
                        <a:t>cable</a:t>
                      </a:r>
                      <a:endParaRPr lang="en-US" baseline="30000" dirty="0"/>
                    </a:p>
                  </a:txBody>
                  <a:tcPr/>
                </a:tc>
                <a:extLst>
                  <a:ext uri="{0D108BD9-81ED-4DB2-BD59-A6C34878D82A}">
                    <a16:rowId xmlns:a16="http://schemas.microsoft.com/office/drawing/2014/main" val="155402349"/>
                  </a:ext>
                </a:extLst>
              </a:tr>
              <a:tr h="370840">
                <a:tc>
                  <a:txBody>
                    <a:bodyPr/>
                    <a:lstStyle/>
                    <a:p>
                      <a:r>
                        <a:rPr lang="en-US" dirty="0"/>
                        <a:t>Gain</a:t>
                      </a:r>
                    </a:p>
                  </a:txBody>
                  <a:tcPr/>
                </a:tc>
                <a:tc>
                  <a:txBody>
                    <a:bodyPr/>
                    <a:lstStyle/>
                    <a:p>
                      <a:r>
                        <a:rPr lang="en-US" dirty="0"/>
                        <a:t>-1dB</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20dB</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-10dB</a:t>
                      </a:r>
                    </a:p>
                  </a:txBody>
                  <a:tcPr/>
                </a:tc>
                <a:extLst>
                  <a:ext uri="{0D108BD9-81ED-4DB2-BD59-A6C34878D82A}">
                    <a16:rowId xmlns:a16="http://schemas.microsoft.com/office/drawing/2014/main" val="155378683"/>
                  </a:ext>
                </a:extLst>
              </a:tr>
              <a:tr h="370840">
                <a:tc>
                  <a:txBody>
                    <a:bodyPr/>
                    <a:lstStyle/>
                    <a:p>
                      <a:r>
                        <a:rPr lang="en-US" dirty="0"/>
                        <a:t>F</a:t>
                      </a:r>
                    </a:p>
                  </a:txBody>
                  <a:tcPr/>
                </a:tc>
                <a:tc>
                  <a:txBody>
                    <a:bodyPr/>
                    <a:lstStyle/>
                    <a:p>
                      <a:r>
                        <a:rPr lang="en-US" dirty="0"/>
                        <a:t>1dB</a:t>
                      </a:r>
                    </a:p>
                  </a:txBody>
                  <a:tcPr/>
                </a:tc>
                <a:tc>
                  <a:txBody>
                    <a:bodyPr/>
                    <a:lstStyle/>
                    <a:p>
                      <a:r>
                        <a:rPr lang="en-US" dirty="0"/>
                        <a:t>2-3dB</a:t>
                      </a:r>
                    </a:p>
                  </a:txBody>
                  <a:tcPr/>
                </a:tc>
                <a:tc>
                  <a:txBody>
                    <a:bodyPr/>
                    <a:lstStyle/>
                    <a:p>
                      <a:r>
                        <a:rPr lang="en-US" dirty="0"/>
                        <a:t>10dB</a:t>
                      </a:r>
                    </a:p>
                  </a:txBody>
                  <a:tcPr/>
                </a:tc>
                <a:extLst>
                  <a:ext uri="{0D108BD9-81ED-4DB2-BD59-A6C34878D82A}">
                    <a16:rowId xmlns:a16="http://schemas.microsoft.com/office/drawing/2014/main" val="3369000109"/>
                  </a:ext>
                </a:extLst>
              </a:tr>
              <a:tr h="370840">
                <a:tc>
                  <a:txBody>
                    <a:bodyPr/>
                    <a:lstStyle/>
                    <a:p>
                      <a:r>
                        <a:rPr lang="en-US" dirty="0"/>
                        <a:t>T</a:t>
                      </a:r>
                    </a:p>
                  </a:txBody>
                  <a:tcPr/>
                </a:tc>
                <a:tc>
                  <a:txBody>
                    <a:bodyPr/>
                    <a:lstStyle/>
                    <a:p>
                      <a:r>
                        <a:rPr lang="en-US" dirty="0"/>
                        <a:t>75.4</a:t>
                      </a:r>
                    </a:p>
                  </a:txBody>
                  <a:tcPr/>
                </a:tc>
                <a:tc>
                  <a:txBody>
                    <a:bodyPr/>
                    <a:lstStyle/>
                    <a:p>
                      <a:r>
                        <a:rPr lang="en-US" dirty="0"/>
                        <a:t>290</a:t>
                      </a:r>
                      <a:endParaRPr lang="en-US" u="none" dirty="0"/>
                    </a:p>
                  </a:txBody>
                  <a:tcPr/>
                </a:tc>
                <a:tc>
                  <a:txBody>
                    <a:bodyPr/>
                    <a:lstStyle/>
                    <a:p>
                      <a:r>
                        <a:rPr lang="en-US" dirty="0"/>
                        <a:t>2610</a:t>
                      </a:r>
                    </a:p>
                  </a:txBody>
                  <a:tcPr/>
                </a:tc>
                <a:extLst>
                  <a:ext uri="{0D108BD9-81ED-4DB2-BD59-A6C34878D82A}">
                    <a16:rowId xmlns:a16="http://schemas.microsoft.com/office/drawing/2014/main" val="3450691831"/>
                  </a:ext>
                </a:extLst>
              </a:tr>
            </a:tbl>
          </a:graphicData>
        </a:graphic>
      </p:graphicFrame>
      <p:sp>
        <p:nvSpPr>
          <p:cNvPr id="4" name="TextBox 3">
            <a:extLst>
              <a:ext uri="{FF2B5EF4-FFF2-40B4-BE49-F238E27FC236}">
                <a16:creationId xmlns:a16="http://schemas.microsoft.com/office/drawing/2014/main" id="{9D0A6E73-780D-154E-A0D0-79D635BA69A2}"/>
              </a:ext>
            </a:extLst>
          </p:cNvPr>
          <p:cNvSpPr txBox="1"/>
          <p:nvPr/>
        </p:nvSpPr>
        <p:spPr>
          <a:xfrm>
            <a:off x="9551488" y="578214"/>
            <a:ext cx="2407358" cy="369332"/>
          </a:xfrm>
          <a:prstGeom prst="rect">
            <a:avLst/>
          </a:prstGeom>
          <a:noFill/>
        </p:spPr>
        <p:txBody>
          <a:bodyPr wrap="square" rtlCol="0">
            <a:spAutoFit/>
          </a:bodyPr>
          <a:lstStyle/>
          <a:p>
            <a:r>
              <a:rPr lang="en-US" dirty="0"/>
              <a:t>Noise loss</a:t>
            </a:r>
          </a:p>
        </p:txBody>
      </p:sp>
      <p:graphicFrame>
        <p:nvGraphicFramePr>
          <p:cNvPr id="8" name="Table 5">
            <a:extLst>
              <a:ext uri="{FF2B5EF4-FFF2-40B4-BE49-F238E27FC236}">
                <a16:creationId xmlns:a16="http://schemas.microsoft.com/office/drawing/2014/main" id="{10AD2A41-8F55-0747-ABEF-0FB05E639A5E}"/>
              </a:ext>
            </a:extLst>
          </p:cNvPr>
          <p:cNvGraphicFramePr>
            <a:graphicFrameLocks noGrp="1"/>
          </p:cNvGraphicFramePr>
          <p:nvPr>
            <p:extLst>
              <p:ext uri="{D42A27DB-BD31-4B8C-83A1-F6EECF244321}">
                <p14:modId xmlns:p14="http://schemas.microsoft.com/office/powerpoint/2010/main" val="843956450"/>
              </p:ext>
            </p:extLst>
          </p:nvPr>
        </p:nvGraphicFramePr>
        <p:xfrm>
          <a:off x="6729160" y="3071937"/>
          <a:ext cx="5248806" cy="3332355"/>
        </p:xfrm>
        <a:graphic>
          <a:graphicData uri="http://schemas.openxmlformats.org/drawingml/2006/table">
            <a:tbl>
              <a:tblPr firstRow="1" bandRow="1">
                <a:tableStyleId>{5C22544A-7EE6-4342-B048-85BDC9FD1C3A}</a:tableStyleId>
              </a:tblPr>
              <a:tblGrid>
                <a:gridCol w="1749602">
                  <a:extLst>
                    <a:ext uri="{9D8B030D-6E8A-4147-A177-3AD203B41FA5}">
                      <a16:colId xmlns:a16="http://schemas.microsoft.com/office/drawing/2014/main" val="2662848483"/>
                    </a:ext>
                  </a:extLst>
                </a:gridCol>
                <a:gridCol w="1749602">
                  <a:extLst>
                    <a:ext uri="{9D8B030D-6E8A-4147-A177-3AD203B41FA5}">
                      <a16:colId xmlns:a16="http://schemas.microsoft.com/office/drawing/2014/main" val="282670941"/>
                    </a:ext>
                  </a:extLst>
                </a:gridCol>
                <a:gridCol w="1749602">
                  <a:extLst>
                    <a:ext uri="{9D8B030D-6E8A-4147-A177-3AD203B41FA5}">
                      <a16:colId xmlns:a16="http://schemas.microsoft.com/office/drawing/2014/main" val="572072408"/>
                    </a:ext>
                  </a:extLst>
                </a:gridCol>
              </a:tblGrid>
              <a:tr h="401195">
                <a:tc>
                  <a:txBody>
                    <a:bodyPr/>
                    <a:lstStyle/>
                    <a:p>
                      <a:r>
                        <a:rPr lang="en-US" dirty="0"/>
                        <a:t>Elevation</a:t>
                      </a:r>
                    </a:p>
                  </a:txBody>
                  <a:tcPr/>
                </a:tc>
                <a:tc>
                  <a:txBody>
                    <a:bodyPr/>
                    <a:lstStyle/>
                    <a:p>
                      <a:r>
                        <a:rPr lang="en-US" dirty="0"/>
                        <a:t>5</a:t>
                      </a:r>
                      <a:r>
                        <a:rPr lang="en-US" baseline="30000" dirty="0"/>
                        <a:t>o</a:t>
                      </a:r>
                    </a:p>
                  </a:txBody>
                  <a:tcPr/>
                </a:tc>
                <a:tc>
                  <a:txBody>
                    <a:bodyPr/>
                    <a:lstStyle/>
                    <a:p>
                      <a:r>
                        <a:rPr lang="en-US" dirty="0"/>
                        <a:t>90</a:t>
                      </a:r>
                      <a:r>
                        <a:rPr lang="en-US" baseline="30000" dirty="0"/>
                        <a:t>o</a:t>
                      </a:r>
                    </a:p>
                  </a:txBody>
                  <a:tcPr/>
                </a:tc>
                <a:extLst>
                  <a:ext uri="{0D108BD9-81ED-4DB2-BD59-A6C34878D82A}">
                    <a16:rowId xmlns:a16="http://schemas.microsoft.com/office/drawing/2014/main" val="155402349"/>
                  </a:ext>
                </a:extLst>
              </a:tr>
              <a:tr h="370840">
                <a:tc>
                  <a:txBody>
                    <a:bodyPr/>
                    <a:lstStyle/>
                    <a:p>
                      <a:r>
                        <a:rPr lang="en-US" dirty="0"/>
                        <a:t>Received C/A power (C)</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-162.5dB</a:t>
                      </a:r>
                      <a:endParaRPr lang="en-US" baseline="30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-154.5dB</a:t>
                      </a:r>
                    </a:p>
                  </a:txBody>
                  <a:tcPr/>
                </a:tc>
                <a:extLst>
                  <a:ext uri="{0D108BD9-81ED-4DB2-BD59-A6C34878D82A}">
                    <a16:rowId xmlns:a16="http://schemas.microsoft.com/office/drawing/2014/main" val="155378683"/>
                  </a:ext>
                </a:extLst>
              </a:tr>
              <a:tr h="370840">
                <a:tc>
                  <a:txBody>
                    <a:bodyPr/>
                    <a:lstStyle/>
                    <a:p>
                      <a:r>
                        <a:rPr lang="en-US" dirty="0"/>
                        <a:t>N</a:t>
                      </a:r>
                      <a:r>
                        <a:rPr lang="en-US" baseline="-25000" dirty="0"/>
                        <a:t>0</a:t>
                      </a:r>
                    </a:p>
                    <a:p>
                      <a:r>
                        <a:rPr lang="en-US" baseline="0" dirty="0"/>
                        <a:t> for 3dB LNA</a:t>
                      </a:r>
                    </a:p>
                  </a:txBody>
                  <a:tcPr/>
                </a:tc>
                <a:tc>
                  <a:txBody>
                    <a:bodyPr/>
                    <a:lstStyle/>
                    <a:p>
                      <a:r>
                        <a:rPr lang="en-US" dirty="0"/>
                        <a:t>-201 W/Hz</a:t>
                      </a:r>
                      <a:endParaRPr lang="en-US" baseline="30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-201W/Hz</a:t>
                      </a:r>
                      <a:endParaRPr lang="en-US" baseline="30000" dirty="0"/>
                    </a:p>
                    <a:p>
                      <a:endParaRPr lang="en-US" dirty="0"/>
                    </a:p>
                  </a:txBody>
                  <a:tcPr/>
                </a:tc>
                <a:extLst>
                  <a:ext uri="{0D108BD9-81ED-4DB2-BD59-A6C34878D82A}">
                    <a16:rowId xmlns:a16="http://schemas.microsoft.com/office/drawing/2014/main" val="3369000109"/>
                  </a:ext>
                </a:extLst>
              </a:tr>
              <a:tr h="370840">
                <a:tc>
                  <a:txBody>
                    <a:bodyPr/>
                    <a:lstStyle/>
                    <a:p>
                      <a:r>
                        <a:rPr lang="en-US" dirty="0"/>
                        <a:t>C/N</a:t>
                      </a:r>
                      <a:r>
                        <a:rPr lang="en-US" baseline="-25000" dirty="0"/>
                        <a:t>0</a:t>
                      </a:r>
                    </a:p>
                  </a:txBody>
                  <a:tcPr/>
                </a:tc>
                <a:tc>
                  <a:txBody>
                    <a:bodyPr/>
                    <a:lstStyle/>
                    <a:p>
                      <a:r>
                        <a:rPr lang="en-US" dirty="0"/>
                        <a:t>34.5 </a:t>
                      </a:r>
                      <a:r>
                        <a:rPr lang="en-US" dirty="0" err="1"/>
                        <a:t>db</a:t>
                      </a:r>
                      <a:r>
                        <a:rPr lang="en-US" dirty="0"/>
                        <a:t>-Hz</a:t>
                      </a:r>
                    </a:p>
                  </a:txBody>
                  <a:tcPr/>
                </a:tc>
                <a:tc>
                  <a:txBody>
                    <a:bodyPr/>
                    <a:lstStyle/>
                    <a:p>
                      <a:r>
                        <a:rPr lang="en-US" dirty="0"/>
                        <a:t>46.5 </a:t>
                      </a:r>
                      <a:r>
                        <a:rPr lang="en-US" dirty="0" err="1"/>
                        <a:t>dBHz</a:t>
                      </a:r>
                      <a:endParaRPr lang="en-US" dirty="0"/>
                    </a:p>
                  </a:txBody>
                  <a:tcPr/>
                </a:tc>
                <a:extLst>
                  <a:ext uri="{0D108BD9-81ED-4DB2-BD59-A6C34878D82A}">
                    <a16:rowId xmlns:a16="http://schemas.microsoft.com/office/drawing/2014/main" val="3450691831"/>
                  </a:ext>
                </a:extLst>
              </a:tr>
              <a:tr h="370840">
                <a:tc>
                  <a:txBody>
                    <a:bodyPr/>
                    <a:lstStyle/>
                    <a:p>
                      <a:r>
                        <a:rPr lang="en-US" dirty="0"/>
                        <a:t>C/</a:t>
                      </a:r>
                      <a:r>
                        <a:rPr lang="en-US" dirty="0" err="1"/>
                        <a:t>P</a:t>
                      </a:r>
                      <a:r>
                        <a:rPr lang="en-US" baseline="-25000" dirty="0" err="1"/>
                        <a:t>n</a:t>
                      </a:r>
                      <a:r>
                        <a:rPr lang="en-US" baseline="-25000" dirty="0"/>
                        <a:t> </a:t>
                      </a:r>
                    </a:p>
                    <a:p>
                      <a:r>
                        <a:rPr lang="en-US" baseline="0" dirty="0"/>
                        <a:t>20MHz</a:t>
                      </a:r>
                    </a:p>
                  </a:txBody>
                  <a:tcPr/>
                </a:tc>
                <a:tc>
                  <a:txBody>
                    <a:bodyPr/>
                    <a:lstStyle/>
                    <a:p>
                      <a:r>
                        <a:rPr lang="en-US" dirty="0"/>
                        <a:t>-34.6 dB</a:t>
                      </a:r>
                    </a:p>
                  </a:txBody>
                  <a:tcPr/>
                </a:tc>
                <a:tc>
                  <a:txBody>
                    <a:bodyPr/>
                    <a:lstStyle/>
                    <a:p>
                      <a:r>
                        <a:rPr lang="en-US" dirty="0"/>
                        <a:t>-26.5dB</a:t>
                      </a:r>
                    </a:p>
                  </a:txBody>
                  <a:tcPr/>
                </a:tc>
                <a:extLst>
                  <a:ext uri="{0D108BD9-81ED-4DB2-BD59-A6C34878D82A}">
                    <a16:rowId xmlns:a16="http://schemas.microsoft.com/office/drawing/2014/main" val="1424917482"/>
                  </a:ext>
                </a:extLst>
              </a:tr>
              <a:tr h="370840">
                <a:tc>
                  <a:txBody>
                    <a:bodyPr/>
                    <a:lstStyle/>
                    <a:p>
                      <a:r>
                        <a:rPr lang="en-US" dirty="0"/>
                        <a:t>C/</a:t>
                      </a:r>
                      <a:r>
                        <a:rPr lang="en-US" dirty="0" err="1"/>
                        <a:t>P</a:t>
                      </a:r>
                      <a:r>
                        <a:rPr lang="en-US" baseline="-25000" dirty="0" err="1"/>
                        <a:t>n</a:t>
                      </a:r>
                      <a:r>
                        <a:rPr lang="en-US" baseline="-25000" dirty="0"/>
                        <a:t> </a:t>
                      </a:r>
                    </a:p>
                    <a:p>
                      <a:r>
                        <a:rPr lang="en-US" baseline="0" dirty="0"/>
                        <a:t>2MHz</a:t>
                      </a:r>
                    </a:p>
                  </a:txBody>
                  <a:tcPr/>
                </a:tc>
                <a:tc>
                  <a:txBody>
                    <a:bodyPr/>
                    <a:lstStyle/>
                    <a:p>
                      <a:r>
                        <a:rPr lang="en-US" dirty="0"/>
                        <a:t>-24.5dB</a:t>
                      </a:r>
                      <a:endParaRPr lang="en-US" baseline="30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-16.5dB</a:t>
                      </a:r>
                      <a:endParaRPr lang="en-US" baseline="30000" dirty="0"/>
                    </a:p>
                  </a:txBody>
                  <a:tcPr/>
                </a:tc>
                <a:extLst>
                  <a:ext uri="{0D108BD9-81ED-4DB2-BD59-A6C34878D82A}">
                    <a16:rowId xmlns:a16="http://schemas.microsoft.com/office/drawing/2014/main" val="963032461"/>
                  </a:ext>
                </a:extLst>
              </a:tr>
            </a:tbl>
          </a:graphicData>
        </a:graphic>
      </p:graphicFrame>
      <p:sp>
        <p:nvSpPr>
          <p:cNvPr id="9" name="TextBox 8">
            <a:extLst>
              <a:ext uri="{FF2B5EF4-FFF2-40B4-BE49-F238E27FC236}">
                <a16:creationId xmlns:a16="http://schemas.microsoft.com/office/drawing/2014/main" id="{E77D2F38-BCD7-9B4A-9D7A-02B3BB7D2F55}"/>
              </a:ext>
            </a:extLst>
          </p:cNvPr>
          <p:cNvSpPr txBox="1"/>
          <p:nvPr/>
        </p:nvSpPr>
        <p:spPr>
          <a:xfrm>
            <a:off x="9551488" y="2620877"/>
            <a:ext cx="1636612" cy="369332"/>
          </a:xfrm>
          <a:prstGeom prst="rect">
            <a:avLst/>
          </a:prstGeom>
          <a:noFill/>
        </p:spPr>
        <p:txBody>
          <a:bodyPr wrap="square" rtlCol="0">
            <a:spAutoFit/>
          </a:bodyPr>
          <a:lstStyle/>
          <a:p>
            <a:r>
              <a:rPr lang="en-US" dirty="0"/>
              <a:t>SNR</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42E1B7AF-958A-2348-B6FC-18A2E0B49AEF}"/>
                  </a:ext>
                </a:extLst>
              </p:cNvPr>
              <p:cNvSpPr txBox="1"/>
              <p:nvPr/>
            </p:nvSpPr>
            <p:spPr>
              <a:xfrm>
                <a:off x="259889" y="1589317"/>
                <a:ext cx="6252081" cy="3701668"/>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−162.5</m:t>
                    </m:r>
                    <m:r>
                      <a:rPr lang="en-US" b="0" i="1" smtClean="0">
                        <a:latin typeface="Cambria Math" panose="02040503050406030204" pitchFamily="18" charset="0"/>
                      </a:rPr>
                      <m:t>𝑑𝐵</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𝐶</m:t>
                    </m:r>
                    <m:r>
                      <a:rPr lang="en-US" b="0" i="1" smtClean="0">
                        <a:latin typeface="Cambria Math" panose="02040503050406030204" pitchFamily="18" charset="0"/>
                        <a:ea typeface="Cambria Math" panose="02040503050406030204" pitchFamily="18" charset="0"/>
                      </a:rPr>
                      <m:t>≤−154.5</m:t>
                    </m:r>
                    <m:r>
                      <a:rPr lang="en-US" b="0" i="1" smtClean="0">
                        <a:latin typeface="Cambria Math" panose="02040503050406030204" pitchFamily="18" charset="0"/>
                        <a:ea typeface="Cambria Math" panose="02040503050406030204" pitchFamily="18" charset="0"/>
                      </a:rPr>
                      <m:t>𝑑𝐵</m:t>
                    </m:r>
                  </m:oMath>
                </a14:m>
                <a:endParaRPr lang="en-US" dirty="0"/>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𝑁</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0</m:t>
                        </m:r>
                      </m:sub>
                    </m:sSub>
                    <m:r>
                      <a:rPr lang="en-US" b="0" i="1" smtClean="0">
                        <a:latin typeface="Cambria Math" panose="02040503050406030204" pitchFamily="18" charset="0"/>
                      </a:rPr>
                      <m:t>(2</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7</m:t>
                        </m:r>
                      </m:sup>
                    </m:sSup>
                    <m:r>
                      <a:rPr lang="en-US" b="0" i="1" smtClean="0">
                        <a:latin typeface="Cambria Math" panose="02040503050406030204" pitchFamily="18" charset="0"/>
                        <a:ea typeface="Cambria Math" panose="02040503050406030204" pitchFamily="18" charset="0"/>
                      </a:rPr>
                      <m:t>)</m:t>
                    </m:r>
                  </m:oMath>
                </a14:m>
                <a:endParaRPr lang="en-US" dirty="0"/>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𝜎</m:t>
                        </m:r>
                      </m:e>
                      <m:sub>
                        <m:r>
                          <m:rPr>
                            <m:sty m:val="p"/>
                          </m:rPr>
                          <a:rPr lang="el-GR" i="1" smtClean="0">
                            <a:latin typeface="Cambria Math" panose="02040503050406030204" pitchFamily="18" charset="0"/>
                            <a:ea typeface="Cambria Math" panose="02040503050406030204" pitchFamily="18" charset="0"/>
                          </a:rPr>
                          <m:t>Δ</m:t>
                        </m:r>
                        <m:r>
                          <a:rPr lang="el-GR" i="1" smtClean="0">
                            <a:latin typeface="Cambria Math" panose="02040503050406030204" pitchFamily="18" charset="0"/>
                            <a:ea typeface="Cambria Math" panose="02040503050406030204" pitchFamily="18" charset="0"/>
                          </a:rPr>
                          <m:t>𝜏</m:t>
                        </m:r>
                      </m:sub>
                    </m:sSub>
                    <m:r>
                      <a:rPr lang="en-US" b="0" i="1" smtClean="0">
                        <a:latin typeface="Cambria Math" panose="02040503050406030204" pitchFamily="18" charset="0"/>
                      </a:rPr>
                      <m:t>=</m:t>
                    </m:r>
                    <m:r>
                      <a:rPr lang="en-US" b="0" i="1" smtClean="0">
                        <a:latin typeface="Cambria Math" panose="02040503050406030204" pitchFamily="18" charset="0"/>
                      </a:rPr>
                      <m:t>𝑐</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𝑐</m:t>
                        </m:r>
                      </m:sub>
                    </m:sSub>
                    <m:rad>
                      <m:radPr>
                        <m:degHide m:val="on"/>
                        <m:ctrlPr>
                          <a:rPr lang="en-US" b="0" i="1" smtClean="0">
                            <a:latin typeface="Cambria Math" panose="02040503050406030204" pitchFamily="18" charset="0"/>
                          </a:rPr>
                        </m:ctrlPr>
                      </m:radPr>
                      <m:deg/>
                      <m:e>
                        <m:f>
                          <m:fPr>
                            <m:ctrlPr>
                              <a:rPr lang="en-US" b="0" i="1" smtClean="0">
                                <a:latin typeface="Cambria Math" panose="02040503050406030204" pitchFamily="18" charset="0"/>
                              </a:rPr>
                            </m:ctrlPr>
                          </m:fPr>
                          <m:num>
                            <m:r>
                              <a:rPr lang="en-US" b="0" i="1" smtClean="0">
                                <a:latin typeface="Cambria Math" panose="02040503050406030204" pitchFamily="18" charset="0"/>
                              </a:rPr>
                              <m:t>𝑑</m:t>
                            </m:r>
                          </m:num>
                          <m:den>
                            <m:r>
                              <a:rPr lang="en-US" b="0" i="1" smtClean="0">
                                <a:latin typeface="Cambria Math" panose="02040503050406030204" pitchFamily="18" charset="0"/>
                              </a:rPr>
                              <m:t>4</m:t>
                            </m:r>
                            <m:r>
                              <a:rPr lang="en-US" b="0" i="1" smtClean="0">
                                <a:latin typeface="Cambria Math" panose="02040503050406030204" pitchFamily="18" charset="0"/>
                              </a:rPr>
                              <m:t>𝑇</m:t>
                            </m:r>
                            <m:f>
                              <m:fPr>
                                <m:type m:val="skw"/>
                                <m:ctrlPr>
                                  <a:rPr lang="en-US" b="0" i="1" smtClean="0">
                                    <a:latin typeface="Cambria Math" panose="02040503050406030204" pitchFamily="18" charset="0"/>
                                  </a:rPr>
                                </m:ctrlPr>
                              </m:fPr>
                              <m:num>
                                <m:r>
                                  <a:rPr lang="en-US" b="0" i="1" smtClean="0">
                                    <a:latin typeface="Cambria Math" panose="02040503050406030204" pitchFamily="18" charset="0"/>
                                  </a:rPr>
                                  <m:t>𝐶</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0</m:t>
                                    </m:r>
                                  </m:sub>
                                </m:sSub>
                              </m:den>
                            </m:f>
                          </m:den>
                        </m:f>
                      </m:e>
                    </m:rad>
                  </m:oMath>
                </a14:m>
                <a:r>
                  <a:rPr lang="en-US" dirty="0"/>
                  <a:t> where </a:t>
                </a:r>
                <a14:m>
                  <m:oMath xmlns:m="http://schemas.openxmlformats.org/officeDocument/2006/math">
                    <m:r>
                      <a:rPr lang="en-US" i="1" smtClean="0">
                        <a:latin typeface="Cambria Math" panose="02040503050406030204" pitchFamily="18" charset="0"/>
                        <a:ea typeface="Cambria Math" panose="02040503050406030204" pitchFamily="18" charset="0"/>
                      </a:rPr>
                      <m:t>𝜏</m:t>
                    </m:r>
                  </m:oMath>
                </a14:m>
                <a:r>
                  <a:rPr lang="en-US" dirty="0"/>
                  <a:t> is the noise sample interval, </a:t>
                </a:r>
                <a14:m>
                  <m:oMath xmlns:m="http://schemas.openxmlformats.org/officeDocument/2006/math">
                    <m:r>
                      <a:rPr lang="en-US" b="0" i="1" smtClean="0">
                        <a:latin typeface="Cambria Math" panose="02040503050406030204" pitchFamily="18" charset="0"/>
                      </a:rPr>
                      <m:t>𝑑</m:t>
                    </m:r>
                  </m:oMath>
                </a14:m>
                <a:r>
                  <a:rPr lang="en-US" dirty="0"/>
                  <a:t> is the correlator interval, </a:t>
                </a:r>
                <a14:m>
                  <m:oMath xmlns:m="http://schemas.openxmlformats.org/officeDocument/2006/math">
                    <m:r>
                      <a:rPr lang="en-US" b="0" i="1" smtClean="0">
                        <a:latin typeface="Cambria Math" panose="02040503050406030204" pitchFamily="18" charset="0"/>
                      </a:rPr>
                      <m:t>𝑇</m:t>
                    </m:r>
                  </m:oMath>
                </a14:m>
                <a:r>
                  <a:rPr lang="en-US" dirty="0"/>
                  <a:t> is the averaging time, </a:t>
                </a:r>
                <a14:m>
                  <m:oMath xmlns:m="http://schemas.openxmlformats.org/officeDocument/2006/math">
                    <m:r>
                      <a:rPr lang="en-US" b="0" i="1" smtClean="0">
                        <a:latin typeface="Cambria Math" panose="02040503050406030204" pitchFamily="18" charset="0"/>
                      </a:rPr>
                      <m:t>𝑑</m:t>
                    </m:r>
                  </m:oMath>
                </a14:m>
                <a:r>
                  <a:rPr lang="en-US" dirty="0"/>
                  <a:t> is measured in chips and so </a:t>
                </a:r>
                <a14:m>
                  <m:oMath xmlns:m="http://schemas.openxmlformats.org/officeDocument/2006/math">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𝑐</m:t>
                        </m:r>
                      </m:sub>
                    </m:sSub>
                    <m:r>
                      <a:rPr lang="en-US" b="0" i="1" smtClean="0">
                        <a:latin typeface="Cambria Math" panose="02040503050406030204" pitchFamily="18" charset="0"/>
                      </a:rPr>
                      <m:t> </m:t>
                    </m:r>
                  </m:oMath>
                </a14:m>
                <a:r>
                  <a:rPr lang="en-US" dirty="0"/>
                  <a:t>is the time sampling</a:t>
                </a:r>
              </a:p>
            </p:txBody>
          </p:sp>
        </mc:Choice>
        <mc:Fallback xmlns="">
          <p:sp>
            <p:nvSpPr>
              <p:cNvPr id="6" name="TextBox 5">
                <a:extLst>
                  <a:ext uri="{FF2B5EF4-FFF2-40B4-BE49-F238E27FC236}">
                    <a16:creationId xmlns:a16="http://schemas.microsoft.com/office/drawing/2014/main" id="{42E1B7AF-958A-2348-B6FC-18A2E0B49AEF}"/>
                  </a:ext>
                </a:extLst>
              </p:cNvPr>
              <p:cNvSpPr txBox="1">
                <a:spLocks noRot="1" noChangeAspect="1" noMove="1" noResize="1" noEditPoints="1" noAdjustHandles="1" noChangeArrowheads="1" noChangeShapeType="1" noTextEdit="1"/>
              </p:cNvSpPr>
              <p:nvPr/>
            </p:nvSpPr>
            <p:spPr>
              <a:xfrm>
                <a:off x="259889" y="1589317"/>
                <a:ext cx="6252081" cy="3701668"/>
              </a:xfrm>
              <a:prstGeom prst="rect">
                <a:avLst/>
              </a:prstGeom>
              <a:blipFill>
                <a:blip r:embed="rId3"/>
                <a:stretch>
                  <a:fillRect l="-609" t="-342" r="-203"/>
                </a:stretch>
              </a:blipFill>
            </p:spPr>
            <p:txBody>
              <a:bodyPr/>
              <a:lstStyle/>
              <a:p>
                <a:r>
                  <a:rPr lang="en-US">
                    <a:noFill/>
                  </a:rPr>
                  <a:t> </a:t>
                </a:r>
              </a:p>
            </p:txBody>
          </p:sp>
        </mc:Fallback>
      </mc:AlternateContent>
    </p:spTree>
    <p:extLst>
      <p:ext uri="{BB962C8B-B14F-4D97-AF65-F5344CB8AC3E}">
        <p14:creationId xmlns:p14="http://schemas.microsoft.com/office/powerpoint/2010/main" val="275346696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838199" y="3063319"/>
            <a:ext cx="10515600" cy="869909"/>
          </a:xfrm>
        </p:spPr>
        <p:txBody>
          <a:bodyPr/>
          <a:lstStyle/>
          <a:p>
            <a:pPr algn="ctr"/>
            <a:r>
              <a:rPr lang="en-US" dirty="0"/>
              <a:t>Supplement</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57</a:t>
            </a:fld>
            <a:endParaRPr lang="en-US"/>
          </a:p>
        </p:txBody>
      </p:sp>
    </p:spTree>
    <p:extLst>
      <p:ext uri="{BB962C8B-B14F-4D97-AF65-F5344CB8AC3E}">
        <p14:creationId xmlns:p14="http://schemas.microsoft.com/office/powerpoint/2010/main" val="211666571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a:t>Modulation</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1190739" y="1510109"/>
                <a:ext cx="6917675" cy="4951064"/>
              </a:xfrm>
            </p:spPr>
            <p:txBody>
              <a:bodyPr>
                <a:normAutofit/>
              </a:bodyPr>
              <a:lstStyle/>
              <a:p>
                <a:r>
                  <a:rPr lang="en-US" sz="2000" dirty="0"/>
                  <a:t>AM: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(1+</m:t>
                    </m:r>
                    <m:r>
                      <a:rPr lang="en-US" sz="2000" b="0" i="1" smtClean="0">
                        <a:latin typeface="Cambria Math" panose="02040503050406030204" pitchFamily="18" charset="0"/>
                      </a:rPr>
                      <m:t>𝑎𝑚</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func>
                      <m:funcPr>
                        <m:ctrlPr>
                          <a:rPr lang="en-US" sz="2000" b="0" i="1" smtClean="0">
                            <a:latin typeface="Cambria Math" panose="02040503050406030204" pitchFamily="18" charset="0"/>
                          </a:rPr>
                        </m:ctrlPr>
                      </m:funcPr>
                      <m:fName>
                        <m:r>
                          <a:rPr lang="en-US" sz="2000" b="0" i="0"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𝑐</m:t>
                            </m:r>
                          </m:sub>
                        </m:sSub>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𝑡</m:t>
                            </m:r>
                          </m:e>
                        </m:d>
                      </m:e>
                    </m:func>
                  </m:oMath>
                </a14:m>
                <a:endParaRPr lang="en-US" sz="2000" dirty="0"/>
              </a:p>
              <a:p>
                <a:r>
                  <a:rPr lang="en-US" sz="2000" dirty="0"/>
                  <a:t>FM: </a:t>
                </a:r>
                <a14:m>
                  <m:oMath xmlns:m="http://schemas.openxmlformats.org/officeDocument/2006/math">
                    <m:r>
                      <a:rPr lang="en-US" sz="2000" i="1">
                        <a:latin typeface="Cambria Math" panose="02040503050406030204" pitchFamily="18" charset="0"/>
                      </a:rPr>
                      <m:t>𝑉</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𝑐</m:t>
                        </m:r>
                      </m:sub>
                    </m:sSub>
                    <m:r>
                      <m:rPr>
                        <m:sty m:val="p"/>
                      </m:rPr>
                      <a:rPr lang="en-US" sz="2000">
                        <a:latin typeface="Cambria Math" panose="02040503050406030204" pitchFamily="18" charset="0"/>
                      </a:rPr>
                      <m:t>cos</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b="0" i="1" smtClean="0">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𝑐</m:t>
                        </m:r>
                      </m:sub>
                    </m:sSub>
                    <m:r>
                      <a:rPr lang="en-US" sz="2000" b="0" i="1" smtClean="0">
                        <a:latin typeface="Cambria Math" panose="02040503050406030204" pitchFamily="18" charset="0"/>
                      </a:rPr>
                      <m:t>+</m:t>
                    </m:r>
                    <m:r>
                      <a:rPr lang="en-US" sz="2000" b="0" i="1" smtClean="0">
                        <a:latin typeface="Cambria Math" panose="02040503050406030204" pitchFamily="18" charset="0"/>
                      </a:rPr>
                      <m:t>𝑎𝑚</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i="1">
                        <a:latin typeface="Cambria Math" panose="02040503050406030204" pitchFamily="18" charset="0"/>
                      </a:rPr>
                      <m:t>𝑡</m:t>
                    </m:r>
                    <m:r>
                      <a:rPr lang="en-US" sz="2000" i="1">
                        <a:latin typeface="Cambria Math" panose="02040503050406030204" pitchFamily="18" charset="0"/>
                      </a:rPr>
                      <m:t>)</m:t>
                    </m:r>
                  </m:oMath>
                </a14:m>
                <a:endParaRPr lang="en-US" sz="2000" dirty="0"/>
              </a:p>
              <a:p>
                <a:r>
                  <a:rPr lang="en-US" sz="2000" dirty="0"/>
                  <a:t>Angle: </a:t>
                </a:r>
                <a14:m>
                  <m:oMath xmlns:m="http://schemas.openxmlformats.org/officeDocument/2006/math">
                    <m:r>
                      <a:rPr lang="en-US" sz="2000" i="1">
                        <a:latin typeface="Cambria Math" panose="02040503050406030204" pitchFamily="18" charset="0"/>
                      </a:rPr>
                      <m:t>𝑉</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𝑐</m:t>
                        </m:r>
                      </m:sub>
                    </m:sSub>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cos</m:t>
                        </m:r>
                      </m:fName>
                      <m:e>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𝑐</m:t>
                                </m:r>
                              </m:sub>
                            </m:sSub>
                            <m:r>
                              <a:rPr lang="en-US" sz="2000" b="0" i="1" smtClean="0">
                                <a:latin typeface="Cambria Math" panose="02040503050406030204" pitchFamily="18" charset="0"/>
                              </a:rPr>
                              <m:t>𝑡</m:t>
                            </m:r>
                            <m:r>
                              <a:rPr lang="en-US" sz="2000" i="1">
                                <a:latin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𝑡</m:t>
                                </m:r>
                              </m:e>
                            </m:d>
                          </m:e>
                        </m:d>
                      </m:e>
                    </m:func>
                    <m:r>
                      <a:rPr lang="en-US" sz="2000" b="0" i="1" smtClean="0">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𝜙</m:t>
                    </m:r>
                    <m:d>
                      <m:dPr>
                        <m:ctrlPr>
                          <a:rPr lang="en-US" sz="2000" i="1">
                            <a:latin typeface="Cambria Math" panose="02040503050406030204" pitchFamily="18" charset="0"/>
                            <a:ea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𝑡</m:t>
                        </m:r>
                      </m:e>
                    </m:d>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𝑎𝑚</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oMath>
                </a14:m>
                <a:r>
                  <a:rPr lang="en-US" sz="2000" dirty="0"/>
                  <a:t>.  [Like FM] </a:t>
                </a:r>
              </a:p>
              <a:p>
                <a:r>
                  <a:rPr lang="en-US" sz="2000" dirty="0"/>
                  <a:t>FSK: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𝑐</m:t>
                        </m:r>
                      </m:sub>
                    </m:sSub>
                    <m:r>
                      <m:rPr>
                        <m:sty m:val="p"/>
                      </m:rPr>
                      <a:rPr lang="en-US" sz="2000" b="0" i="0" smtClean="0">
                        <a:latin typeface="Cambria Math" panose="02040503050406030204" pitchFamily="18" charset="0"/>
                      </a:rPr>
                      <m:t>cos</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𝑡</m:t>
                    </m:r>
                    <m:r>
                      <a:rPr lang="en-US" sz="2000" b="0" i="1" smtClean="0">
                        <a:latin typeface="Cambria Math" panose="02040503050406030204" pitchFamily="18" charset="0"/>
                      </a:rPr>
                      <m:t>)</m:t>
                    </m:r>
                  </m:oMath>
                </a14:m>
                <a:r>
                  <a:rPr lang="en-US" sz="2000" dirty="0"/>
                  <a:t>, if 1 [mark];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𝑐</m:t>
                        </m:r>
                      </m:sub>
                    </m:sSub>
                    <m:r>
                      <m:rPr>
                        <m:sty m:val="p"/>
                      </m:rPr>
                      <a:rPr lang="en-US" sz="2000">
                        <a:latin typeface="Cambria Math" panose="02040503050406030204" pitchFamily="18" charset="0"/>
                      </a:rPr>
                      <m:t>cos</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0</m:t>
                        </m:r>
                      </m:sub>
                    </m:sSub>
                    <m:r>
                      <a:rPr lang="en-US" sz="2000" i="1">
                        <a:latin typeface="Cambria Math" panose="02040503050406030204" pitchFamily="18" charset="0"/>
                      </a:rPr>
                      <m:t>𝑡</m:t>
                    </m:r>
                    <m:r>
                      <a:rPr lang="en-US" sz="2000" i="1">
                        <a:latin typeface="Cambria Math" panose="02040503050406030204" pitchFamily="18" charset="0"/>
                      </a:rPr>
                      <m:t>)</m:t>
                    </m:r>
                  </m:oMath>
                </a14:m>
                <a:r>
                  <a:rPr lang="en-US" sz="2000" dirty="0"/>
                  <a:t>, if 0 [space]</a:t>
                </a:r>
              </a:p>
              <a:p>
                <a:r>
                  <a:rPr lang="en-US" sz="2000" dirty="0"/>
                  <a:t>PSK: </a:t>
                </a:r>
                <a14:m>
                  <m:oMath xmlns:m="http://schemas.openxmlformats.org/officeDocument/2006/math">
                    <m:r>
                      <a:rPr lang="en-US" sz="2000" i="1">
                        <a:latin typeface="Cambria Math" panose="02040503050406030204" pitchFamily="18" charset="0"/>
                      </a:rPr>
                      <m:t>𝑉</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b="0" i="1" smtClean="0">
                            <a:latin typeface="Cambria Math" panose="02040503050406030204" pitchFamily="18" charset="0"/>
                          </a:rPr>
                          <m:t>𝑝</m:t>
                        </m:r>
                      </m:sub>
                    </m:sSub>
                    <m:r>
                      <m:rPr>
                        <m:sty m:val="p"/>
                      </m:rPr>
                      <a:rPr lang="en-US" sz="2000">
                        <a:latin typeface="Cambria Math" panose="02040503050406030204" pitchFamily="18" charset="0"/>
                      </a:rPr>
                      <m:t>cos</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𝑐</m:t>
                        </m:r>
                      </m:sub>
                    </m:sSub>
                    <m:r>
                      <a:rPr lang="en-US" sz="2000" i="1">
                        <a:latin typeface="Cambria Math" panose="02040503050406030204" pitchFamily="18" charset="0"/>
                      </a:rPr>
                      <m:t>𝑡</m:t>
                    </m:r>
                    <m:r>
                      <a:rPr lang="en-US" sz="2000" i="1">
                        <a:latin typeface="Cambria Math" panose="02040503050406030204" pitchFamily="18" charset="0"/>
                      </a:rPr>
                      <m:t>)</m:t>
                    </m:r>
                  </m:oMath>
                </a14:m>
                <a:r>
                  <a:rPr lang="en-US" sz="2000" dirty="0"/>
                  <a:t>, if 1; </a:t>
                </a:r>
                <a14:m>
                  <m:oMath xmlns:m="http://schemas.openxmlformats.org/officeDocument/2006/math">
                    <m:sSub>
                      <m:sSubPr>
                        <m:ctrlPr>
                          <a:rPr lang="en-US" sz="2000" i="1">
                            <a:latin typeface="Cambria Math" panose="02040503050406030204" pitchFamily="18" charset="0"/>
                          </a:rPr>
                        </m:ctrlPr>
                      </m:sSubPr>
                      <m:e>
                        <m:r>
                          <a:rPr lang="en-US" sz="2000" b="0" i="1" smtClean="0">
                            <a:latin typeface="Cambria Math" panose="02040503050406030204" pitchFamily="18" charset="0"/>
                          </a:rPr>
                          <m:t>−</m:t>
                        </m:r>
                        <m:r>
                          <a:rPr lang="en-US" sz="2000" i="1">
                            <a:latin typeface="Cambria Math" panose="02040503050406030204" pitchFamily="18" charset="0"/>
                          </a:rPr>
                          <m:t>𝑉</m:t>
                        </m:r>
                      </m:e>
                      <m:sub>
                        <m:r>
                          <a:rPr lang="en-US" sz="2000" b="0" i="1" smtClean="0">
                            <a:latin typeface="Cambria Math" panose="02040503050406030204" pitchFamily="18" charset="0"/>
                          </a:rPr>
                          <m:t>𝑝</m:t>
                        </m:r>
                      </m:sub>
                    </m:sSub>
                    <m:r>
                      <m:rPr>
                        <m:sty m:val="p"/>
                      </m:rPr>
                      <a:rPr lang="en-US" sz="2000">
                        <a:latin typeface="Cambria Math" panose="02040503050406030204" pitchFamily="18" charset="0"/>
                      </a:rPr>
                      <m:t>cos</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𝑐</m:t>
                        </m:r>
                      </m:sub>
                    </m:sSub>
                    <m:r>
                      <a:rPr lang="en-US" sz="2000" i="1">
                        <a:latin typeface="Cambria Math" panose="02040503050406030204" pitchFamily="18" charset="0"/>
                      </a:rPr>
                      <m:t>𝑡</m:t>
                    </m:r>
                    <m:r>
                      <a:rPr lang="en-US" sz="2000" i="1">
                        <a:latin typeface="Cambria Math" panose="02040503050406030204" pitchFamily="18" charset="0"/>
                      </a:rPr>
                      <m:t>)</m:t>
                    </m:r>
                  </m:oMath>
                </a14:m>
                <a:r>
                  <a:rPr lang="en-US" sz="2000" dirty="0"/>
                  <a:t>, if 0 [space]</a:t>
                </a:r>
              </a:p>
              <a:p>
                <a:r>
                  <a:rPr lang="en-US" sz="2000" dirty="0"/>
                  <a:t>Gain: </a:t>
                </a:r>
                <a14:m>
                  <m:oMath xmlns:m="http://schemas.openxmlformats.org/officeDocument/2006/math">
                    <m:r>
                      <a:rPr lang="en-US" sz="2000" b="0" i="1" smtClean="0">
                        <a:latin typeface="Cambria Math" panose="02040503050406030204" pitchFamily="18" charset="0"/>
                      </a:rPr>
                      <m:t>𝐺</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𝑜</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𝑖</m:t>
                            </m:r>
                          </m:sub>
                        </m:sSub>
                      </m:den>
                    </m:f>
                  </m:oMath>
                </a14:m>
                <a:r>
                  <a:rPr lang="en-US" sz="2000" dirty="0"/>
                  <a:t>, Loss: </a:t>
                </a:r>
                <a14:m>
                  <m:oMath xmlns:m="http://schemas.openxmlformats.org/officeDocument/2006/math">
                    <m:r>
                      <a:rPr lang="en-US" sz="2000" b="0" i="1" smtClean="0">
                        <a:latin typeface="Cambria Math" panose="02040503050406030204" pitchFamily="18" charset="0"/>
                      </a:rPr>
                      <m:t>𝐿</m:t>
                    </m:r>
                    <m:r>
                      <a:rPr lang="en-US" sz="2000" i="1">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𝑜</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b="0" i="1" smtClean="0">
                                <a:latin typeface="Cambria Math" panose="02040503050406030204" pitchFamily="18" charset="0"/>
                              </a:rPr>
                              <m:t>𝑚𝑎𝑥</m:t>
                            </m:r>
                          </m:sub>
                        </m:sSub>
                      </m:den>
                    </m:f>
                  </m:oMath>
                </a14:m>
                <a:r>
                  <a:rPr lang="en-US" sz="2000" dirty="0"/>
                  <a:t>, Rejection: </a:t>
                </a:r>
                <a14:m>
                  <m:oMath xmlns:m="http://schemas.openxmlformats.org/officeDocument/2006/math">
                    <m:r>
                      <m:rPr>
                        <m:sty m:val="p"/>
                      </m:rPr>
                      <a:rPr lang="en-US" sz="2000" b="0" i="0" smtClean="0">
                        <a:latin typeface="Cambria Math" panose="02040503050406030204" pitchFamily="18" charset="0"/>
                      </a:rPr>
                      <m:t>R</m:t>
                    </m:r>
                    <m:r>
                      <a:rPr lang="en-US" sz="2000" i="1">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b="0" i="1" smtClean="0">
                                <a:latin typeface="Cambria Math" panose="02040503050406030204" pitchFamily="18" charset="0"/>
                              </a:rPr>
                              <m:t>𝑚𝑎𝑥</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b="0" i="1" smtClean="0">
                                <a:latin typeface="Cambria Math" panose="02040503050406030204" pitchFamily="18" charset="0"/>
                              </a:rPr>
                              <m:t>𝑝𝑏</m:t>
                            </m:r>
                          </m:sub>
                        </m:sSub>
                      </m:den>
                    </m:f>
                    <m:r>
                      <a:rPr lang="en-US" sz="2000" b="0" i="0" smtClean="0">
                        <a:latin typeface="Cambria Math" panose="02040503050406030204" pitchFamily="18" charset="0"/>
                      </a:rPr>
                      <m:t>.</m:t>
                    </m:r>
                  </m:oMath>
                </a14:m>
                <a:endParaRPr lang="en-US" sz="2000" dirty="0"/>
              </a:p>
              <a:p>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𝑠</m:t>
                        </m:r>
                      </m:sub>
                    </m:sSub>
                    <m:r>
                      <a:rPr lang="en-US" sz="2000" b="0" i="1" smtClean="0">
                        <a:latin typeface="Cambria Math" panose="02040503050406030204" pitchFamily="18" charset="0"/>
                      </a:rPr>
                      <m:t>=</m:t>
                    </m:r>
                    <m:nary>
                      <m:naryPr>
                        <m:limLoc m:val="undOvr"/>
                        <m:subHide m:val="on"/>
                        <m:supHide m:val="on"/>
                        <m:ctrlPr>
                          <a:rPr lang="en-US" sz="2000" b="0" i="1" smtClean="0">
                            <a:latin typeface="Cambria Math" panose="02040503050406030204" pitchFamily="18" charset="0"/>
                          </a:rPr>
                        </m:ctrlPr>
                      </m:naryPr>
                      <m:sub/>
                      <m:sup/>
                      <m:e>
                        <m:r>
                          <a:rPr lang="en-US" sz="2000" b="0" i="1" smtClean="0">
                            <a:latin typeface="Cambria Math" panose="02040503050406030204" pitchFamily="18" charset="0"/>
                            <a:ea typeface="Cambria Math" panose="02040503050406030204" pitchFamily="18" charset="0"/>
                          </a:rPr>
                          <m:t>𝜎</m:t>
                        </m:r>
                        <m:r>
                          <a:rPr lang="en-US" sz="2000" b="0" i="1" smtClean="0">
                            <a:latin typeface="Cambria Math" panose="02040503050406030204" pitchFamily="18" charset="0"/>
                            <a:ea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𝐸</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𝐸</m:t>
                        </m:r>
                        <m:r>
                          <a:rPr lang="en-US" sz="2000" b="0" i="1" smtClean="0">
                            <a:latin typeface="Cambria Math" panose="02040503050406030204" pitchFamily="18" charset="0"/>
                            <a:ea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𝜖</m:t>
                        </m:r>
                        <m:f>
                          <m:fPr>
                            <m:ctrlPr>
                              <a:rPr lang="en-US" sz="2000" b="0" i="1" smtClean="0">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𝐸</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𝐸</m:t>
                            </m:r>
                          </m:num>
                          <m:den>
                            <m:r>
                              <a:rPr lang="en-US" sz="2000" b="0" i="1" smtClean="0">
                                <a:latin typeface="Cambria Math" panose="02040503050406030204" pitchFamily="18" charset="0"/>
                                <a:ea typeface="Cambria Math" panose="02040503050406030204" pitchFamily="18" charset="0"/>
                              </a:rPr>
                              <m:t>2</m:t>
                            </m:r>
                          </m:den>
                        </m:f>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𝐻</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𝐻</m:t>
                            </m:r>
                          </m:num>
                          <m:den>
                            <m:r>
                              <a:rPr lang="en-US" sz="2000" b="0" i="1" smtClean="0">
                                <a:latin typeface="Cambria Math" panose="02040503050406030204" pitchFamily="18" charset="0"/>
                                <a:ea typeface="Cambria Math" panose="02040503050406030204" pitchFamily="18" charset="0"/>
                              </a:rPr>
                              <m:t>2</m:t>
                            </m:r>
                            <m:r>
                              <a:rPr lang="en-US" sz="2000" b="0" i="1" smtClean="0">
                                <a:latin typeface="Cambria Math" panose="02040503050406030204" pitchFamily="18" charset="0"/>
                                <a:ea typeface="Cambria Math" panose="02040503050406030204" pitchFamily="18" charset="0"/>
                              </a:rPr>
                              <m:t>𝜇</m:t>
                            </m:r>
                          </m:den>
                        </m:f>
                      </m:e>
                    </m:nary>
                    <m:r>
                      <a:rPr lang="en-US" sz="2000" b="0" i="0" smtClean="0">
                        <a:latin typeface="Cambria Math" panose="02040503050406030204" pitchFamily="18" charset="0"/>
                      </a:rPr>
                      <m:t> </m:t>
                    </m:r>
                    <m:r>
                      <m:rPr>
                        <m:sty m:val="p"/>
                      </m:rPr>
                      <a:rPr lang="en-US" sz="2000" b="0" i="0" smtClean="0">
                        <a:latin typeface="Cambria Math" panose="02040503050406030204" pitchFamily="18" charset="0"/>
                      </a:rPr>
                      <m:t>dV</m:t>
                    </m:r>
                    <m:r>
                      <a:rPr lang="en-US" sz="2000" b="0" i="0" smtClean="0">
                        <a:latin typeface="Cambria Math" panose="02040503050406030204" pitchFamily="18" charset="0"/>
                      </a:rPr>
                      <m:t>+ </m:t>
                    </m:r>
                    <m:nary>
                      <m:naryPr>
                        <m:limLoc m:val="undOvr"/>
                        <m:subHide m:val="on"/>
                        <m:supHide m:val="on"/>
                        <m:ctrlPr>
                          <a:rPr lang="en-US" sz="2000" b="0" i="1" smtClean="0">
                            <a:latin typeface="Cambria Math" panose="02040503050406030204" pitchFamily="18" charset="0"/>
                          </a:rPr>
                        </m:ctrlPr>
                      </m:naryPr>
                      <m:sub/>
                      <m:sup/>
                      <m:e>
                        <m:r>
                          <a:rPr lang="en-US" sz="2000" b="0" i="1" smtClean="0">
                            <a:latin typeface="Cambria Math" panose="02040503050406030204" pitchFamily="18" charset="0"/>
                          </a:rPr>
                          <m:t>𝐸</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𝐻</m:t>
                        </m:r>
                        <m:r>
                          <a:rPr lang="en-US" sz="2000" b="0" i="1" smtClean="0">
                            <a:latin typeface="Cambria Math" panose="02040503050406030204" pitchFamily="18" charset="0"/>
                            <a:ea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𝑑𝐴</m:t>
                        </m:r>
                      </m:e>
                    </m:nary>
                  </m:oMath>
                </a14:m>
                <a:endParaRPr lang="en-US" sz="2000" dirty="0"/>
              </a:p>
              <a:p>
                <a:endParaRPr lang="en-US" sz="2000" dirty="0"/>
              </a:p>
              <a:p>
                <a:endParaRPr lang="en-US" sz="2000" dirty="0"/>
              </a:p>
            </p:txBody>
          </p:sp>
        </mc:Choice>
        <mc:Fallback>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1190739" y="1510109"/>
                <a:ext cx="6917675" cy="4951064"/>
              </a:xfrm>
              <a:blipFill>
                <a:blip r:embed="rId2"/>
                <a:stretch>
                  <a:fillRect l="-733" t="-1538"/>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58</a:t>
            </a:fld>
            <a:endParaRPr lang="en-US"/>
          </a:p>
        </p:txBody>
      </p:sp>
    </p:spTree>
    <p:extLst>
      <p:ext uri="{BB962C8B-B14F-4D97-AF65-F5344CB8AC3E}">
        <p14:creationId xmlns:p14="http://schemas.microsoft.com/office/powerpoint/2010/main" val="312755703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a:t>Direct conversion receivers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362463" y="1235138"/>
                <a:ext cx="8564030" cy="5283225"/>
              </a:xfrm>
            </p:spPr>
            <p:txBody>
              <a:bodyPr>
                <a:noAutofit/>
              </a:bodyPr>
              <a:lstStyle/>
              <a:p>
                <a:r>
                  <a:rPr lang="en-US" sz="2000"/>
                  <a:t>Mixer</a:t>
                </a:r>
              </a:p>
              <a:p>
                <a:pPr lvl="1"/>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𝑡</m:t>
                            </m:r>
                          </m:e>
                        </m:d>
                      </m:e>
                    </m:func>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𝑡</m:t>
                            </m:r>
                          </m:e>
                        </m:d>
                      </m:e>
                    </m:func>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d>
                              <m:dPr>
                                <m:ctrlPr>
                                  <a:rPr lang="en-US" sz="2000" b="0" i="1" smtClean="0">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1</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2</m:t>
                                    </m:r>
                                  </m:sub>
                                </m:sSub>
                              </m:e>
                            </m:d>
                            <m:r>
                              <a:rPr lang="en-US" sz="2000" b="0" i="1" smtClean="0">
                                <a:latin typeface="Cambria Math" panose="02040503050406030204" pitchFamily="18" charset="0"/>
                              </a:rPr>
                              <m:t>𝑡</m:t>
                            </m:r>
                          </m:e>
                        </m:d>
                      </m:e>
                    </m:func>
                    <m:r>
                      <a:rPr lang="en-US" sz="2000" b="0" i="1" smtClean="0">
                        <a:latin typeface="Cambria Math" panose="02040503050406030204" pitchFamily="18" charset="0"/>
                      </a:rPr>
                      <m:t>+</m:t>
                    </m:r>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cos</m:t>
                        </m:r>
                      </m:fName>
                      <m:e>
                        <m:d>
                          <m:dPr>
                            <m:ctrlPr>
                              <a:rPr lang="en-US" sz="2000" i="1">
                                <a:latin typeface="Cambria Math" panose="02040503050406030204" pitchFamily="18" charset="0"/>
                              </a:rPr>
                            </m:ctrlPr>
                          </m:dPr>
                          <m:e>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1</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2</m:t>
                                    </m:r>
                                  </m:sub>
                                </m:sSub>
                              </m:e>
                            </m:d>
                            <m:r>
                              <a:rPr lang="en-US" sz="2000" i="1">
                                <a:latin typeface="Cambria Math" panose="02040503050406030204" pitchFamily="18" charset="0"/>
                              </a:rPr>
                              <m:t>𝑡</m:t>
                            </m:r>
                          </m:e>
                        </m:d>
                      </m:e>
                    </m:func>
                    <m:r>
                      <a:rPr lang="en-US" sz="2000" b="0" i="1" smtClean="0">
                        <a:latin typeface="Cambria Math" panose="02040503050406030204" pitchFamily="18" charset="0"/>
                      </a:rPr>
                      <m:t>]</m:t>
                    </m:r>
                  </m:oMath>
                </a14:m>
                <a:endParaRPr lang="en-US" sz="2000"/>
              </a:p>
              <a:p>
                <a:r>
                  <a:rPr lang="en-US" sz="2000"/>
                  <a:t>Image frequency</a:t>
                </a:r>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𝑣𝑖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𝐿𝑂</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𝑎</m:t>
                        </m:r>
                      </m:sub>
                    </m:sSub>
                  </m:oMath>
                </a14:m>
                <a:endParaRPr lang="en-US" sz="200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𝑟𝑓</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𝐿𝑂</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𝑎</m:t>
                        </m:r>
                      </m:sub>
                    </m:sSub>
                  </m:oMath>
                </a14:m>
                <a:endParaRPr lang="en-US" sz="2000"/>
              </a:p>
              <a:p>
                <a:r>
                  <a:rPr lang="en-US" sz="2000"/>
                  <a:t>RF filter removes image</a:t>
                </a:r>
              </a:p>
              <a:p>
                <a:r>
                  <a:rPr lang="en-US" sz="2000"/>
                  <a:t>Downside:</a:t>
                </a:r>
              </a:p>
              <a:p>
                <a:pPr lvl="1"/>
                <a:r>
                  <a:rPr lang="en-US" sz="2000"/>
                  <a:t>Not tunable</a:t>
                </a:r>
              </a:p>
              <a:p>
                <a:pPr marL="0" indent="0">
                  <a:buNone/>
                </a:pPr>
                <a:endParaRPr lang="en-US"/>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362463" y="1235138"/>
                <a:ext cx="8564030" cy="5283225"/>
              </a:xfrm>
              <a:blipFill>
                <a:blip r:embed="rId2"/>
                <a:stretch>
                  <a:fillRect l="-593" t="-1439"/>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9068518" y="6382567"/>
            <a:ext cx="2743200" cy="365125"/>
          </a:xfrm>
        </p:spPr>
        <p:txBody>
          <a:bodyPr/>
          <a:lstStyle/>
          <a:p>
            <a:fld id="{6B76BA51-8322-1A4D-B259-B74706370693}" type="slidenum">
              <a:rPr lang="en-US" smtClean="0"/>
              <a:t>59</a:t>
            </a:fld>
            <a:endParaRPr lang="en-US"/>
          </a:p>
        </p:txBody>
      </p:sp>
      <p:grpSp>
        <p:nvGrpSpPr>
          <p:cNvPr id="4" name="Group 3">
            <a:extLst>
              <a:ext uri="{FF2B5EF4-FFF2-40B4-BE49-F238E27FC236}">
                <a16:creationId xmlns:a16="http://schemas.microsoft.com/office/drawing/2014/main" id="{FD9BB4D6-5376-1A4C-AB66-6DC389DD5154}"/>
              </a:ext>
            </a:extLst>
          </p:cNvPr>
          <p:cNvGrpSpPr/>
          <p:nvPr/>
        </p:nvGrpSpPr>
        <p:grpSpPr>
          <a:xfrm>
            <a:off x="8984445" y="960686"/>
            <a:ext cx="2827273" cy="4247370"/>
            <a:chOff x="7862651" y="1741469"/>
            <a:chExt cx="2827273" cy="4247370"/>
          </a:xfrm>
        </p:grpSpPr>
        <p:sp>
          <p:nvSpPr>
            <p:cNvPr id="69" name="TextBox 68">
              <a:extLst>
                <a:ext uri="{FF2B5EF4-FFF2-40B4-BE49-F238E27FC236}">
                  <a16:creationId xmlns:a16="http://schemas.microsoft.com/office/drawing/2014/main" id="{8D9438CD-11E8-8342-B69E-40AA624B3EDD}"/>
                </a:ext>
              </a:extLst>
            </p:cNvPr>
            <p:cNvSpPr txBox="1"/>
            <p:nvPr/>
          </p:nvSpPr>
          <p:spPr>
            <a:xfrm>
              <a:off x="9750432" y="3996970"/>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latin typeface="Calibri"/>
                  <a:ea typeface="Calibri"/>
                  <a:cs typeface="Calibri"/>
                  <a:sym typeface="Calibri"/>
                </a:rPr>
                <a:t>Audio</a:t>
              </a:r>
            </a:p>
            <a:p>
              <a:pPr defTabSz="457200" latinLnBrk="1" hangingPunct="0"/>
              <a:r>
                <a:rPr lang="en-US" sz="1600">
                  <a:solidFill>
                    <a:srgbClr val="000000"/>
                  </a:solidFill>
                </a:rPr>
                <a:t>Amp</a:t>
              </a:r>
              <a:endParaRPr lang="en-US" sz="1600">
                <a:solidFill>
                  <a:srgbClr val="000000"/>
                </a:solidFill>
                <a:latin typeface="Calibri"/>
                <a:ea typeface="Calibri"/>
                <a:cs typeface="Calibri"/>
                <a:sym typeface="Calibri"/>
              </a:endParaRPr>
            </a:p>
          </p:txBody>
        </p:sp>
        <p:grpSp>
          <p:nvGrpSpPr>
            <p:cNvPr id="7" name="Group 864">
              <a:extLst>
                <a:ext uri="{FF2B5EF4-FFF2-40B4-BE49-F238E27FC236}">
                  <a16:creationId xmlns:a16="http://schemas.microsoft.com/office/drawing/2014/main" id="{429F6B8A-3E9E-984D-AF51-53568C258492}"/>
                </a:ext>
              </a:extLst>
            </p:cNvPr>
            <p:cNvGrpSpPr>
              <a:grpSpLocks/>
            </p:cNvGrpSpPr>
            <p:nvPr/>
          </p:nvGrpSpPr>
          <p:grpSpPr bwMode="auto">
            <a:xfrm rot="5400000">
              <a:off x="8822616" y="4184113"/>
              <a:ext cx="756736" cy="558800"/>
              <a:chOff x="1843" y="1698"/>
              <a:chExt cx="576" cy="462"/>
            </a:xfrm>
          </p:grpSpPr>
          <p:grpSp>
            <p:nvGrpSpPr>
              <p:cNvPr id="106" name="Group 60">
                <a:extLst>
                  <a:ext uri="{FF2B5EF4-FFF2-40B4-BE49-F238E27FC236}">
                    <a16:creationId xmlns:a16="http://schemas.microsoft.com/office/drawing/2014/main" id="{9616C590-012C-384F-8FD3-822E09BAE160}"/>
                  </a:ext>
                </a:extLst>
              </p:cNvPr>
              <p:cNvGrpSpPr>
                <a:grpSpLocks/>
              </p:cNvGrpSpPr>
              <p:nvPr/>
            </p:nvGrpSpPr>
            <p:grpSpPr bwMode="auto">
              <a:xfrm>
                <a:off x="1843" y="1698"/>
                <a:ext cx="576" cy="461"/>
                <a:chOff x="3456" y="3427"/>
                <a:chExt cx="576" cy="461"/>
              </a:xfrm>
            </p:grpSpPr>
            <p:sp>
              <p:nvSpPr>
                <p:cNvPr id="108" name="Line 55">
                  <a:extLst>
                    <a:ext uri="{FF2B5EF4-FFF2-40B4-BE49-F238E27FC236}">
                      <a16:creationId xmlns:a16="http://schemas.microsoft.com/office/drawing/2014/main" id="{AFEA0063-20AB-4D43-A0FE-64A49FB81567}"/>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AutoShape 56">
                  <a:extLst>
                    <a:ext uri="{FF2B5EF4-FFF2-40B4-BE49-F238E27FC236}">
                      <a16:creationId xmlns:a16="http://schemas.microsoft.com/office/drawing/2014/main" id="{8119C49B-3561-474C-A4DB-8E515C159AA9}"/>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7" name="Freeform 863">
                <a:extLst>
                  <a:ext uri="{FF2B5EF4-FFF2-40B4-BE49-F238E27FC236}">
                    <a16:creationId xmlns:a16="http://schemas.microsoft.com/office/drawing/2014/main" id="{CAC8C8B6-5FA2-E543-9A46-41F39162464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4473012-1761-E145-9EF0-3C5940E3DD50}"/>
                    </a:ext>
                  </a:extLst>
                </p:cNvPr>
                <p:cNvSpPr txBox="1"/>
                <p:nvPr/>
              </p:nvSpPr>
              <p:spPr>
                <a:xfrm>
                  <a:off x="8552000" y="2872691"/>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a:solidFill>
                      <a:srgbClr val="000000"/>
                    </a:solidFill>
                    <a:latin typeface="Calibri"/>
                    <a:ea typeface="Calibri"/>
                    <a:cs typeface="Calibri"/>
                    <a:sym typeface="Calibri"/>
                  </a:endParaRPr>
                </a:p>
              </p:txBody>
            </p:sp>
          </mc:Choice>
          <mc:Fallback xmlns="">
            <p:sp>
              <p:nvSpPr>
                <p:cNvPr id="8" name="TextBox 7">
                  <a:extLst>
                    <a:ext uri="{FF2B5EF4-FFF2-40B4-BE49-F238E27FC236}">
                      <a16:creationId xmlns:a16="http://schemas.microsoft.com/office/drawing/2014/main" id="{14473012-1761-E145-9EF0-3C5940E3DD50}"/>
                    </a:ext>
                  </a:extLst>
                </p:cNvPr>
                <p:cNvSpPr txBox="1">
                  <a:spLocks noRot="1" noChangeAspect="1" noMove="1" noResize="1" noEditPoints="1" noAdjustHandles="1" noChangeArrowheads="1" noChangeShapeType="1" noTextEdit="1"/>
                </p:cNvSpPr>
                <p:nvPr/>
              </p:nvSpPr>
              <p:spPr>
                <a:xfrm>
                  <a:off x="8552000" y="2872691"/>
                  <a:ext cx="1285045" cy="765904"/>
                </a:xfrm>
                <a:prstGeom prst="rect">
                  <a:avLst/>
                </a:prstGeom>
                <a:blipFill>
                  <a:blip r:embed="rId3"/>
                  <a:stretch>
                    <a:fillRect b="-22951"/>
                  </a:stretch>
                </a:blipFill>
                <a:ln w="12700" cap="flat">
                  <a:noFill/>
                  <a:miter lim="400000"/>
                </a:ln>
                <a:effectLst/>
              </p:spPr>
              <p:txBody>
                <a:bodyPr/>
                <a:lstStyle/>
                <a:p>
                  <a:r>
                    <a:rPr lang="en-US">
                      <a:noFill/>
                    </a:rPr>
                    <a:t> </a:t>
                  </a:r>
                </a:p>
              </p:txBody>
            </p:sp>
          </mc:Fallback>
        </mc:AlternateContent>
        <p:grpSp>
          <p:nvGrpSpPr>
            <p:cNvPr id="10" name="Group 222">
              <a:extLst>
                <a:ext uri="{FF2B5EF4-FFF2-40B4-BE49-F238E27FC236}">
                  <a16:creationId xmlns:a16="http://schemas.microsoft.com/office/drawing/2014/main" id="{8B35ABB7-5AFE-A446-83AF-2F7A899E13B2}"/>
                </a:ext>
              </a:extLst>
            </p:cNvPr>
            <p:cNvGrpSpPr>
              <a:grpSpLocks/>
            </p:cNvGrpSpPr>
            <p:nvPr/>
          </p:nvGrpSpPr>
          <p:grpSpPr bwMode="auto">
            <a:xfrm>
              <a:off x="9438702" y="5228899"/>
              <a:ext cx="266095" cy="351157"/>
              <a:chOff x="4272" y="3072"/>
              <a:chExt cx="192" cy="240"/>
            </a:xfrm>
          </p:grpSpPr>
          <p:sp>
            <p:nvSpPr>
              <p:cNvPr id="100" name="Line 99">
                <a:extLst>
                  <a:ext uri="{FF2B5EF4-FFF2-40B4-BE49-F238E27FC236}">
                    <a16:creationId xmlns:a16="http://schemas.microsoft.com/office/drawing/2014/main" id="{433EC6F6-30E5-F14C-BABE-8413243C366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1" name="Line 100">
                <a:extLst>
                  <a:ext uri="{FF2B5EF4-FFF2-40B4-BE49-F238E27FC236}">
                    <a16:creationId xmlns:a16="http://schemas.microsoft.com/office/drawing/2014/main" id="{FA6C40BE-1EEA-6F44-9FA6-4A072DFD93E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2" name="Line 101">
                <a:extLst>
                  <a:ext uri="{FF2B5EF4-FFF2-40B4-BE49-F238E27FC236}">
                    <a16:creationId xmlns:a16="http://schemas.microsoft.com/office/drawing/2014/main" id="{DE249E73-A7E2-144C-8960-FFC9D62AE04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3" name="Line 102">
                <a:extLst>
                  <a:ext uri="{FF2B5EF4-FFF2-40B4-BE49-F238E27FC236}">
                    <a16:creationId xmlns:a16="http://schemas.microsoft.com/office/drawing/2014/main" id="{EC41ADF5-EA50-2C45-A1C9-2FB3952F04B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4" name="Line 103">
                <a:extLst>
                  <a:ext uri="{FF2B5EF4-FFF2-40B4-BE49-F238E27FC236}">
                    <a16:creationId xmlns:a16="http://schemas.microsoft.com/office/drawing/2014/main" id="{5CCD9E3A-1700-014D-98F7-F5B8FAF0B26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5" name="Line 104">
                <a:extLst>
                  <a:ext uri="{FF2B5EF4-FFF2-40B4-BE49-F238E27FC236}">
                    <a16:creationId xmlns:a16="http://schemas.microsoft.com/office/drawing/2014/main" id="{71888BF7-D051-EF4B-9AB1-AFB798D38F1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11" name="Freeform 132">
              <a:extLst>
                <a:ext uri="{FF2B5EF4-FFF2-40B4-BE49-F238E27FC236}">
                  <a16:creationId xmlns:a16="http://schemas.microsoft.com/office/drawing/2014/main" id="{58B08396-7D93-DF4D-AD0F-BABBD200B806}"/>
                </a:ext>
              </a:extLst>
            </p:cNvPr>
            <p:cNvSpPr>
              <a:spLocks/>
            </p:cNvSpPr>
            <p:nvPr/>
          </p:nvSpPr>
          <p:spPr bwMode="auto">
            <a:xfrm>
              <a:off x="9834210" y="4686966"/>
              <a:ext cx="321532" cy="842776"/>
            </a:xfrm>
            <a:custGeom>
              <a:avLst/>
              <a:gdLst>
                <a:gd name="T0" fmla="*/ 232 w 232"/>
                <a:gd name="T1" fmla="*/ 576 h 576"/>
                <a:gd name="T2" fmla="*/ 232 w 232"/>
                <a:gd name="T3" fmla="*/ 0 h 576"/>
                <a:gd name="T4" fmla="*/ 116 w 232"/>
                <a:gd name="T5" fmla="*/ 173 h 576"/>
                <a:gd name="T6" fmla="*/ 1 w 232"/>
                <a:gd name="T7" fmla="*/ 173 h 576"/>
                <a:gd name="T8" fmla="*/ 1 w 232"/>
                <a:gd name="T9" fmla="*/ 230 h 576"/>
                <a:gd name="T10" fmla="*/ 0 w 232"/>
                <a:gd name="T11" fmla="*/ 347 h 576"/>
                <a:gd name="T12" fmla="*/ 1 w 232"/>
                <a:gd name="T13" fmla="*/ 403 h 576"/>
                <a:gd name="T14" fmla="*/ 116 w 232"/>
                <a:gd name="T15" fmla="*/ 403 h 576"/>
                <a:gd name="T16" fmla="*/ 232 w 232"/>
                <a:gd name="T17" fmla="*/ 576 h 5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2"/>
                <a:gd name="T28" fmla="*/ 0 h 576"/>
                <a:gd name="T29" fmla="*/ 232 w 232"/>
                <a:gd name="T30" fmla="*/ 576 h 57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2" h="576">
                  <a:moveTo>
                    <a:pt x="232" y="576"/>
                  </a:moveTo>
                  <a:lnTo>
                    <a:pt x="232" y="0"/>
                  </a:lnTo>
                  <a:lnTo>
                    <a:pt x="116" y="173"/>
                  </a:lnTo>
                  <a:lnTo>
                    <a:pt x="1" y="173"/>
                  </a:lnTo>
                  <a:lnTo>
                    <a:pt x="1" y="230"/>
                  </a:lnTo>
                  <a:lnTo>
                    <a:pt x="0" y="347"/>
                  </a:lnTo>
                  <a:lnTo>
                    <a:pt x="1" y="403"/>
                  </a:lnTo>
                  <a:lnTo>
                    <a:pt x="116" y="403"/>
                  </a:lnTo>
                  <a:lnTo>
                    <a:pt x="232" y="576"/>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333">
              <a:extLst>
                <a:ext uri="{FF2B5EF4-FFF2-40B4-BE49-F238E27FC236}">
                  <a16:creationId xmlns:a16="http://schemas.microsoft.com/office/drawing/2014/main" id="{12633B30-B0D0-EA43-97C1-CB4A3EAC2033}"/>
                </a:ext>
              </a:extLst>
            </p:cNvPr>
            <p:cNvGrpSpPr>
              <a:grpSpLocks/>
            </p:cNvGrpSpPr>
            <p:nvPr/>
          </p:nvGrpSpPr>
          <p:grpSpPr bwMode="auto">
            <a:xfrm>
              <a:off x="8876447" y="1741469"/>
              <a:ext cx="611801" cy="542215"/>
              <a:chOff x="3341" y="1296"/>
              <a:chExt cx="230" cy="230"/>
            </a:xfrm>
          </p:grpSpPr>
          <p:grpSp>
            <p:nvGrpSpPr>
              <p:cNvPr id="96" name="Group 237">
                <a:extLst>
                  <a:ext uri="{FF2B5EF4-FFF2-40B4-BE49-F238E27FC236}">
                    <a16:creationId xmlns:a16="http://schemas.microsoft.com/office/drawing/2014/main" id="{E9B50C4B-96A2-1D41-90A3-A6176F482F5B}"/>
                  </a:ext>
                </a:extLst>
              </p:cNvPr>
              <p:cNvGrpSpPr>
                <a:grpSpLocks/>
              </p:cNvGrpSpPr>
              <p:nvPr/>
            </p:nvGrpSpPr>
            <p:grpSpPr bwMode="auto">
              <a:xfrm>
                <a:off x="3341" y="1296"/>
                <a:ext cx="230" cy="230"/>
                <a:chOff x="4608" y="2045"/>
                <a:chExt cx="230" cy="230"/>
              </a:xfrm>
            </p:grpSpPr>
            <p:sp>
              <p:nvSpPr>
                <p:cNvPr id="98" name="Freeform 238">
                  <a:extLst>
                    <a:ext uri="{FF2B5EF4-FFF2-40B4-BE49-F238E27FC236}">
                      <a16:creationId xmlns:a16="http://schemas.microsoft.com/office/drawing/2014/main" id="{9E000720-3C6F-654A-A454-9966A6436783}"/>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Line 239">
                  <a:extLst>
                    <a:ext uri="{FF2B5EF4-FFF2-40B4-BE49-F238E27FC236}">
                      <a16:creationId xmlns:a16="http://schemas.microsoft.com/office/drawing/2014/main" id="{EC619068-210D-4A4E-A426-66C5FD38EA4B}"/>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97" name="Freeform 332">
                <a:extLst>
                  <a:ext uri="{FF2B5EF4-FFF2-40B4-BE49-F238E27FC236}">
                    <a16:creationId xmlns:a16="http://schemas.microsoft.com/office/drawing/2014/main" id="{187E8794-69D7-0442-BB58-6F5586DC7BDC}"/>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8" name="Straight Connector 17">
              <a:extLst>
                <a:ext uri="{FF2B5EF4-FFF2-40B4-BE49-F238E27FC236}">
                  <a16:creationId xmlns:a16="http://schemas.microsoft.com/office/drawing/2014/main" id="{41171663-28BF-2344-995A-360623E89B1D}"/>
                </a:ext>
              </a:extLst>
            </p:cNvPr>
            <p:cNvCxnSpPr>
              <a:cxnSpLocks/>
            </p:cNvCxnSpPr>
            <p:nvPr/>
          </p:nvCxnSpPr>
          <p:spPr>
            <a:xfrm>
              <a:off x="9558434" y="5217493"/>
              <a:ext cx="28783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 name="Rectangle 20">
              <a:extLst>
                <a:ext uri="{FF2B5EF4-FFF2-40B4-BE49-F238E27FC236}">
                  <a16:creationId xmlns:a16="http://schemas.microsoft.com/office/drawing/2014/main" id="{C7FB15C1-EC50-2643-BF88-C3F473D5C32E}"/>
                </a:ext>
              </a:extLst>
            </p:cNvPr>
            <p:cNvSpPr/>
            <p:nvPr/>
          </p:nvSpPr>
          <p:spPr>
            <a:xfrm>
              <a:off x="8755462" y="2297053"/>
              <a:ext cx="873566" cy="450668"/>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A1A14AD3-6A63-D44D-BE75-EFC293267060}"/>
                </a:ext>
              </a:extLst>
            </p:cNvPr>
            <p:cNvSpPr txBox="1"/>
            <p:nvPr/>
          </p:nvSpPr>
          <p:spPr>
            <a:xfrm>
              <a:off x="8746379" y="2230904"/>
              <a:ext cx="878114"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600">
                  <a:solidFill>
                    <a:srgbClr val="000000"/>
                  </a:solidFill>
                  <a:latin typeface="Calibri"/>
                  <a:ea typeface="Calibri"/>
                  <a:cs typeface="Calibri"/>
                  <a:sym typeface="Calibri"/>
                </a:rPr>
                <a:t>RF</a:t>
              </a:r>
            </a:p>
            <a:p>
              <a:pPr algn="ctr" defTabSz="457200" latinLnBrk="1" hangingPunct="0"/>
              <a:r>
                <a:rPr lang="en-US" sz="1600">
                  <a:solidFill>
                    <a:srgbClr val="000000"/>
                  </a:solidFill>
                </a:rPr>
                <a:t>Filter</a:t>
              </a:r>
              <a:endParaRPr lang="en-US" sz="1600">
                <a:solidFill>
                  <a:srgbClr val="000000"/>
                </a:solidFill>
                <a:latin typeface="Calibri"/>
                <a:ea typeface="Calibri"/>
                <a:cs typeface="Calibri"/>
                <a:sym typeface="Calibri"/>
              </a:endParaRPr>
            </a:p>
          </p:txBody>
        </p:sp>
        <p:cxnSp>
          <p:nvCxnSpPr>
            <p:cNvPr id="26" name="Straight Connector 25">
              <a:extLst>
                <a:ext uri="{FF2B5EF4-FFF2-40B4-BE49-F238E27FC236}">
                  <a16:creationId xmlns:a16="http://schemas.microsoft.com/office/drawing/2014/main" id="{4EE36BBF-4256-7441-81FC-3BD5A7B2CDF1}"/>
                </a:ext>
              </a:extLst>
            </p:cNvPr>
            <p:cNvCxnSpPr>
              <a:cxnSpLocks/>
            </p:cNvCxnSpPr>
            <p:nvPr/>
          </p:nvCxnSpPr>
          <p:spPr>
            <a:xfrm>
              <a:off x="8321545" y="3265735"/>
              <a:ext cx="648985"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32627A1C-BFDB-7C42-BAFC-991975E3F51A}"/>
                </a:ext>
              </a:extLst>
            </p:cNvPr>
            <p:cNvCxnSpPr>
              <a:cxnSpLocks/>
            </p:cNvCxnSpPr>
            <p:nvPr/>
          </p:nvCxnSpPr>
          <p:spPr>
            <a:xfrm>
              <a:off x="9192246" y="2767817"/>
              <a:ext cx="3937" cy="29472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9" name="Straight Connector 38">
              <a:extLst>
                <a:ext uri="{FF2B5EF4-FFF2-40B4-BE49-F238E27FC236}">
                  <a16:creationId xmlns:a16="http://schemas.microsoft.com/office/drawing/2014/main" id="{A5902C48-B10B-8045-AD34-780663E3B71B}"/>
                </a:ext>
              </a:extLst>
            </p:cNvPr>
            <p:cNvCxnSpPr>
              <a:cxnSpLocks/>
            </p:cNvCxnSpPr>
            <p:nvPr/>
          </p:nvCxnSpPr>
          <p:spPr>
            <a:xfrm flipH="1">
              <a:off x="9192842" y="3566866"/>
              <a:ext cx="0" cy="54864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0" name="Straight Connector 39">
              <a:extLst>
                <a:ext uri="{FF2B5EF4-FFF2-40B4-BE49-F238E27FC236}">
                  <a16:creationId xmlns:a16="http://schemas.microsoft.com/office/drawing/2014/main" id="{EA630127-2971-494B-98D9-D8082730430D}"/>
                </a:ext>
              </a:extLst>
            </p:cNvPr>
            <p:cNvCxnSpPr>
              <a:cxnSpLocks/>
            </p:cNvCxnSpPr>
            <p:nvPr/>
          </p:nvCxnSpPr>
          <p:spPr>
            <a:xfrm>
              <a:off x="9199321" y="4677232"/>
              <a:ext cx="1664" cy="32948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73A749DB-4FDF-D84D-932C-5431C89BA6CA}"/>
                </a:ext>
              </a:extLst>
            </p:cNvPr>
            <p:cNvCxnSpPr>
              <a:cxnSpLocks/>
            </p:cNvCxnSpPr>
            <p:nvPr/>
          </p:nvCxnSpPr>
          <p:spPr>
            <a:xfrm>
              <a:off x="9190880" y="5006713"/>
              <a:ext cx="652627"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54">
              <a:extLst>
                <a:ext uri="{FF2B5EF4-FFF2-40B4-BE49-F238E27FC236}">
                  <a16:creationId xmlns:a16="http://schemas.microsoft.com/office/drawing/2014/main" id="{B0B054B3-5BCC-AD49-AE5C-1C3B65B15FAA}"/>
                </a:ext>
              </a:extLst>
            </p:cNvPr>
            <p:cNvGrpSpPr/>
            <p:nvPr/>
          </p:nvGrpSpPr>
          <p:grpSpPr>
            <a:xfrm>
              <a:off x="7862654" y="3035190"/>
              <a:ext cx="478971" cy="478668"/>
              <a:chOff x="7097485" y="3689251"/>
              <a:chExt cx="548640" cy="519348"/>
            </a:xfrm>
          </p:grpSpPr>
          <p:sp>
            <p:nvSpPr>
              <p:cNvPr id="78" name="Freeform 77">
                <a:extLst>
                  <a:ext uri="{FF2B5EF4-FFF2-40B4-BE49-F238E27FC236}">
                    <a16:creationId xmlns:a16="http://schemas.microsoft.com/office/drawing/2014/main" id="{588213FC-825F-004F-BBAB-D3CFFF972F33}"/>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79" name="Oval 78">
                <a:extLst>
                  <a:ext uri="{FF2B5EF4-FFF2-40B4-BE49-F238E27FC236}">
                    <a16:creationId xmlns:a16="http://schemas.microsoft.com/office/drawing/2014/main" id="{4B31B243-1FC7-A84A-9386-0BC59FE42945}"/>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62" name="TextBox 61">
              <a:extLst>
                <a:ext uri="{FF2B5EF4-FFF2-40B4-BE49-F238E27FC236}">
                  <a16:creationId xmlns:a16="http://schemas.microsoft.com/office/drawing/2014/main" id="{8C57972B-B071-DA44-BA69-F6A5A9B3D756}"/>
                </a:ext>
              </a:extLst>
            </p:cNvPr>
            <p:cNvSpPr txBox="1"/>
            <p:nvPr/>
          </p:nvSpPr>
          <p:spPr>
            <a:xfrm>
              <a:off x="7862651" y="3542960"/>
              <a:ext cx="70942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rPr>
                <a:t>LO</a:t>
              </a:r>
              <a:endParaRPr lang="en-US" sz="1600">
                <a:solidFill>
                  <a:srgbClr val="000000"/>
                </a:solidFill>
                <a:latin typeface="Calibri"/>
                <a:ea typeface="Calibri"/>
                <a:cs typeface="Calibri"/>
                <a:sym typeface="Calibri"/>
              </a:endParaRPr>
            </a:p>
          </p:txBody>
        </p:sp>
        <p:sp>
          <p:nvSpPr>
            <p:cNvPr id="66" name="TextBox 65">
              <a:extLst>
                <a:ext uri="{FF2B5EF4-FFF2-40B4-BE49-F238E27FC236}">
                  <a16:creationId xmlns:a16="http://schemas.microsoft.com/office/drawing/2014/main" id="{4B4017C6-FFFA-F54C-8722-DF29E860A33D}"/>
                </a:ext>
              </a:extLst>
            </p:cNvPr>
            <p:cNvSpPr txBox="1"/>
            <p:nvPr/>
          </p:nvSpPr>
          <p:spPr>
            <a:xfrm>
              <a:off x="9661026" y="3098774"/>
              <a:ext cx="939492"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latin typeface="Calibri"/>
                  <a:ea typeface="Calibri"/>
                  <a:cs typeface="Calibri"/>
                  <a:sym typeface="Calibri"/>
                </a:rPr>
                <a:t>RF Mixer</a:t>
              </a:r>
            </a:p>
          </p:txBody>
        </p:sp>
        <p:sp>
          <p:nvSpPr>
            <p:cNvPr id="111" name="TextBox 110">
              <a:extLst>
                <a:ext uri="{FF2B5EF4-FFF2-40B4-BE49-F238E27FC236}">
                  <a16:creationId xmlns:a16="http://schemas.microsoft.com/office/drawing/2014/main" id="{497269AB-9DBE-6E4C-BA2A-EB05025E37CD}"/>
                </a:ext>
              </a:extLst>
            </p:cNvPr>
            <p:cNvSpPr txBox="1"/>
            <p:nvPr/>
          </p:nvSpPr>
          <p:spPr>
            <a:xfrm>
              <a:off x="8362288" y="5650287"/>
              <a:ext cx="156591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latin typeface="Calibri"/>
                  <a:ea typeface="Calibri"/>
                  <a:cs typeface="Calibri"/>
                  <a:sym typeface="Calibri"/>
                </a:rPr>
                <a:t>Direct conversion</a:t>
              </a:r>
            </a:p>
          </p:txBody>
        </p:sp>
      </p:grpSp>
      <p:grpSp>
        <p:nvGrpSpPr>
          <p:cNvPr id="19" name="Group 18">
            <a:extLst>
              <a:ext uri="{FF2B5EF4-FFF2-40B4-BE49-F238E27FC236}">
                <a16:creationId xmlns:a16="http://schemas.microsoft.com/office/drawing/2014/main" id="{D2CF517B-194A-C342-968C-6C567B1FEEF8}"/>
              </a:ext>
            </a:extLst>
          </p:cNvPr>
          <p:cNvGrpSpPr/>
          <p:nvPr/>
        </p:nvGrpSpPr>
        <p:grpSpPr>
          <a:xfrm>
            <a:off x="6535303" y="3918951"/>
            <a:ext cx="3312139" cy="2738024"/>
            <a:chOff x="5821678" y="3289075"/>
            <a:chExt cx="3312139" cy="2738024"/>
          </a:xfrm>
        </p:grpSpPr>
        <p:cxnSp>
          <p:nvCxnSpPr>
            <p:cNvPr id="9" name="Straight Connector 8">
              <a:extLst>
                <a:ext uri="{FF2B5EF4-FFF2-40B4-BE49-F238E27FC236}">
                  <a16:creationId xmlns:a16="http://schemas.microsoft.com/office/drawing/2014/main" id="{FD2BA3AA-93D7-2B48-A5F6-36822FD644F2}"/>
                </a:ext>
              </a:extLst>
            </p:cNvPr>
            <p:cNvCxnSpPr/>
            <p:nvPr/>
          </p:nvCxnSpPr>
          <p:spPr>
            <a:xfrm>
              <a:off x="5826034" y="3289075"/>
              <a:ext cx="0" cy="215051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4643A65C-904F-1F43-92E8-507DDAF102FD}"/>
                </a:ext>
              </a:extLst>
            </p:cNvPr>
            <p:cNvCxnSpPr>
              <a:cxnSpLocks/>
            </p:cNvCxnSpPr>
            <p:nvPr/>
          </p:nvCxnSpPr>
          <p:spPr>
            <a:xfrm flipH="1">
              <a:off x="5821678" y="5448300"/>
              <a:ext cx="3200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9D6DB340-7BAA-5A49-870B-831B034B6058}"/>
                </a:ext>
              </a:extLst>
            </p:cNvPr>
            <p:cNvSpPr txBox="1"/>
            <p:nvPr/>
          </p:nvSpPr>
          <p:spPr>
            <a:xfrm>
              <a:off x="5977247" y="5650287"/>
              <a:ext cx="697873" cy="338554"/>
            </a:xfrm>
            <a:prstGeom prst="rect">
              <a:avLst/>
            </a:prstGeom>
            <a:noFill/>
          </p:spPr>
          <p:txBody>
            <a:bodyPr wrap="square" rtlCol="0">
              <a:spAutoFit/>
            </a:bodyPr>
            <a:lstStyle/>
            <a:p>
              <a:r>
                <a:rPr lang="en-US" sz="1600"/>
                <a:t>audio</a:t>
              </a:r>
            </a:p>
          </p:txBody>
        </p:sp>
        <p:sp>
          <p:nvSpPr>
            <p:cNvPr id="46" name="TextBox 45">
              <a:extLst>
                <a:ext uri="{FF2B5EF4-FFF2-40B4-BE49-F238E27FC236}">
                  <a16:creationId xmlns:a16="http://schemas.microsoft.com/office/drawing/2014/main" id="{0057C905-100C-6D47-BCB1-5B681A49143C}"/>
                </a:ext>
              </a:extLst>
            </p:cNvPr>
            <p:cNvSpPr txBox="1"/>
            <p:nvPr/>
          </p:nvSpPr>
          <p:spPr>
            <a:xfrm>
              <a:off x="7164259" y="5652498"/>
              <a:ext cx="697873" cy="338554"/>
            </a:xfrm>
            <a:prstGeom prst="rect">
              <a:avLst/>
            </a:prstGeom>
            <a:noFill/>
          </p:spPr>
          <p:txBody>
            <a:bodyPr wrap="square" rtlCol="0">
              <a:spAutoFit/>
            </a:bodyPr>
            <a:lstStyle/>
            <a:p>
              <a:r>
                <a:rPr lang="en-US" sz="1600"/>
                <a:t>RF</a:t>
              </a:r>
            </a:p>
          </p:txBody>
        </p:sp>
        <p:sp>
          <p:nvSpPr>
            <p:cNvPr id="47" name="TextBox 46">
              <a:extLst>
                <a:ext uri="{FF2B5EF4-FFF2-40B4-BE49-F238E27FC236}">
                  <a16:creationId xmlns:a16="http://schemas.microsoft.com/office/drawing/2014/main" id="{C406D116-F46B-E642-80DF-794BE41C8EDE}"/>
                </a:ext>
              </a:extLst>
            </p:cNvPr>
            <p:cNvSpPr txBox="1"/>
            <p:nvPr/>
          </p:nvSpPr>
          <p:spPr>
            <a:xfrm>
              <a:off x="8435944" y="5688545"/>
              <a:ext cx="697873" cy="338554"/>
            </a:xfrm>
            <a:prstGeom prst="rect">
              <a:avLst/>
            </a:prstGeom>
            <a:noFill/>
          </p:spPr>
          <p:txBody>
            <a:bodyPr wrap="square" rtlCol="0">
              <a:spAutoFit/>
            </a:bodyPr>
            <a:lstStyle/>
            <a:p>
              <a:r>
                <a:rPr lang="en-US" sz="1600"/>
                <a:t>image</a:t>
              </a:r>
            </a:p>
          </p:txBody>
        </p:sp>
        <p:sp>
          <p:nvSpPr>
            <p:cNvPr id="48" name="TextBox 47">
              <a:extLst>
                <a:ext uri="{FF2B5EF4-FFF2-40B4-BE49-F238E27FC236}">
                  <a16:creationId xmlns:a16="http://schemas.microsoft.com/office/drawing/2014/main" id="{ACBDC620-FB58-EB46-BDEF-44D9C52AB1C0}"/>
                </a:ext>
              </a:extLst>
            </p:cNvPr>
            <p:cNvSpPr txBox="1"/>
            <p:nvPr/>
          </p:nvSpPr>
          <p:spPr>
            <a:xfrm>
              <a:off x="7640085" y="5657420"/>
              <a:ext cx="697873" cy="338554"/>
            </a:xfrm>
            <a:prstGeom prst="rect">
              <a:avLst/>
            </a:prstGeom>
            <a:noFill/>
          </p:spPr>
          <p:txBody>
            <a:bodyPr wrap="square" rtlCol="0">
              <a:spAutoFit/>
            </a:bodyPr>
            <a:lstStyle/>
            <a:p>
              <a:r>
                <a:rPr lang="en-US" sz="1600"/>
                <a:t>LO</a:t>
              </a:r>
            </a:p>
          </p:txBody>
        </p:sp>
        <p:cxnSp>
          <p:nvCxnSpPr>
            <p:cNvPr id="17" name="Straight Connector 16">
              <a:extLst>
                <a:ext uri="{FF2B5EF4-FFF2-40B4-BE49-F238E27FC236}">
                  <a16:creationId xmlns:a16="http://schemas.microsoft.com/office/drawing/2014/main" id="{8A7DACC0-BF89-954B-93B8-A8761B70F244}"/>
                </a:ext>
              </a:extLst>
            </p:cNvPr>
            <p:cNvCxnSpPr/>
            <p:nvPr/>
          </p:nvCxnSpPr>
          <p:spPr>
            <a:xfrm>
              <a:off x="7330315" y="4023468"/>
              <a:ext cx="0" cy="141205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BD01B89B-29C6-224B-AEA2-5E8AD6A807C5}"/>
                </a:ext>
              </a:extLst>
            </p:cNvPr>
            <p:cNvCxnSpPr/>
            <p:nvPr/>
          </p:nvCxnSpPr>
          <p:spPr>
            <a:xfrm>
              <a:off x="7809287" y="4032175"/>
              <a:ext cx="0" cy="141205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56A4494D-26D5-2744-A21F-21BA5EDDE950}"/>
                </a:ext>
              </a:extLst>
            </p:cNvPr>
            <p:cNvCxnSpPr/>
            <p:nvPr/>
          </p:nvCxnSpPr>
          <p:spPr>
            <a:xfrm>
              <a:off x="8610600" y="4023468"/>
              <a:ext cx="0" cy="1412052"/>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469796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Intermodulation</a:t>
            </a:r>
            <a:endParaRPr sz="4400" dirty="0">
              <a:latin typeface="+mj-lt"/>
            </a:endParaRPr>
          </a:p>
        </p:txBody>
      </p:sp>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a:t>
            </a:fld>
            <a:endParaRPr lang="en-US" dirty="0">
              <a:solidFill>
                <a:schemeClr val="tx1"/>
              </a:solidFill>
            </a:endParaRPr>
          </a:p>
        </p:txBody>
      </p:sp>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C253EE9D-C214-DB4D-AC8D-E226CA03A8AE}"/>
                  </a:ext>
                </a:extLst>
              </p:cNvPr>
              <p:cNvSpPr txBox="1"/>
              <p:nvPr/>
            </p:nvSpPr>
            <p:spPr>
              <a:xfrm>
                <a:off x="470403" y="1664815"/>
                <a:ext cx="11172890" cy="234808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buFont typeface="Arial" panose="020B0604020202020204" pitchFamily="34" charset="0"/>
                  <a:buChar char="•"/>
                </a:pPr>
                <a:r>
                  <a:rPr lang="en-US" sz="2000" b="0" dirty="0">
                    <a:solidFill>
                      <a:srgbClr val="000000"/>
                    </a:solidFill>
                    <a:ea typeface="Calibri"/>
                    <a:cs typeface="Calibri"/>
                    <a:sym typeface="Calibri"/>
                  </a:rPr>
                  <a:t>If frequency components are </a:t>
                </a:r>
                <a14:m>
                  <m:oMath xmlns:m="http://schemas.openxmlformats.org/officeDocument/2006/math">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𝑘</m:t>
                        </m:r>
                      </m:e>
                      <m:sub>
                        <m:r>
                          <a:rPr lang="en-US" sz="2000" b="0" i="1" smtClean="0">
                            <a:solidFill>
                              <a:srgbClr val="000000"/>
                            </a:solidFill>
                            <a:latin typeface="Cambria Math" panose="02040503050406030204" pitchFamily="18" charset="0"/>
                            <a:cs typeface="Calibri"/>
                            <a:sym typeface="Calibri"/>
                          </a:rPr>
                          <m:t>1</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1</m:t>
                        </m:r>
                      </m:sub>
                    </m:sSub>
                    <m:r>
                      <a:rPr lang="en-US" sz="2000" b="0" i="1"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𝑘</m:t>
                        </m:r>
                      </m:e>
                      <m:sub>
                        <m:r>
                          <a:rPr lang="en-US" sz="2000" b="0" i="1" smtClean="0">
                            <a:solidFill>
                              <a:srgbClr val="000000"/>
                            </a:solidFill>
                            <a:latin typeface="Cambria Math" panose="02040503050406030204" pitchFamily="18" charset="0"/>
                            <a:cs typeface="Calibri"/>
                            <a:sym typeface="Calibri"/>
                          </a:rPr>
                          <m:t>2</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2</m:t>
                        </m:r>
                      </m:sub>
                    </m:sSub>
                    <m:r>
                      <a:rPr lang="en-US" sz="2000" i="1">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𝑘</m:t>
                        </m:r>
                      </m:e>
                      <m:sub>
                        <m:r>
                          <a:rPr lang="en-US" sz="2000" b="0" i="1" smtClean="0">
                            <a:solidFill>
                              <a:srgbClr val="000000"/>
                            </a:solidFill>
                            <a:latin typeface="Cambria Math" panose="02040503050406030204" pitchFamily="18" charset="0"/>
                            <a:cs typeface="Calibri"/>
                            <a:sym typeface="Calibri"/>
                          </a:rPr>
                          <m:t>𝑛</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𝑛</m:t>
                        </m:r>
                      </m:sub>
                    </m:sSub>
                  </m:oMath>
                </a14:m>
                <a:r>
                  <a:rPr lang="en-US" sz="2000" dirty="0">
                    <a:solidFill>
                      <a:srgbClr val="000000"/>
                    </a:solidFill>
                    <a:ea typeface="Calibri"/>
                    <a:cs typeface="Calibri"/>
                    <a:sym typeface="Calibri"/>
                  </a:rPr>
                  <a:t>, modulation order is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𝑘</m:t>
                        </m:r>
                      </m:e>
                      <m:sub>
                        <m:r>
                          <a:rPr lang="en-US" sz="2000" i="1">
                            <a:solidFill>
                              <a:srgbClr val="000000"/>
                            </a:solidFill>
                            <a:latin typeface="Cambria Math" panose="02040503050406030204" pitchFamily="18" charset="0"/>
                            <a:cs typeface="Calibri"/>
                            <a:sym typeface="Calibri"/>
                          </a:rPr>
                          <m:t>1</m:t>
                        </m:r>
                      </m:sub>
                    </m:sSub>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𝑘</m:t>
                        </m:r>
                      </m:e>
                      <m:sub>
                        <m:r>
                          <a:rPr lang="en-US" sz="2000" i="1">
                            <a:solidFill>
                              <a:srgbClr val="000000"/>
                            </a:solidFill>
                            <a:latin typeface="Cambria Math" panose="02040503050406030204" pitchFamily="18" charset="0"/>
                            <a:cs typeface="Calibri"/>
                            <a:sym typeface="Calibri"/>
                          </a:rPr>
                          <m:t>2</m:t>
                        </m:r>
                      </m:sub>
                    </m:sSub>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𝑘</m:t>
                        </m:r>
                      </m:e>
                      <m:sub>
                        <m:r>
                          <a:rPr lang="en-US" sz="2000" i="1">
                            <a:solidFill>
                              <a:srgbClr val="000000"/>
                            </a:solidFill>
                            <a:latin typeface="Cambria Math" panose="02040503050406030204" pitchFamily="18" charset="0"/>
                            <a:cs typeface="Calibri"/>
                            <a:sym typeface="Calibri"/>
                          </a:rPr>
                          <m:t>𝑛</m:t>
                        </m:r>
                      </m:sub>
                    </m:sSub>
                    <m:r>
                      <a:rPr lang="en-US" sz="2000" b="0" i="1" smtClean="0">
                        <a:solidFill>
                          <a:srgbClr val="000000"/>
                        </a:solidFill>
                        <a:latin typeface="Cambria Math" panose="02040503050406030204" pitchFamily="18" charset="0"/>
                        <a:cs typeface="Calibri"/>
                        <a:sym typeface="Calibri"/>
                      </a:rPr>
                      <m:t>|</m:t>
                    </m:r>
                  </m:oMath>
                </a14:m>
                <a:endParaRPr lang="en-US" sz="2000" b="0" dirty="0">
                  <a:solidFill>
                    <a:srgbClr val="000000"/>
                  </a:solidFill>
                  <a:ea typeface="Calibri"/>
                  <a:cs typeface="Calibri"/>
                  <a:sym typeface="Calibri"/>
                </a:endParaRPr>
              </a:p>
              <a:p>
                <a:pPr marL="285750" indent="-285750" hangingPunct="0">
                  <a:buFont typeface="Arial" panose="020B0604020202020204" pitchFamily="34" charset="0"/>
                  <a:buChar char="•"/>
                </a:pPr>
                <a:r>
                  <a:rPr lang="en-US" sz="2000" b="0" dirty="0">
                    <a:solidFill>
                      <a:srgbClr val="000000"/>
                    </a:solidFill>
                    <a:ea typeface="Calibri"/>
                    <a:cs typeface="Calibri"/>
                    <a:sym typeface="Calibri"/>
                  </a:rPr>
                  <a:t>Intermodulation response</a:t>
                </a:r>
              </a:p>
              <a:p>
                <a:pPr marL="742950" lvl="1" indent="-28575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𝑉</m:t>
                    </m:r>
                    <m:r>
                      <a:rPr lang="en-US" sz="2000" b="0" i="1" smtClean="0">
                        <a:solidFill>
                          <a:srgbClr val="000000"/>
                        </a:solidFill>
                        <a:latin typeface="Cambria Math" panose="02040503050406030204" pitchFamily="18" charset="0"/>
                        <a:ea typeface="Calibri"/>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𝑣</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2</m:t>
                        </m:r>
                      </m:sub>
                    </m:sSub>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e>
                      <m:sup>
                        <m:r>
                          <a:rPr lang="en-US" sz="2000" b="0" i="1" smtClean="0">
                            <a:solidFill>
                              <a:srgbClr val="000000"/>
                            </a:solidFill>
                            <a:latin typeface="Cambria Math" panose="02040503050406030204" pitchFamily="18" charset="0"/>
                            <a:cs typeface="Calibri"/>
                            <a:sym typeface="Calibri"/>
                          </a:rPr>
                          <m:t>2</m:t>
                        </m:r>
                      </m:sup>
                    </m:sSup>
                    <m:r>
                      <a:rPr lang="en-US" sz="2000" b="0" i="1" smtClean="0">
                        <a:solidFill>
                          <a:srgbClr val="000000"/>
                        </a:solidFill>
                        <a:latin typeface="Cambria Math" panose="02040503050406030204" pitchFamily="18" charset="0"/>
                        <a:cs typeface="Calibri"/>
                        <a:sym typeface="Calibri"/>
                      </a:rPr>
                      <m:t>+</m:t>
                    </m:r>
                    <m:sSub>
                      <m:sSubPr>
                        <m:ctrlPr>
                          <a:rPr lang="en-US" sz="2000" i="1" smtClean="0">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3</m:t>
                        </m:r>
                      </m:sub>
                    </m:sSub>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𝑖</m:t>
                            </m:r>
                          </m:sub>
                        </m:sSub>
                      </m:e>
                      <m:sup>
                        <m:r>
                          <a:rPr lang="en-US" sz="2000" b="0" i="1" smtClean="0">
                            <a:solidFill>
                              <a:srgbClr val="000000"/>
                            </a:solidFill>
                            <a:latin typeface="Cambria Math" panose="02040503050406030204" pitchFamily="18" charset="0"/>
                            <a:cs typeface="Calibri"/>
                            <a:sym typeface="Calibri"/>
                          </a:rPr>
                          <m:t>3</m:t>
                        </m:r>
                      </m:sup>
                    </m:sSup>
                  </m:oMath>
                </a14:m>
                <a:r>
                  <a:rPr lang="en-US" sz="2000" dirty="0">
                    <a:solidFill>
                      <a:srgbClr val="000000"/>
                    </a:solidFill>
                    <a:latin typeface="Cambria Math" panose="02040503050406030204" pitchFamily="18" charset="0"/>
                    <a:ea typeface="Calibri"/>
                    <a:cs typeface="Calibri"/>
                    <a:sym typeface="Calibri"/>
                  </a:rPr>
                  <a:t>+ …</a:t>
                </a:r>
              </a:p>
              <a:p>
                <a:pPr marL="742950" lvl="1"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r>
                      <a:rPr lang="en-US" sz="2000" i="1">
                        <a:solidFill>
                          <a:srgbClr val="000000"/>
                        </a:solidFill>
                        <a:latin typeface="Cambria Math" panose="02040503050406030204" pitchFamily="18" charset="0"/>
                        <a:ea typeface="Calibri"/>
                        <a:cs typeface="Calibri"/>
                        <a:sym typeface="Calibri"/>
                      </a:rPr>
                      <m:t>= </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1</m:t>
                        </m:r>
                      </m:sub>
                    </m:sSub>
                    <m:r>
                      <m:rPr>
                        <m:sty m:val="p"/>
                      </m:rPr>
                      <a:rPr lang="en-US" sz="2000" b="0" i="0" smtClean="0">
                        <a:solidFill>
                          <a:srgbClr val="000000"/>
                        </a:solidFill>
                        <a:latin typeface="Cambria Math" panose="02040503050406030204" pitchFamily="18" charset="0"/>
                        <a:cs typeface="Calibri"/>
                        <a:sym typeface="Calibri"/>
                      </a:rPr>
                      <m:t>cos</m:t>
                    </m:r>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sz="2000" b="0" i="1" smtClean="0">
                            <a:solidFill>
                              <a:srgbClr val="000000"/>
                            </a:solidFill>
                            <a:latin typeface="Cambria Math" panose="02040503050406030204" pitchFamily="18" charset="0"/>
                            <a:cs typeface="Calibri"/>
                            <a:sym typeface="Calibri"/>
                          </a:rPr>
                          <m:t>1</m:t>
                        </m:r>
                      </m:sub>
                    </m:sSub>
                    <m:r>
                      <a:rPr lang="en-US" sz="2000" b="0" i="1" smtClean="0">
                        <a:solidFill>
                          <a:srgbClr val="000000"/>
                        </a:solidFill>
                        <a:latin typeface="Cambria Math" panose="02040503050406030204" pitchFamily="18" charset="0"/>
                        <a:cs typeface="Calibri"/>
                        <a:sym typeface="Calibri"/>
                      </a:rPr>
                      <m:t>𝑡</m:t>
                    </m:r>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2</m:t>
                        </m:r>
                      </m:sub>
                    </m:sSub>
                    <m:r>
                      <m:rPr>
                        <m:sty m:val="p"/>
                      </m:rPr>
                      <a:rPr lang="en-US" sz="2000">
                        <a:solidFill>
                          <a:srgbClr val="000000"/>
                        </a:solidFill>
                        <a:latin typeface="Cambria Math" panose="02040503050406030204" pitchFamily="18" charset="0"/>
                        <a:cs typeface="Calibri"/>
                        <a:sym typeface="Calibri"/>
                      </a:rPr>
                      <m:t>cos</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sz="2000" b="0" i="1" smtClean="0">
                            <a:solidFill>
                              <a:srgbClr val="000000"/>
                            </a:solidFill>
                            <a:latin typeface="Cambria Math" panose="02040503050406030204" pitchFamily="18" charset="0"/>
                            <a:cs typeface="Calibri"/>
                            <a:sym typeface="Calibri"/>
                          </a:rPr>
                          <m:t>2</m:t>
                        </m:r>
                      </m:sub>
                    </m:sSub>
                    <m:r>
                      <a:rPr lang="en-US" sz="2000" i="1">
                        <a:solidFill>
                          <a:srgbClr val="000000"/>
                        </a:solidFill>
                        <a:latin typeface="Cambria Math" panose="02040503050406030204" pitchFamily="18" charset="0"/>
                        <a:cs typeface="Calibri"/>
                        <a:sym typeface="Calibri"/>
                      </a:rPr>
                      <m:t>𝑡</m:t>
                    </m:r>
                    <m:r>
                      <a:rPr lang="en-US" sz="2000" i="1">
                        <a:solidFill>
                          <a:srgbClr val="000000"/>
                        </a:solidFill>
                        <a:latin typeface="Cambria Math" panose="02040503050406030204" pitchFamily="18" charset="0"/>
                        <a:cs typeface="Calibri"/>
                        <a:sym typeface="Calibri"/>
                      </a:rPr>
                      <m:t>)</m:t>
                    </m:r>
                  </m:oMath>
                </a14:m>
                <a:endParaRPr lang="en-US" sz="2000" dirty="0">
                  <a:solidFill>
                    <a:srgbClr val="000000"/>
                  </a:solidFill>
                  <a:latin typeface="Cambria Math" panose="02040503050406030204" pitchFamily="18" charset="0"/>
                  <a:ea typeface="Calibri"/>
                  <a:cs typeface="Calibri"/>
                  <a:sym typeface="Calibri"/>
                </a:endParaRP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ea typeface="Calibri"/>
                    <a:cs typeface="Calibri"/>
                    <a:sym typeface="Calibri"/>
                  </a:rPr>
                  <a:t>MDS </a:t>
                </a:r>
                <a:r>
                  <a:rPr lang="en-US" sz="2000" dirty="0">
                    <a:solidFill>
                      <a:srgbClr val="000000"/>
                    </a:solidFill>
                    <a:ea typeface="Calibri"/>
                    <a:cs typeface="Calibri"/>
                    <a:sym typeface="Calibri"/>
                  </a:rPr>
                  <a:t>is where input power (P</a:t>
                </a:r>
                <a:r>
                  <a:rPr lang="en-US" sz="2000" baseline="-25000" dirty="0">
                    <a:solidFill>
                      <a:srgbClr val="000000"/>
                    </a:solidFill>
                    <a:ea typeface="Calibri"/>
                    <a:cs typeface="Calibri"/>
                    <a:sym typeface="Calibri"/>
                  </a:rPr>
                  <a:t>i</a:t>
                </a:r>
                <a:r>
                  <a:rPr lang="en-US" sz="2000" dirty="0">
                    <a:solidFill>
                      <a:srgbClr val="000000"/>
                    </a:solidFill>
                    <a:ea typeface="Calibri"/>
                    <a:cs typeface="Calibri"/>
                    <a:sym typeface="Calibri"/>
                  </a:rPr>
                  <a:t>) is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2</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𝑃</m:t>
                        </m:r>
                      </m:e>
                      <m:sub>
                        <m:r>
                          <a:rPr lang="en-US" sz="2000" i="1">
                            <a:solidFill>
                              <a:srgbClr val="000000"/>
                            </a:solidFill>
                            <a:latin typeface="Cambria Math" panose="02040503050406030204" pitchFamily="18" charset="0"/>
                            <a:cs typeface="Calibri"/>
                            <a:sym typeface="Calibri"/>
                          </a:rPr>
                          <m:t>𝑛</m:t>
                        </m:r>
                      </m:sub>
                    </m:sSub>
                  </m:oMath>
                </a14:m>
                <a:r>
                  <a:rPr lang="en-US" sz="2000" dirty="0">
                    <a:solidFill>
                      <a:srgbClr val="000000"/>
                    </a:solidFill>
                    <a:latin typeface="Cambria Math" panose="02040503050406030204" pitchFamily="18" charset="0"/>
                    <a:ea typeface="Calibri"/>
                    <a:cs typeface="Calibri"/>
                    <a:sym typeface="Calibri"/>
                  </a:rPr>
                  <a:t>. MDI </a:t>
                </a:r>
                <a:r>
                  <a:rPr lang="en-US" sz="2000" dirty="0">
                    <a:solidFill>
                      <a:srgbClr val="000000"/>
                    </a:solidFill>
                    <a:latin typeface="Calibri" panose="020F0502020204030204" pitchFamily="34" charset="0"/>
                    <a:ea typeface="Calibri"/>
                    <a:cs typeface="Calibri" panose="020F0502020204030204" pitchFamily="34" charset="0"/>
                    <a:sym typeface="Calibri"/>
                  </a:rPr>
                  <a:t>is where intermodulation power is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2</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𝑃</m:t>
                        </m:r>
                      </m:e>
                      <m:sub>
                        <m:r>
                          <a:rPr lang="en-US" sz="2000" i="1">
                            <a:solidFill>
                              <a:srgbClr val="000000"/>
                            </a:solidFill>
                            <a:latin typeface="Cambria Math" panose="02040503050406030204" pitchFamily="18" charset="0"/>
                            <a:cs typeface="Calibri"/>
                            <a:sym typeface="Calibri"/>
                          </a:rPr>
                          <m:t>𝑛</m:t>
                        </m:r>
                      </m:sub>
                    </m:sSub>
                  </m:oMath>
                </a14:m>
                <a:r>
                  <a:rPr lang="en-US" sz="2000" dirty="0">
                    <a:solidFill>
                      <a:srgbClr val="000000"/>
                    </a:solidFill>
                    <a:latin typeface="Cambria Math" panose="02040503050406030204" pitchFamily="18" charset="0"/>
                    <a:ea typeface="Calibri"/>
                    <a:cs typeface="Calibri"/>
                    <a:sym typeface="Calibri"/>
                  </a:rPr>
                  <a:t>.</a:t>
                </a: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ea typeface="Calibri"/>
                    <a:cs typeface="Calibri"/>
                    <a:sym typeface="Calibri"/>
                  </a:rPr>
                  <a:t>Dynamic range = MDI-MDS.</a:t>
                </a: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ea typeface="Calibri"/>
                    <a:cs typeface="Calibri"/>
                    <a:sym typeface="Calibri"/>
                  </a:rPr>
                  <a:t>Good receivers have DR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100</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𝑑𝐵</m:t>
                    </m:r>
                  </m:oMath>
                </a14:m>
                <a:endParaRPr lang="en-US" sz="2000" dirty="0">
                  <a:solidFill>
                    <a:srgbClr val="000000"/>
                  </a:solidFill>
                  <a:latin typeface="Cambria Math" panose="02040503050406030204" pitchFamily="18" charset="0"/>
                  <a:ea typeface="Calibri"/>
                  <a:cs typeface="Calibri"/>
                  <a:sym typeface="Calibri"/>
                </a:endParaRPr>
              </a:p>
              <a:p>
                <a:pPr marL="285750" indent="-285750" hangingPunct="0">
                  <a:buFont typeface="Arial" panose="020B0604020202020204" pitchFamily="34" charset="0"/>
                  <a:buChar char="•"/>
                </a:pPr>
                <a:endParaRPr lang="en-US" sz="2000" dirty="0">
                  <a:solidFill>
                    <a:srgbClr val="000000"/>
                  </a:solidFill>
                  <a:latin typeface="Calibri" panose="020F0502020204030204" pitchFamily="34" charset="0"/>
                  <a:ea typeface="Calibri"/>
                  <a:cs typeface="Calibri" panose="020F0502020204030204" pitchFamily="34" charset="0"/>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68" name="TextBox 67">
                <a:extLst>
                  <a:ext uri="{FF2B5EF4-FFF2-40B4-BE49-F238E27FC236}">
                    <a16:creationId xmlns:a16="http://schemas.microsoft.com/office/drawing/2014/main" id="{C253EE9D-C214-DB4D-AC8D-E226CA03A8AE}"/>
                  </a:ext>
                </a:extLst>
              </p:cNvPr>
              <p:cNvSpPr txBox="1">
                <a:spLocks noRot="1" noChangeAspect="1" noMove="1" noResize="1" noEditPoints="1" noAdjustHandles="1" noChangeArrowheads="1" noChangeShapeType="1" noTextEdit="1"/>
              </p:cNvSpPr>
              <p:nvPr/>
            </p:nvSpPr>
            <p:spPr>
              <a:xfrm>
                <a:off x="470403" y="1664815"/>
                <a:ext cx="11172890" cy="2348082"/>
              </a:xfrm>
              <a:prstGeom prst="rect">
                <a:avLst/>
              </a:prstGeom>
              <a:blipFill>
                <a:blip r:embed="rId3"/>
                <a:stretch>
                  <a:fillRect l="-795" t="-1622"/>
                </a:stretch>
              </a:blipFill>
              <a:ln w="12700" cap="flat">
                <a:noFill/>
                <a:miter lim="400000"/>
              </a:ln>
              <a:effectLst/>
            </p:spPr>
            <p:txBody>
              <a:bodyPr/>
              <a:lstStyle/>
              <a:p>
                <a:r>
                  <a:rPr lang="en-US">
                    <a:noFill/>
                  </a:rPr>
                  <a:t> </a:t>
                </a:r>
              </a:p>
            </p:txBody>
          </p:sp>
        </mc:Fallback>
      </mc:AlternateContent>
      <p:grpSp>
        <p:nvGrpSpPr>
          <p:cNvPr id="14" name="Group 13">
            <a:extLst>
              <a:ext uri="{FF2B5EF4-FFF2-40B4-BE49-F238E27FC236}">
                <a16:creationId xmlns:a16="http://schemas.microsoft.com/office/drawing/2014/main" id="{18C33E32-792C-E049-BA12-433BD99F968B}"/>
              </a:ext>
            </a:extLst>
          </p:cNvPr>
          <p:cNvGrpSpPr/>
          <p:nvPr/>
        </p:nvGrpSpPr>
        <p:grpSpPr>
          <a:xfrm>
            <a:off x="8506737" y="4333459"/>
            <a:ext cx="3280189" cy="1786901"/>
            <a:chOff x="8090177" y="4333459"/>
            <a:chExt cx="3280189" cy="1786901"/>
          </a:xfrm>
        </p:grpSpPr>
        <p:cxnSp>
          <p:nvCxnSpPr>
            <p:cNvPr id="4" name="Straight Connector 3">
              <a:extLst>
                <a:ext uri="{FF2B5EF4-FFF2-40B4-BE49-F238E27FC236}">
                  <a16:creationId xmlns:a16="http://schemas.microsoft.com/office/drawing/2014/main" id="{9626EFAF-071C-0A4F-A7B3-736D69D8C529}"/>
                </a:ext>
              </a:extLst>
            </p:cNvPr>
            <p:cNvCxnSpPr>
              <a:cxnSpLocks/>
            </p:cNvCxnSpPr>
            <p:nvPr/>
          </p:nvCxnSpPr>
          <p:spPr>
            <a:xfrm flipV="1">
              <a:off x="8313089" y="5367129"/>
              <a:ext cx="2773017" cy="9941"/>
            </a:xfrm>
            <a:prstGeom prst="line">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BCF3A1ED-CD27-334D-891F-B109CB40F67E}"/>
                </a:ext>
              </a:extLst>
            </p:cNvPr>
            <p:cNvSpPr txBox="1"/>
            <p:nvPr/>
          </p:nvSpPr>
          <p:spPr>
            <a:xfrm>
              <a:off x="8090177" y="5781806"/>
              <a:ext cx="3150704" cy="338554"/>
            </a:xfrm>
            <a:prstGeom prst="rect">
              <a:avLst/>
            </a:prstGeom>
            <a:noFill/>
          </p:spPr>
          <p:txBody>
            <a:bodyPr wrap="square" rtlCol="0">
              <a:spAutoFit/>
            </a:bodyPr>
            <a:lstStyle/>
            <a:p>
              <a:pPr algn="ctr"/>
              <a:r>
                <a:rPr lang="en-US" sz="1600" dirty="0"/>
                <a:t>Intermodulation products</a:t>
              </a:r>
            </a:p>
          </p:txBody>
        </p:sp>
        <p:cxnSp>
          <p:nvCxnSpPr>
            <p:cNvPr id="7" name="Straight Connector 6">
              <a:extLst>
                <a:ext uri="{FF2B5EF4-FFF2-40B4-BE49-F238E27FC236}">
                  <a16:creationId xmlns:a16="http://schemas.microsoft.com/office/drawing/2014/main" id="{98082AE0-913C-2A4D-8786-66BECAC7A233}"/>
                </a:ext>
              </a:extLst>
            </p:cNvPr>
            <p:cNvCxnSpPr>
              <a:cxnSpLocks/>
            </p:cNvCxnSpPr>
            <p:nvPr/>
          </p:nvCxnSpPr>
          <p:spPr>
            <a:xfrm>
              <a:off x="9320695" y="4333459"/>
              <a:ext cx="0" cy="10336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C4E87991-E72A-0E4E-9072-DC2C7965AF03}"/>
                </a:ext>
              </a:extLst>
            </p:cNvPr>
            <p:cNvCxnSpPr>
              <a:cxnSpLocks/>
            </p:cNvCxnSpPr>
            <p:nvPr/>
          </p:nvCxnSpPr>
          <p:spPr>
            <a:xfrm>
              <a:off x="9703902" y="4336774"/>
              <a:ext cx="0" cy="10336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8E91C335-0D1B-DD49-9B4F-8106E0A62E5D}"/>
                </a:ext>
              </a:extLst>
            </p:cNvPr>
            <p:cNvSpPr txBox="1"/>
            <p:nvPr/>
          </p:nvSpPr>
          <p:spPr>
            <a:xfrm>
              <a:off x="10903226" y="5418594"/>
              <a:ext cx="467140" cy="338554"/>
            </a:xfrm>
            <a:prstGeom prst="rect">
              <a:avLst/>
            </a:prstGeom>
            <a:noFill/>
          </p:spPr>
          <p:txBody>
            <a:bodyPr wrap="square" rtlCol="0">
              <a:spAutoFit/>
            </a:bodyPr>
            <a:lstStyle/>
            <a:p>
              <a:r>
                <a:rPr lang="en-US" sz="1600" dirty="0"/>
                <a:t>f</a:t>
              </a:r>
            </a:p>
          </p:txBody>
        </p:sp>
        <p:cxnSp>
          <p:nvCxnSpPr>
            <p:cNvPr id="70" name="Straight Connector 69">
              <a:extLst>
                <a:ext uri="{FF2B5EF4-FFF2-40B4-BE49-F238E27FC236}">
                  <a16:creationId xmlns:a16="http://schemas.microsoft.com/office/drawing/2014/main" id="{C12A6545-A3B3-FF40-8386-B0D44AB1AFD0}"/>
                </a:ext>
              </a:extLst>
            </p:cNvPr>
            <p:cNvCxnSpPr>
              <a:cxnSpLocks/>
            </p:cNvCxnSpPr>
            <p:nvPr/>
          </p:nvCxnSpPr>
          <p:spPr>
            <a:xfrm>
              <a:off x="8967526" y="4750904"/>
              <a:ext cx="0" cy="63941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01F2CA7C-EF92-E040-9A6B-75AB06A7AB0A}"/>
                </a:ext>
              </a:extLst>
            </p:cNvPr>
            <p:cNvCxnSpPr>
              <a:cxnSpLocks/>
            </p:cNvCxnSpPr>
            <p:nvPr/>
          </p:nvCxnSpPr>
          <p:spPr>
            <a:xfrm>
              <a:off x="8603756" y="5029200"/>
              <a:ext cx="0" cy="35449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BC0C2EF5-D7DD-9043-8FC0-9665A8109B9F}"/>
                    </a:ext>
                  </a:extLst>
                </p:cNvPr>
                <p:cNvSpPr txBox="1"/>
                <p:nvPr/>
              </p:nvSpPr>
              <p:spPr>
                <a:xfrm>
                  <a:off x="8425291" y="5364480"/>
                  <a:ext cx="467140" cy="375296"/>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bar>
                              <m:barPr>
                                <m:ctrlPr>
                                  <a:rPr lang="en-US" sz="1600" i="1" smtClean="0">
                                    <a:latin typeface="Cambria Math" panose="02040503050406030204" pitchFamily="18" charset="0"/>
                                  </a:rPr>
                                </m:ctrlPr>
                              </m:barPr>
                              <m:e>
                                <m:r>
                                  <a:rPr lang="en-US" sz="1600" b="0" i="1" smtClean="0">
                                    <a:latin typeface="Cambria Math" panose="02040503050406030204" pitchFamily="18" charset="0"/>
                                  </a:rPr>
                                  <m:t>5</m:t>
                                </m:r>
                              </m:e>
                            </m:bar>
                          </m:sub>
                        </m:sSub>
                      </m:oMath>
                    </m:oMathPara>
                  </a14:m>
                  <a:endParaRPr lang="en-US" dirty="0"/>
                </a:p>
              </p:txBody>
            </p:sp>
          </mc:Choice>
          <mc:Fallback xmlns="">
            <p:sp>
              <p:nvSpPr>
                <p:cNvPr id="12" name="TextBox 11">
                  <a:extLst>
                    <a:ext uri="{FF2B5EF4-FFF2-40B4-BE49-F238E27FC236}">
                      <a16:creationId xmlns:a16="http://schemas.microsoft.com/office/drawing/2014/main" id="{BC0C2EF5-D7DD-9043-8FC0-9665A8109B9F}"/>
                    </a:ext>
                  </a:extLst>
                </p:cNvPr>
                <p:cNvSpPr txBox="1">
                  <a:spLocks noRot="1" noChangeAspect="1" noMove="1" noResize="1" noEditPoints="1" noAdjustHandles="1" noChangeArrowheads="1" noChangeShapeType="1" noTextEdit="1"/>
                </p:cNvSpPr>
                <p:nvPr/>
              </p:nvSpPr>
              <p:spPr>
                <a:xfrm>
                  <a:off x="8425291" y="5364480"/>
                  <a:ext cx="467140" cy="375296"/>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D48C661E-C394-E24B-9D86-7248A3226FDA}"/>
                    </a:ext>
                  </a:extLst>
                </p:cNvPr>
                <p:cNvSpPr txBox="1"/>
                <p:nvPr/>
              </p:nvSpPr>
              <p:spPr>
                <a:xfrm>
                  <a:off x="8790162" y="5364241"/>
                  <a:ext cx="467140" cy="375296"/>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bar>
                              <m:barPr>
                                <m:ctrlPr>
                                  <a:rPr lang="en-US" sz="1600" i="1" smtClean="0">
                                    <a:latin typeface="Cambria Math" panose="02040503050406030204" pitchFamily="18" charset="0"/>
                                  </a:rPr>
                                </m:ctrlPr>
                              </m:barPr>
                              <m:e>
                                <m:r>
                                  <a:rPr lang="en-US" sz="1600" b="0" i="1" smtClean="0">
                                    <a:latin typeface="Cambria Math" panose="02040503050406030204" pitchFamily="18" charset="0"/>
                                  </a:rPr>
                                  <m:t>3</m:t>
                                </m:r>
                              </m:e>
                            </m:bar>
                          </m:sub>
                        </m:sSub>
                      </m:oMath>
                    </m:oMathPara>
                  </a14:m>
                  <a:endParaRPr lang="en-US" dirty="0"/>
                </a:p>
              </p:txBody>
            </p:sp>
          </mc:Choice>
          <mc:Fallback xmlns="">
            <p:sp>
              <p:nvSpPr>
                <p:cNvPr id="75" name="TextBox 74">
                  <a:extLst>
                    <a:ext uri="{FF2B5EF4-FFF2-40B4-BE49-F238E27FC236}">
                      <a16:creationId xmlns:a16="http://schemas.microsoft.com/office/drawing/2014/main" id="{D48C661E-C394-E24B-9D86-7248A3226FDA}"/>
                    </a:ext>
                  </a:extLst>
                </p:cNvPr>
                <p:cNvSpPr txBox="1">
                  <a:spLocks noRot="1" noChangeAspect="1" noMove="1" noResize="1" noEditPoints="1" noAdjustHandles="1" noChangeArrowheads="1" noChangeShapeType="1" noTextEdit="1"/>
                </p:cNvSpPr>
                <p:nvPr/>
              </p:nvSpPr>
              <p:spPr>
                <a:xfrm>
                  <a:off x="8790162" y="5364241"/>
                  <a:ext cx="467140" cy="375296"/>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82F51CA3-B1EA-F34C-B4B1-9E50BF4F94EB}"/>
                    </a:ext>
                  </a:extLst>
                </p:cNvPr>
                <p:cNvSpPr txBox="1"/>
                <p:nvPr/>
              </p:nvSpPr>
              <p:spPr>
                <a:xfrm>
                  <a:off x="9198389" y="5359078"/>
                  <a:ext cx="467140"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r>
                              <a:rPr lang="en-US" sz="1600" i="1" smtClean="0">
                                <a:latin typeface="Cambria Math" panose="02040503050406030204" pitchFamily="18" charset="0"/>
                              </a:rPr>
                              <m:t>1</m:t>
                            </m:r>
                          </m:sub>
                        </m:sSub>
                      </m:oMath>
                    </m:oMathPara>
                  </a14:m>
                  <a:endParaRPr lang="en-US" dirty="0"/>
                </a:p>
              </p:txBody>
            </p:sp>
          </mc:Choice>
          <mc:Fallback xmlns="">
            <p:sp>
              <p:nvSpPr>
                <p:cNvPr id="76" name="TextBox 75">
                  <a:extLst>
                    <a:ext uri="{FF2B5EF4-FFF2-40B4-BE49-F238E27FC236}">
                      <a16:creationId xmlns:a16="http://schemas.microsoft.com/office/drawing/2014/main" id="{82F51CA3-B1EA-F34C-B4B1-9E50BF4F94EB}"/>
                    </a:ext>
                  </a:extLst>
                </p:cNvPr>
                <p:cNvSpPr txBox="1">
                  <a:spLocks noRot="1" noChangeAspect="1" noMove="1" noResize="1" noEditPoints="1" noAdjustHandles="1" noChangeArrowheads="1" noChangeShapeType="1" noTextEdit="1"/>
                </p:cNvSpPr>
                <p:nvPr/>
              </p:nvSpPr>
              <p:spPr>
                <a:xfrm>
                  <a:off x="9198389" y="5359078"/>
                  <a:ext cx="467140" cy="338554"/>
                </a:xfrm>
                <a:prstGeom prst="rect">
                  <a:avLst/>
                </a:prstGeom>
                <a:blipFill>
                  <a:blip r:embed="rId6"/>
                  <a:stretch>
                    <a:fillRect b="-7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4EF30268-7F35-6449-837B-89D9CEAA113C}"/>
                    </a:ext>
                  </a:extLst>
                </p:cNvPr>
                <p:cNvSpPr txBox="1"/>
                <p:nvPr/>
              </p:nvSpPr>
              <p:spPr>
                <a:xfrm>
                  <a:off x="9559787" y="5367129"/>
                  <a:ext cx="467140"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r>
                              <a:rPr lang="en-US" sz="1600" b="0" i="1" smtClean="0">
                                <a:latin typeface="Cambria Math" panose="02040503050406030204" pitchFamily="18" charset="0"/>
                              </a:rPr>
                              <m:t>2</m:t>
                            </m:r>
                          </m:sub>
                        </m:sSub>
                      </m:oMath>
                    </m:oMathPara>
                  </a14:m>
                  <a:endParaRPr lang="en-US" dirty="0"/>
                </a:p>
              </p:txBody>
            </p:sp>
          </mc:Choice>
          <mc:Fallback xmlns="">
            <p:sp>
              <p:nvSpPr>
                <p:cNvPr id="77" name="TextBox 76">
                  <a:extLst>
                    <a:ext uri="{FF2B5EF4-FFF2-40B4-BE49-F238E27FC236}">
                      <a16:creationId xmlns:a16="http://schemas.microsoft.com/office/drawing/2014/main" id="{4EF30268-7F35-6449-837B-89D9CEAA113C}"/>
                    </a:ext>
                  </a:extLst>
                </p:cNvPr>
                <p:cNvSpPr txBox="1">
                  <a:spLocks noRot="1" noChangeAspect="1" noMove="1" noResize="1" noEditPoints="1" noAdjustHandles="1" noChangeArrowheads="1" noChangeShapeType="1" noTextEdit="1"/>
                </p:cNvSpPr>
                <p:nvPr/>
              </p:nvSpPr>
              <p:spPr>
                <a:xfrm>
                  <a:off x="9559787" y="5367129"/>
                  <a:ext cx="467140" cy="338554"/>
                </a:xfrm>
                <a:prstGeom prst="rect">
                  <a:avLst/>
                </a:prstGeom>
                <a:blipFill>
                  <a:blip r:embed="rId7"/>
                  <a:stretch>
                    <a:fillRect b="-7143"/>
                  </a:stretch>
                </a:blipFill>
              </p:spPr>
              <p:txBody>
                <a:bodyPr/>
                <a:lstStyle/>
                <a:p>
                  <a:r>
                    <a:rPr lang="en-US">
                      <a:noFill/>
                    </a:rPr>
                    <a:t> </a:t>
                  </a:r>
                </a:p>
              </p:txBody>
            </p:sp>
          </mc:Fallback>
        </mc:AlternateContent>
        <p:cxnSp>
          <p:nvCxnSpPr>
            <p:cNvPr id="78" name="Straight Connector 77">
              <a:extLst>
                <a:ext uri="{FF2B5EF4-FFF2-40B4-BE49-F238E27FC236}">
                  <a16:creationId xmlns:a16="http://schemas.microsoft.com/office/drawing/2014/main" id="{46239324-22F9-C84A-BD0F-B4B8D3E74397}"/>
                </a:ext>
              </a:extLst>
            </p:cNvPr>
            <p:cNvCxnSpPr>
              <a:cxnSpLocks/>
            </p:cNvCxnSpPr>
            <p:nvPr/>
          </p:nvCxnSpPr>
          <p:spPr>
            <a:xfrm>
              <a:off x="10095286" y="4740744"/>
              <a:ext cx="0" cy="63941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992ED0D5-C111-2344-98A2-729D6552EF0A}"/>
                </a:ext>
              </a:extLst>
            </p:cNvPr>
            <p:cNvCxnSpPr>
              <a:cxnSpLocks/>
            </p:cNvCxnSpPr>
            <p:nvPr/>
          </p:nvCxnSpPr>
          <p:spPr>
            <a:xfrm>
              <a:off x="10442716" y="5019040"/>
              <a:ext cx="0" cy="35449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76A799F9-4515-964F-B5A0-7F9EB5391981}"/>
                    </a:ext>
                  </a:extLst>
                </p:cNvPr>
                <p:cNvSpPr txBox="1"/>
                <p:nvPr/>
              </p:nvSpPr>
              <p:spPr>
                <a:xfrm>
                  <a:off x="10284571" y="5384800"/>
                  <a:ext cx="467140" cy="35548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bar>
                              <m:barPr>
                                <m:pos m:val="top"/>
                                <m:ctrlPr>
                                  <a:rPr lang="en-US" sz="1600" i="1" smtClean="0">
                                    <a:latin typeface="Cambria Math" panose="02040503050406030204" pitchFamily="18" charset="0"/>
                                  </a:rPr>
                                </m:ctrlPr>
                              </m:barPr>
                              <m:e>
                                <m:r>
                                  <a:rPr lang="en-US" sz="1600" b="0" i="1" smtClean="0">
                                    <a:latin typeface="Cambria Math" panose="02040503050406030204" pitchFamily="18" charset="0"/>
                                  </a:rPr>
                                  <m:t>5</m:t>
                                </m:r>
                              </m:e>
                            </m:bar>
                          </m:sub>
                        </m:sSub>
                      </m:oMath>
                    </m:oMathPara>
                  </a14:m>
                  <a:endParaRPr lang="en-US" dirty="0"/>
                </a:p>
              </p:txBody>
            </p:sp>
          </mc:Choice>
          <mc:Fallback xmlns="">
            <p:sp>
              <p:nvSpPr>
                <p:cNvPr id="80" name="TextBox 79">
                  <a:extLst>
                    <a:ext uri="{FF2B5EF4-FFF2-40B4-BE49-F238E27FC236}">
                      <a16:creationId xmlns:a16="http://schemas.microsoft.com/office/drawing/2014/main" id="{76A799F9-4515-964F-B5A0-7F9EB5391981}"/>
                    </a:ext>
                  </a:extLst>
                </p:cNvPr>
                <p:cNvSpPr txBox="1">
                  <a:spLocks noRot="1" noChangeAspect="1" noMove="1" noResize="1" noEditPoints="1" noAdjustHandles="1" noChangeArrowheads="1" noChangeShapeType="1" noTextEdit="1"/>
                </p:cNvSpPr>
                <p:nvPr/>
              </p:nvSpPr>
              <p:spPr>
                <a:xfrm>
                  <a:off x="10284571" y="5384800"/>
                  <a:ext cx="467140" cy="35548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7D06D935-E3EA-314B-81EE-A2EAFA18C791}"/>
                    </a:ext>
                  </a:extLst>
                </p:cNvPr>
                <p:cNvSpPr txBox="1"/>
                <p:nvPr/>
              </p:nvSpPr>
              <p:spPr>
                <a:xfrm>
                  <a:off x="9949291" y="5364480"/>
                  <a:ext cx="467140" cy="35548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bar>
                              <m:barPr>
                                <m:pos m:val="top"/>
                                <m:ctrlPr>
                                  <a:rPr lang="en-US" sz="1600" i="1" smtClean="0">
                                    <a:latin typeface="Cambria Math" panose="02040503050406030204" pitchFamily="18" charset="0"/>
                                  </a:rPr>
                                </m:ctrlPr>
                              </m:barPr>
                              <m:e>
                                <m:r>
                                  <a:rPr lang="en-US" sz="1600" b="0" i="1" smtClean="0">
                                    <a:latin typeface="Cambria Math" panose="02040503050406030204" pitchFamily="18" charset="0"/>
                                  </a:rPr>
                                  <m:t>3</m:t>
                                </m:r>
                              </m:e>
                            </m:bar>
                          </m:sub>
                        </m:sSub>
                      </m:oMath>
                    </m:oMathPara>
                  </a14:m>
                  <a:endParaRPr lang="en-US" dirty="0"/>
                </a:p>
              </p:txBody>
            </p:sp>
          </mc:Choice>
          <mc:Fallback xmlns="">
            <p:sp>
              <p:nvSpPr>
                <p:cNvPr id="81" name="TextBox 80">
                  <a:extLst>
                    <a:ext uri="{FF2B5EF4-FFF2-40B4-BE49-F238E27FC236}">
                      <a16:creationId xmlns:a16="http://schemas.microsoft.com/office/drawing/2014/main" id="{7D06D935-E3EA-314B-81EE-A2EAFA18C791}"/>
                    </a:ext>
                  </a:extLst>
                </p:cNvPr>
                <p:cNvSpPr txBox="1">
                  <a:spLocks noRot="1" noChangeAspect="1" noMove="1" noResize="1" noEditPoints="1" noAdjustHandles="1" noChangeArrowheads="1" noChangeShapeType="1" noTextEdit="1"/>
                </p:cNvSpPr>
                <p:nvPr/>
              </p:nvSpPr>
              <p:spPr>
                <a:xfrm>
                  <a:off x="9949291" y="5364480"/>
                  <a:ext cx="467140" cy="355482"/>
                </a:xfrm>
                <a:prstGeom prst="rect">
                  <a:avLst/>
                </a:prstGeom>
                <a:blipFill>
                  <a:blip r:embed="rId9"/>
                  <a:stretch>
                    <a:fillRect b="-3448"/>
                  </a:stretch>
                </a:blipFill>
              </p:spPr>
              <p:txBody>
                <a:bodyPr/>
                <a:lstStyle/>
                <a:p>
                  <a:r>
                    <a:rPr lang="en-US">
                      <a:noFill/>
                    </a:rPr>
                    <a:t> </a:t>
                  </a:r>
                </a:p>
              </p:txBody>
            </p:sp>
          </mc:Fallback>
        </mc:AlternateContent>
      </p:grpSp>
    </p:spTree>
    <p:extLst>
      <p:ext uri="{BB962C8B-B14F-4D97-AF65-F5344CB8AC3E}">
        <p14:creationId xmlns:p14="http://schemas.microsoft.com/office/powerpoint/2010/main" val="124878568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43" name="Shape 51">
            <a:extLst>
              <a:ext uri="{FF2B5EF4-FFF2-40B4-BE49-F238E27FC236}">
                <a16:creationId xmlns:a16="http://schemas.microsoft.com/office/drawing/2014/main" id="{9FFDDBAD-D53C-7548-8960-D9BBEB632163}"/>
              </a:ext>
            </a:extLst>
          </p:cNvPr>
          <p:cNvSpPr/>
          <p:nvPr/>
        </p:nvSpPr>
        <p:spPr>
          <a:xfrm>
            <a:off x="1033567" y="38983"/>
            <a:ext cx="9950107"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a:latin typeface="Calibri Light" panose="020F0502020204030204" pitchFamily="34" charset="0"/>
              </a:rPr>
              <a:t>Norcal 40A</a:t>
            </a:r>
            <a:endParaRPr sz="4400">
              <a:latin typeface="Calibri Light" panose="020F0502020204030204" pitchFamily="34" charset="0"/>
            </a:endParaRPr>
          </a:p>
        </p:txBody>
      </p:sp>
      <p:sp>
        <p:nvSpPr>
          <p:cNvPr id="2" name="Slide Number Placeholder 1">
            <a:extLst>
              <a:ext uri="{FF2B5EF4-FFF2-40B4-BE49-F238E27FC236}">
                <a16:creationId xmlns:a16="http://schemas.microsoft.com/office/drawing/2014/main" id="{269DD1F4-206A-9E4A-8545-DC62FD86AD10}"/>
              </a:ext>
            </a:extLst>
          </p:cNvPr>
          <p:cNvSpPr>
            <a:spLocks noGrp="1"/>
          </p:cNvSpPr>
          <p:nvPr>
            <p:ph type="sldNum" sz="quarter" idx="2"/>
          </p:nvPr>
        </p:nvSpPr>
        <p:spPr>
          <a:xfrm>
            <a:off x="9571459" y="6426254"/>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60</a:t>
            </a:fld>
            <a:endParaRPr lang="en-US">
              <a:solidFill>
                <a:schemeClr val="tx1"/>
              </a:solidFill>
            </a:endParaRPr>
          </a:p>
        </p:txBody>
      </p:sp>
      <p:grpSp>
        <p:nvGrpSpPr>
          <p:cNvPr id="3" name="Group 2">
            <a:extLst>
              <a:ext uri="{FF2B5EF4-FFF2-40B4-BE49-F238E27FC236}">
                <a16:creationId xmlns:a16="http://schemas.microsoft.com/office/drawing/2014/main" id="{C80053C3-4974-A94B-BA72-F2AB531BFE88}"/>
              </a:ext>
            </a:extLst>
          </p:cNvPr>
          <p:cNvGrpSpPr/>
          <p:nvPr/>
        </p:nvGrpSpPr>
        <p:grpSpPr>
          <a:xfrm>
            <a:off x="1823915" y="897296"/>
            <a:ext cx="7243872" cy="5807921"/>
            <a:chOff x="4697742" y="525039"/>
            <a:chExt cx="7243872" cy="5807921"/>
          </a:xfrm>
        </p:grpSpPr>
        <p:grpSp>
          <p:nvGrpSpPr>
            <p:cNvPr id="65" name="Group 864">
              <a:extLst>
                <a:ext uri="{FF2B5EF4-FFF2-40B4-BE49-F238E27FC236}">
                  <a16:creationId xmlns:a16="http://schemas.microsoft.com/office/drawing/2014/main" id="{58DB06B9-3DF4-7E44-93DE-6A6E996D7635}"/>
                </a:ext>
              </a:extLst>
            </p:cNvPr>
            <p:cNvGrpSpPr>
              <a:grpSpLocks/>
            </p:cNvGrpSpPr>
            <p:nvPr/>
          </p:nvGrpSpPr>
          <p:grpSpPr bwMode="auto">
            <a:xfrm rot="5400000">
              <a:off x="9241812" y="4937017"/>
              <a:ext cx="756736" cy="558800"/>
              <a:chOff x="1843" y="1698"/>
              <a:chExt cx="576" cy="462"/>
            </a:xfrm>
          </p:grpSpPr>
          <p:grpSp>
            <p:nvGrpSpPr>
              <p:cNvPr id="66" name="Group 60">
                <a:extLst>
                  <a:ext uri="{FF2B5EF4-FFF2-40B4-BE49-F238E27FC236}">
                    <a16:creationId xmlns:a16="http://schemas.microsoft.com/office/drawing/2014/main" id="{1A8AF531-AF8D-A243-B46B-FC24D678BA58}"/>
                  </a:ext>
                </a:extLst>
              </p:cNvPr>
              <p:cNvGrpSpPr>
                <a:grpSpLocks/>
              </p:cNvGrpSpPr>
              <p:nvPr/>
            </p:nvGrpSpPr>
            <p:grpSpPr bwMode="auto">
              <a:xfrm>
                <a:off x="1843" y="1698"/>
                <a:ext cx="576" cy="461"/>
                <a:chOff x="3456" y="3427"/>
                <a:chExt cx="576" cy="461"/>
              </a:xfrm>
            </p:grpSpPr>
            <p:sp>
              <p:nvSpPr>
                <p:cNvPr id="68" name="Line 55">
                  <a:extLst>
                    <a:ext uri="{FF2B5EF4-FFF2-40B4-BE49-F238E27FC236}">
                      <a16:creationId xmlns:a16="http://schemas.microsoft.com/office/drawing/2014/main" id="{23D69D6E-0AF9-8646-82A3-BB2FC8CF1D20}"/>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AutoShape 56">
                  <a:extLst>
                    <a:ext uri="{FF2B5EF4-FFF2-40B4-BE49-F238E27FC236}">
                      <a16:creationId xmlns:a16="http://schemas.microsoft.com/office/drawing/2014/main" id="{D77C2840-595B-9049-B477-E1D58B454459}"/>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67" name="Freeform 863">
                <a:extLst>
                  <a:ext uri="{FF2B5EF4-FFF2-40B4-BE49-F238E27FC236}">
                    <a16:creationId xmlns:a16="http://schemas.microsoft.com/office/drawing/2014/main" id="{85DB35CA-5609-2B46-A3B9-47EB70312F5D}"/>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96C7DF0-CADD-E04B-B4D2-6A8ECF51B1FA}"/>
                    </a:ext>
                  </a:extLst>
                </p:cNvPr>
                <p:cNvSpPr txBox="1"/>
                <p:nvPr/>
              </p:nvSpPr>
              <p:spPr>
                <a:xfrm>
                  <a:off x="8967556" y="1646510"/>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a:solidFill>
                      <a:srgbClr val="000000"/>
                    </a:solidFill>
                    <a:latin typeface="Calibri"/>
                    <a:ea typeface="Calibri"/>
                    <a:cs typeface="Calibri"/>
                    <a:sym typeface="Calibri"/>
                  </a:endParaRPr>
                </a:p>
              </p:txBody>
            </p:sp>
          </mc:Choice>
          <mc:Fallback xmlns="">
            <p:sp>
              <p:nvSpPr>
                <p:cNvPr id="5" name="TextBox 4">
                  <a:extLst>
                    <a:ext uri="{FF2B5EF4-FFF2-40B4-BE49-F238E27FC236}">
                      <a16:creationId xmlns:a16="http://schemas.microsoft.com/office/drawing/2014/main" id="{396C7DF0-CADD-E04B-B4D2-6A8ECF51B1FA}"/>
                    </a:ext>
                  </a:extLst>
                </p:cNvPr>
                <p:cNvSpPr txBox="1">
                  <a:spLocks noRot="1" noChangeAspect="1" noMove="1" noResize="1" noEditPoints="1" noAdjustHandles="1" noChangeArrowheads="1" noChangeShapeType="1" noTextEdit="1"/>
                </p:cNvSpPr>
                <p:nvPr/>
              </p:nvSpPr>
              <p:spPr>
                <a:xfrm>
                  <a:off x="8967556" y="1646510"/>
                  <a:ext cx="1285045" cy="765904"/>
                </a:xfrm>
                <a:prstGeom prst="rect">
                  <a:avLst/>
                </a:prstGeom>
                <a:blipFill>
                  <a:blip r:embed="rId3"/>
                  <a:stretch>
                    <a:fillRect b="-22581"/>
                  </a:stretch>
                </a:blipFill>
                <a:ln w="12700" cap="flat">
                  <a:noFill/>
                  <a:miter lim="400000"/>
                </a:ln>
                <a:effectLst/>
              </p:spPr>
              <p:txBody>
                <a:bodyPr/>
                <a:lstStyle/>
                <a:p>
                  <a:r>
                    <a:rPr lang="en-US">
                      <a:noFill/>
                    </a:rPr>
                    <a:t> </a:t>
                  </a:r>
                </a:p>
              </p:txBody>
            </p:sp>
          </mc:Fallback>
        </mc:AlternateContent>
        <p:sp>
          <p:nvSpPr>
            <p:cNvPr id="75" name="Rectangle 74">
              <a:extLst>
                <a:ext uri="{FF2B5EF4-FFF2-40B4-BE49-F238E27FC236}">
                  <a16:creationId xmlns:a16="http://schemas.microsoft.com/office/drawing/2014/main" id="{1CF15BBA-030E-8649-A6E1-9828FD61B9EA}"/>
                </a:ext>
              </a:extLst>
            </p:cNvPr>
            <p:cNvSpPr/>
            <p:nvPr/>
          </p:nvSpPr>
          <p:spPr>
            <a:xfrm>
              <a:off x="7446094" y="1070871"/>
              <a:ext cx="881485" cy="482227"/>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nvGrpSpPr>
            <p:cNvPr id="126" name="Group 222">
              <a:extLst>
                <a:ext uri="{FF2B5EF4-FFF2-40B4-BE49-F238E27FC236}">
                  <a16:creationId xmlns:a16="http://schemas.microsoft.com/office/drawing/2014/main" id="{4BD8CBD6-EA84-EB42-8580-F0C9F19BF9B4}"/>
                </a:ext>
              </a:extLst>
            </p:cNvPr>
            <p:cNvGrpSpPr>
              <a:grpSpLocks/>
            </p:cNvGrpSpPr>
            <p:nvPr/>
          </p:nvGrpSpPr>
          <p:grpSpPr bwMode="auto">
            <a:xfrm>
              <a:off x="9857898" y="5981803"/>
              <a:ext cx="266095" cy="351157"/>
              <a:chOff x="4272" y="3072"/>
              <a:chExt cx="192" cy="240"/>
            </a:xfrm>
          </p:grpSpPr>
          <p:sp>
            <p:nvSpPr>
              <p:cNvPr id="127" name="Line 99">
                <a:extLst>
                  <a:ext uri="{FF2B5EF4-FFF2-40B4-BE49-F238E27FC236}">
                    <a16:creationId xmlns:a16="http://schemas.microsoft.com/office/drawing/2014/main" id="{B12930A2-3BFB-264A-9DBE-9DF0AB88B45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28" name="Line 100">
                <a:extLst>
                  <a:ext uri="{FF2B5EF4-FFF2-40B4-BE49-F238E27FC236}">
                    <a16:creationId xmlns:a16="http://schemas.microsoft.com/office/drawing/2014/main" id="{8FDCC30C-E2EA-6246-BCAE-F1E7FE9ED9F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29" name="Line 101">
                <a:extLst>
                  <a:ext uri="{FF2B5EF4-FFF2-40B4-BE49-F238E27FC236}">
                    <a16:creationId xmlns:a16="http://schemas.microsoft.com/office/drawing/2014/main" id="{57DC107D-D554-3841-B74E-A2601BBE4F8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0" name="Line 102">
                <a:extLst>
                  <a:ext uri="{FF2B5EF4-FFF2-40B4-BE49-F238E27FC236}">
                    <a16:creationId xmlns:a16="http://schemas.microsoft.com/office/drawing/2014/main" id="{B73C4B30-18E1-1E43-BE5E-0BC063E3354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1" name="Line 103">
                <a:extLst>
                  <a:ext uri="{FF2B5EF4-FFF2-40B4-BE49-F238E27FC236}">
                    <a16:creationId xmlns:a16="http://schemas.microsoft.com/office/drawing/2014/main" id="{316789B7-9D92-4048-9666-42606C3908D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2" name="Line 104">
                <a:extLst>
                  <a:ext uri="{FF2B5EF4-FFF2-40B4-BE49-F238E27FC236}">
                    <a16:creationId xmlns:a16="http://schemas.microsoft.com/office/drawing/2014/main" id="{91A47027-3D2F-CC4B-AAFA-F811F2E3797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117" name="Freeform 132">
              <a:extLst>
                <a:ext uri="{FF2B5EF4-FFF2-40B4-BE49-F238E27FC236}">
                  <a16:creationId xmlns:a16="http://schemas.microsoft.com/office/drawing/2014/main" id="{961D94BA-A176-0742-A4F1-601E9B8198C1}"/>
                </a:ext>
              </a:extLst>
            </p:cNvPr>
            <p:cNvSpPr>
              <a:spLocks/>
            </p:cNvSpPr>
            <p:nvPr/>
          </p:nvSpPr>
          <p:spPr bwMode="auto">
            <a:xfrm>
              <a:off x="10253406" y="5439870"/>
              <a:ext cx="321532" cy="842776"/>
            </a:xfrm>
            <a:custGeom>
              <a:avLst/>
              <a:gdLst>
                <a:gd name="T0" fmla="*/ 232 w 232"/>
                <a:gd name="T1" fmla="*/ 576 h 576"/>
                <a:gd name="T2" fmla="*/ 232 w 232"/>
                <a:gd name="T3" fmla="*/ 0 h 576"/>
                <a:gd name="T4" fmla="*/ 116 w 232"/>
                <a:gd name="T5" fmla="*/ 173 h 576"/>
                <a:gd name="T6" fmla="*/ 1 w 232"/>
                <a:gd name="T7" fmla="*/ 173 h 576"/>
                <a:gd name="T8" fmla="*/ 1 w 232"/>
                <a:gd name="T9" fmla="*/ 230 h 576"/>
                <a:gd name="T10" fmla="*/ 0 w 232"/>
                <a:gd name="T11" fmla="*/ 347 h 576"/>
                <a:gd name="T12" fmla="*/ 1 w 232"/>
                <a:gd name="T13" fmla="*/ 403 h 576"/>
                <a:gd name="T14" fmla="*/ 116 w 232"/>
                <a:gd name="T15" fmla="*/ 403 h 576"/>
                <a:gd name="T16" fmla="*/ 232 w 232"/>
                <a:gd name="T17" fmla="*/ 576 h 5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2"/>
                <a:gd name="T28" fmla="*/ 0 h 576"/>
                <a:gd name="T29" fmla="*/ 232 w 232"/>
                <a:gd name="T30" fmla="*/ 576 h 57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2" h="576">
                  <a:moveTo>
                    <a:pt x="232" y="576"/>
                  </a:moveTo>
                  <a:lnTo>
                    <a:pt x="232" y="0"/>
                  </a:lnTo>
                  <a:lnTo>
                    <a:pt x="116" y="173"/>
                  </a:lnTo>
                  <a:lnTo>
                    <a:pt x="1" y="173"/>
                  </a:lnTo>
                  <a:lnTo>
                    <a:pt x="1" y="230"/>
                  </a:lnTo>
                  <a:lnTo>
                    <a:pt x="0" y="347"/>
                  </a:lnTo>
                  <a:lnTo>
                    <a:pt x="1" y="403"/>
                  </a:lnTo>
                  <a:lnTo>
                    <a:pt x="116" y="403"/>
                  </a:lnTo>
                  <a:lnTo>
                    <a:pt x="232" y="576"/>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0" name="Group 333">
              <a:extLst>
                <a:ext uri="{FF2B5EF4-FFF2-40B4-BE49-F238E27FC236}">
                  <a16:creationId xmlns:a16="http://schemas.microsoft.com/office/drawing/2014/main" id="{DC328D3B-8C3B-F447-ABEA-6E1F7E3F2BE0}"/>
                </a:ext>
              </a:extLst>
            </p:cNvPr>
            <p:cNvGrpSpPr>
              <a:grpSpLocks/>
            </p:cNvGrpSpPr>
            <p:nvPr/>
          </p:nvGrpSpPr>
          <p:grpSpPr bwMode="auto">
            <a:xfrm>
              <a:off x="7566392" y="525039"/>
              <a:ext cx="611801" cy="542215"/>
              <a:chOff x="3341" y="1296"/>
              <a:chExt cx="230" cy="230"/>
            </a:xfrm>
          </p:grpSpPr>
          <p:grpSp>
            <p:nvGrpSpPr>
              <p:cNvPr id="153" name="Group 237">
                <a:extLst>
                  <a:ext uri="{FF2B5EF4-FFF2-40B4-BE49-F238E27FC236}">
                    <a16:creationId xmlns:a16="http://schemas.microsoft.com/office/drawing/2014/main" id="{C5B1C350-B349-494A-A4B0-08D192086002}"/>
                  </a:ext>
                </a:extLst>
              </p:cNvPr>
              <p:cNvGrpSpPr>
                <a:grpSpLocks/>
              </p:cNvGrpSpPr>
              <p:nvPr/>
            </p:nvGrpSpPr>
            <p:grpSpPr bwMode="auto">
              <a:xfrm>
                <a:off x="3341" y="1296"/>
                <a:ext cx="230" cy="230"/>
                <a:chOff x="4608" y="2045"/>
                <a:chExt cx="230" cy="230"/>
              </a:xfrm>
            </p:grpSpPr>
            <p:sp>
              <p:nvSpPr>
                <p:cNvPr id="167" name="Freeform 238">
                  <a:extLst>
                    <a:ext uri="{FF2B5EF4-FFF2-40B4-BE49-F238E27FC236}">
                      <a16:creationId xmlns:a16="http://schemas.microsoft.com/office/drawing/2014/main" id="{B1774267-D68F-1A43-ABB3-64C829487B3C}"/>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Line 239">
                  <a:extLst>
                    <a:ext uri="{FF2B5EF4-FFF2-40B4-BE49-F238E27FC236}">
                      <a16:creationId xmlns:a16="http://schemas.microsoft.com/office/drawing/2014/main" id="{8F32AC4B-22C7-384B-A043-5CC4ED79EA50}"/>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66" name="Freeform 332">
                <a:extLst>
                  <a:ext uri="{FF2B5EF4-FFF2-40B4-BE49-F238E27FC236}">
                    <a16:creationId xmlns:a16="http://schemas.microsoft.com/office/drawing/2014/main" id="{38E03D90-A816-CC44-A320-88602C0B7181}"/>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69" name="TextBox 168">
              <a:extLst>
                <a:ext uri="{FF2B5EF4-FFF2-40B4-BE49-F238E27FC236}">
                  <a16:creationId xmlns:a16="http://schemas.microsoft.com/office/drawing/2014/main" id="{9261366F-1596-5643-A20E-3A20B426E719}"/>
                </a:ext>
              </a:extLst>
            </p:cNvPr>
            <p:cNvSpPr txBox="1"/>
            <p:nvPr/>
          </p:nvSpPr>
          <p:spPr>
            <a:xfrm>
              <a:off x="7466681" y="1047841"/>
              <a:ext cx="886477"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a:solidFill>
                    <a:srgbClr val="000000"/>
                  </a:solidFill>
                  <a:latin typeface="Calibri"/>
                  <a:ea typeface="Calibri"/>
                  <a:cs typeface="Calibri"/>
                  <a:sym typeface="Calibri"/>
                </a:rPr>
                <a:t>Harmonic</a:t>
              </a:r>
            </a:p>
            <a:p>
              <a:pPr algn="ctr" defTabSz="457200" latinLnBrk="1" hangingPunct="0"/>
              <a:r>
                <a:rPr lang="en-US" sz="1400">
                  <a:solidFill>
                    <a:srgbClr val="000000"/>
                  </a:solidFill>
                </a:rPr>
                <a:t>Filter</a:t>
              </a:r>
              <a:endParaRPr lang="en-US" sz="1400">
                <a:solidFill>
                  <a:srgbClr val="000000"/>
                </a:solidFill>
                <a:latin typeface="Calibri"/>
                <a:ea typeface="Calibri"/>
                <a:cs typeface="Calibri"/>
                <a:sym typeface="Calibri"/>
              </a:endParaRPr>
            </a:p>
          </p:txBody>
        </p:sp>
        <p:sp>
          <p:nvSpPr>
            <p:cNvPr id="170" name="TextBox 169">
              <a:extLst>
                <a:ext uri="{FF2B5EF4-FFF2-40B4-BE49-F238E27FC236}">
                  <a16:creationId xmlns:a16="http://schemas.microsoft.com/office/drawing/2014/main" id="{267135CF-FF1B-5145-8B05-8E31CB5DC65E}"/>
                </a:ext>
              </a:extLst>
            </p:cNvPr>
            <p:cNvSpPr txBox="1"/>
            <p:nvPr/>
          </p:nvSpPr>
          <p:spPr>
            <a:xfrm>
              <a:off x="6931828" y="2920542"/>
              <a:ext cx="822700"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latin typeface="Calibri"/>
                  <a:ea typeface="Calibri"/>
                  <a:cs typeface="Calibri"/>
                  <a:sym typeface="Calibri"/>
                </a:rPr>
                <a:t>VFO</a:t>
              </a:r>
            </a:p>
            <a:p>
              <a:pPr defTabSz="457200" latinLnBrk="1" hangingPunct="0"/>
              <a:r>
                <a:rPr lang="en-US" sz="1600">
                  <a:solidFill>
                    <a:srgbClr val="000000"/>
                  </a:solidFill>
                </a:rPr>
                <a:t>2.1 MHz</a:t>
              </a:r>
              <a:endParaRPr lang="en-US" sz="1600">
                <a:solidFill>
                  <a:srgbClr val="000000"/>
                </a:solidFill>
                <a:latin typeface="Calibri"/>
                <a:ea typeface="Calibri"/>
                <a:cs typeface="Calibri"/>
                <a:sym typeface="Calibri"/>
              </a:endParaRPr>
            </a:p>
          </p:txBody>
        </p:sp>
        <p:grpSp>
          <p:nvGrpSpPr>
            <p:cNvPr id="171" name="Group 864">
              <a:extLst>
                <a:ext uri="{FF2B5EF4-FFF2-40B4-BE49-F238E27FC236}">
                  <a16:creationId xmlns:a16="http://schemas.microsoft.com/office/drawing/2014/main" id="{5C37EB4F-F680-5443-AC84-DAFA3D276C22}"/>
                </a:ext>
              </a:extLst>
            </p:cNvPr>
            <p:cNvGrpSpPr>
              <a:grpSpLocks/>
            </p:cNvGrpSpPr>
            <p:nvPr/>
          </p:nvGrpSpPr>
          <p:grpSpPr bwMode="auto">
            <a:xfrm rot="16200000">
              <a:off x="5805817" y="1552800"/>
              <a:ext cx="756736" cy="558800"/>
              <a:chOff x="1843" y="1698"/>
              <a:chExt cx="576" cy="462"/>
            </a:xfrm>
          </p:grpSpPr>
          <p:grpSp>
            <p:nvGrpSpPr>
              <p:cNvPr id="172" name="Group 60">
                <a:extLst>
                  <a:ext uri="{FF2B5EF4-FFF2-40B4-BE49-F238E27FC236}">
                    <a16:creationId xmlns:a16="http://schemas.microsoft.com/office/drawing/2014/main" id="{1EB7C0CB-3E76-C14A-B9E2-175DE5B5F5D9}"/>
                  </a:ext>
                </a:extLst>
              </p:cNvPr>
              <p:cNvGrpSpPr>
                <a:grpSpLocks/>
              </p:cNvGrpSpPr>
              <p:nvPr/>
            </p:nvGrpSpPr>
            <p:grpSpPr bwMode="auto">
              <a:xfrm>
                <a:off x="1843" y="1698"/>
                <a:ext cx="576" cy="461"/>
                <a:chOff x="3456" y="3427"/>
                <a:chExt cx="576" cy="461"/>
              </a:xfrm>
            </p:grpSpPr>
            <p:sp>
              <p:nvSpPr>
                <p:cNvPr id="174" name="Line 55">
                  <a:extLst>
                    <a:ext uri="{FF2B5EF4-FFF2-40B4-BE49-F238E27FC236}">
                      <a16:creationId xmlns:a16="http://schemas.microsoft.com/office/drawing/2014/main" id="{EBD7CC3C-7626-5D4F-9E65-BCBD8DFF9274}"/>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AutoShape 56">
                  <a:extLst>
                    <a:ext uri="{FF2B5EF4-FFF2-40B4-BE49-F238E27FC236}">
                      <a16:creationId xmlns:a16="http://schemas.microsoft.com/office/drawing/2014/main" id="{EABF9D4D-911F-554B-ACCB-0DB5BDE8D6C1}"/>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3" name="Freeform 863">
                <a:extLst>
                  <a:ext uri="{FF2B5EF4-FFF2-40B4-BE49-F238E27FC236}">
                    <a16:creationId xmlns:a16="http://schemas.microsoft.com/office/drawing/2014/main" id="{562B5E3F-0BF8-314A-B4A2-8807CF7594CB}"/>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176" name="Group 864">
              <a:extLst>
                <a:ext uri="{FF2B5EF4-FFF2-40B4-BE49-F238E27FC236}">
                  <a16:creationId xmlns:a16="http://schemas.microsoft.com/office/drawing/2014/main" id="{967CBBD8-9CB8-794F-B36B-300751C5011D}"/>
                </a:ext>
              </a:extLst>
            </p:cNvPr>
            <p:cNvGrpSpPr>
              <a:grpSpLocks/>
            </p:cNvGrpSpPr>
            <p:nvPr/>
          </p:nvGrpSpPr>
          <p:grpSpPr bwMode="auto">
            <a:xfrm rot="16200000">
              <a:off x="5798107" y="3192665"/>
              <a:ext cx="756736" cy="558800"/>
              <a:chOff x="1843" y="1698"/>
              <a:chExt cx="576" cy="462"/>
            </a:xfrm>
          </p:grpSpPr>
          <p:grpSp>
            <p:nvGrpSpPr>
              <p:cNvPr id="177" name="Group 60">
                <a:extLst>
                  <a:ext uri="{FF2B5EF4-FFF2-40B4-BE49-F238E27FC236}">
                    <a16:creationId xmlns:a16="http://schemas.microsoft.com/office/drawing/2014/main" id="{410844A8-17A8-D441-B03D-DD0079FE16C5}"/>
                  </a:ext>
                </a:extLst>
              </p:cNvPr>
              <p:cNvGrpSpPr>
                <a:grpSpLocks/>
              </p:cNvGrpSpPr>
              <p:nvPr/>
            </p:nvGrpSpPr>
            <p:grpSpPr bwMode="auto">
              <a:xfrm>
                <a:off x="1843" y="1698"/>
                <a:ext cx="576" cy="461"/>
                <a:chOff x="3456" y="3427"/>
                <a:chExt cx="576" cy="461"/>
              </a:xfrm>
            </p:grpSpPr>
            <p:sp>
              <p:nvSpPr>
                <p:cNvPr id="179" name="Line 55">
                  <a:extLst>
                    <a:ext uri="{FF2B5EF4-FFF2-40B4-BE49-F238E27FC236}">
                      <a16:creationId xmlns:a16="http://schemas.microsoft.com/office/drawing/2014/main" id="{3AFF759C-7AF5-3544-BB90-F3ABD1401861}"/>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AutoShape 56">
                  <a:extLst>
                    <a:ext uri="{FF2B5EF4-FFF2-40B4-BE49-F238E27FC236}">
                      <a16:creationId xmlns:a16="http://schemas.microsoft.com/office/drawing/2014/main" id="{5A316656-2C72-C148-B431-CE1C257BD4C0}"/>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8" name="Freeform 863">
                <a:extLst>
                  <a:ext uri="{FF2B5EF4-FFF2-40B4-BE49-F238E27FC236}">
                    <a16:creationId xmlns:a16="http://schemas.microsoft.com/office/drawing/2014/main" id="{AECCC847-45DA-174B-9E5C-BD56E864598C}"/>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181" name="Group 864">
              <a:extLst>
                <a:ext uri="{FF2B5EF4-FFF2-40B4-BE49-F238E27FC236}">
                  <a16:creationId xmlns:a16="http://schemas.microsoft.com/office/drawing/2014/main" id="{F11DB734-4040-9B40-8970-39463DF8F102}"/>
                </a:ext>
              </a:extLst>
            </p:cNvPr>
            <p:cNvGrpSpPr>
              <a:grpSpLocks/>
            </p:cNvGrpSpPr>
            <p:nvPr/>
          </p:nvGrpSpPr>
          <p:grpSpPr bwMode="auto">
            <a:xfrm rot="16200000">
              <a:off x="5795841" y="2328535"/>
              <a:ext cx="756736" cy="558800"/>
              <a:chOff x="1843" y="1698"/>
              <a:chExt cx="576" cy="462"/>
            </a:xfrm>
          </p:grpSpPr>
          <p:grpSp>
            <p:nvGrpSpPr>
              <p:cNvPr id="182" name="Group 60">
                <a:extLst>
                  <a:ext uri="{FF2B5EF4-FFF2-40B4-BE49-F238E27FC236}">
                    <a16:creationId xmlns:a16="http://schemas.microsoft.com/office/drawing/2014/main" id="{41237820-4165-A241-85BF-6B5B71A51269}"/>
                  </a:ext>
                </a:extLst>
              </p:cNvPr>
              <p:cNvGrpSpPr>
                <a:grpSpLocks/>
              </p:cNvGrpSpPr>
              <p:nvPr/>
            </p:nvGrpSpPr>
            <p:grpSpPr bwMode="auto">
              <a:xfrm>
                <a:off x="1843" y="1698"/>
                <a:ext cx="576" cy="461"/>
                <a:chOff x="3456" y="3427"/>
                <a:chExt cx="576" cy="461"/>
              </a:xfrm>
            </p:grpSpPr>
            <p:sp>
              <p:nvSpPr>
                <p:cNvPr id="184" name="Line 55">
                  <a:extLst>
                    <a:ext uri="{FF2B5EF4-FFF2-40B4-BE49-F238E27FC236}">
                      <a16:creationId xmlns:a16="http://schemas.microsoft.com/office/drawing/2014/main" id="{63B08559-4D65-4345-9E6D-703143E580F1}"/>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AutoShape 56">
                  <a:extLst>
                    <a:ext uri="{FF2B5EF4-FFF2-40B4-BE49-F238E27FC236}">
                      <a16:creationId xmlns:a16="http://schemas.microsoft.com/office/drawing/2014/main" id="{329EE674-A9CE-4D47-8BE1-8D8FAEA5C5B0}"/>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83" name="Freeform 863">
                <a:extLst>
                  <a:ext uri="{FF2B5EF4-FFF2-40B4-BE49-F238E27FC236}">
                    <a16:creationId xmlns:a16="http://schemas.microsoft.com/office/drawing/2014/main" id="{3737EA90-98BD-CC49-90E1-B6735DDA0F0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86" name="Straight Connector 185">
              <a:extLst>
                <a:ext uri="{FF2B5EF4-FFF2-40B4-BE49-F238E27FC236}">
                  <a16:creationId xmlns:a16="http://schemas.microsoft.com/office/drawing/2014/main" id="{E8A4DC19-A924-2745-B79F-B266131122CE}"/>
                </a:ext>
              </a:extLst>
            </p:cNvPr>
            <p:cNvCxnSpPr>
              <a:cxnSpLocks/>
            </p:cNvCxnSpPr>
            <p:nvPr/>
          </p:nvCxnSpPr>
          <p:spPr>
            <a:xfrm>
              <a:off x="9977630" y="5970397"/>
              <a:ext cx="28783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88" name="Straight Connector 187">
              <a:extLst>
                <a:ext uri="{FF2B5EF4-FFF2-40B4-BE49-F238E27FC236}">
                  <a16:creationId xmlns:a16="http://schemas.microsoft.com/office/drawing/2014/main" id="{CEEBF6F9-D134-3642-B3DC-AD0FDC8B6A8F}"/>
                </a:ext>
              </a:extLst>
            </p:cNvPr>
            <p:cNvCxnSpPr>
              <a:cxnSpLocks/>
            </p:cNvCxnSpPr>
            <p:nvPr/>
          </p:nvCxnSpPr>
          <p:spPr>
            <a:xfrm>
              <a:off x="5618356" y="5913918"/>
              <a:ext cx="296931"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89" name="Straight Connector 188">
              <a:extLst>
                <a:ext uri="{FF2B5EF4-FFF2-40B4-BE49-F238E27FC236}">
                  <a16:creationId xmlns:a16="http://schemas.microsoft.com/office/drawing/2014/main" id="{C1832AAD-909A-7943-8040-80AA953839E6}"/>
                </a:ext>
              </a:extLst>
            </p:cNvPr>
            <p:cNvCxnSpPr>
              <a:cxnSpLocks/>
            </p:cNvCxnSpPr>
            <p:nvPr/>
          </p:nvCxnSpPr>
          <p:spPr>
            <a:xfrm flipV="1">
              <a:off x="7873059" y="2017932"/>
              <a:ext cx="0" cy="78543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0" name="Rectangle 189">
              <a:extLst>
                <a:ext uri="{FF2B5EF4-FFF2-40B4-BE49-F238E27FC236}">
                  <a16:creationId xmlns:a16="http://schemas.microsoft.com/office/drawing/2014/main" id="{41F4AEF7-AA3D-704E-8BFC-5DA0857E7D31}"/>
                </a:ext>
              </a:extLst>
            </p:cNvPr>
            <p:cNvSpPr/>
            <p:nvPr/>
          </p:nvSpPr>
          <p:spPr>
            <a:xfrm>
              <a:off x="9171018" y="1070872"/>
              <a:ext cx="873566" cy="450668"/>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sp>
          <p:nvSpPr>
            <p:cNvPr id="191" name="TextBox 190">
              <a:extLst>
                <a:ext uri="{FF2B5EF4-FFF2-40B4-BE49-F238E27FC236}">
                  <a16:creationId xmlns:a16="http://schemas.microsoft.com/office/drawing/2014/main" id="{828CAE98-3842-C24B-9B73-FD307F6564C8}"/>
                </a:ext>
              </a:extLst>
            </p:cNvPr>
            <p:cNvSpPr txBox="1"/>
            <p:nvPr/>
          </p:nvSpPr>
          <p:spPr>
            <a:xfrm>
              <a:off x="9121743" y="1024819"/>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a:solidFill>
                    <a:srgbClr val="000000"/>
                  </a:solidFill>
                  <a:latin typeface="Calibri"/>
                  <a:ea typeface="Calibri"/>
                  <a:cs typeface="Calibri"/>
                  <a:sym typeface="Calibri"/>
                </a:rPr>
                <a:t>RF</a:t>
              </a:r>
            </a:p>
            <a:p>
              <a:pPr algn="ctr" defTabSz="457200" latinLnBrk="1" hangingPunct="0"/>
              <a:r>
                <a:rPr lang="en-US" sz="1400">
                  <a:solidFill>
                    <a:srgbClr val="000000"/>
                  </a:solidFill>
                </a:rPr>
                <a:t>Filter</a:t>
              </a:r>
              <a:endParaRPr lang="en-US" sz="1400">
                <a:solidFill>
                  <a:srgbClr val="000000"/>
                </a:solidFill>
                <a:latin typeface="Calibri"/>
                <a:ea typeface="Calibri"/>
                <a:cs typeface="Calibri"/>
                <a:sym typeface="Calibri"/>
              </a:endParaRPr>
            </a:p>
          </p:txBody>
        </p:sp>
        <p:cxnSp>
          <p:nvCxnSpPr>
            <p:cNvPr id="192" name="Straight Connector 191">
              <a:extLst>
                <a:ext uri="{FF2B5EF4-FFF2-40B4-BE49-F238E27FC236}">
                  <a16:creationId xmlns:a16="http://schemas.microsoft.com/office/drawing/2014/main" id="{2C368E2C-FEDF-1047-B0FF-96E10981D0CF}"/>
                </a:ext>
              </a:extLst>
            </p:cNvPr>
            <p:cNvCxnSpPr>
              <a:cxnSpLocks/>
            </p:cNvCxnSpPr>
            <p:nvPr/>
          </p:nvCxnSpPr>
          <p:spPr>
            <a:xfrm flipV="1">
              <a:off x="6184185" y="1271767"/>
              <a:ext cx="1261910" cy="318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3" name="Straight Connector 192">
              <a:extLst>
                <a:ext uri="{FF2B5EF4-FFF2-40B4-BE49-F238E27FC236}">
                  <a16:creationId xmlns:a16="http://schemas.microsoft.com/office/drawing/2014/main" id="{2C6025D3-082A-7049-8BDC-D37C91FD385D}"/>
                </a:ext>
              </a:extLst>
            </p:cNvPr>
            <p:cNvCxnSpPr>
              <a:cxnSpLocks/>
            </p:cNvCxnSpPr>
            <p:nvPr/>
          </p:nvCxnSpPr>
          <p:spPr>
            <a:xfrm>
              <a:off x="8324207" y="1274951"/>
              <a:ext cx="842264"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4" name="Straight Connector 193">
              <a:extLst>
                <a:ext uri="{FF2B5EF4-FFF2-40B4-BE49-F238E27FC236}">
                  <a16:creationId xmlns:a16="http://schemas.microsoft.com/office/drawing/2014/main" id="{B8E548F0-AB42-1743-AE95-C4E0CACA83AC}"/>
                </a:ext>
              </a:extLst>
            </p:cNvPr>
            <p:cNvCxnSpPr>
              <a:cxnSpLocks/>
            </p:cNvCxnSpPr>
            <p:nvPr/>
          </p:nvCxnSpPr>
          <p:spPr>
            <a:xfrm flipV="1">
              <a:off x="6184184" y="126376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5" name="Straight Connector 194">
              <a:extLst>
                <a:ext uri="{FF2B5EF4-FFF2-40B4-BE49-F238E27FC236}">
                  <a16:creationId xmlns:a16="http://schemas.microsoft.com/office/drawing/2014/main" id="{45C9946C-3206-8147-BFD2-09BEA7C6C253}"/>
                </a:ext>
              </a:extLst>
            </p:cNvPr>
            <p:cNvCxnSpPr>
              <a:cxnSpLocks/>
            </p:cNvCxnSpPr>
            <p:nvPr/>
          </p:nvCxnSpPr>
          <p:spPr>
            <a:xfrm>
              <a:off x="7872291" y="2017932"/>
              <a:ext cx="1513795" cy="2162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6" name="Straight Connector 195">
              <a:extLst>
                <a:ext uri="{FF2B5EF4-FFF2-40B4-BE49-F238E27FC236}">
                  <a16:creationId xmlns:a16="http://schemas.microsoft.com/office/drawing/2014/main" id="{694D62C5-D6CB-9544-AB33-65B9883772FC}"/>
                </a:ext>
              </a:extLst>
            </p:cNvPr>
            <p:cNvCxnSpPr>
              <a:cxnSpLocks/>
              <a:stCxn id="190" idx="2"/>
            </p:cNvCxnSpPr>
            <p:nvPr/>
          </p:nvCxnSpPr>
          <p:spPr>
            <a:xfrm>
              <a:off x="9607802" y="1521540"/>
              <a:ext cx="3937" cy="29472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197" name="TextBox 196">
                  <a:extLst>
                    <a:ext uri="{FF2B5EF4-FFF2-40B4-BE49-F238E27FC236}">
                      <a16:creationId xmlns:a16="http://schemas.microsoft.com/office/drawing/2014/main" id="{4FB60A21-B69D-4D4A-B6AF-67DB1E901A09}"/>
                    </a:ext>
                  </a:extLst>
                </p:cNvPr>
                <p:cNvSpPr txBox="1"/>
                <p:nvPr/>
              </p:nvSpPr>
              <p:spPr>
                <a:xfrm>
                  <a:off x="8979215" y="3235935"/>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a:solidFill>
                      <a:srgbClr val="000000"/>
                    </a:solidFill>
                    <a:latin typeface="Calibri"/>
                    <a:ea typeface="Calibri"/>
                    <a:cs typeface="Calibri"/>
                    <a:sym typeface="Calibri"/>
                  </a:endParaRPr>
                </a:p>
              </p:txBody>
            </p:sp>
          </mc:Choice>
          <mc:Fallback xmlns="">
            <p:sp>
              <p:nvSpPr>
                <p:cNvPr id="197" name="TextBox 196">
                  <a:extLst>
                    <a:ext uri="{FF2B5EF4-FFF2-40B4-BE49-F238E27FC236}">
                      <a16:creationId xmlns:a16="http://schemas.microsoft.com/office/drawing/2014/main" id="{4FB60A21-B69D-4D4A-B6AF-67DB1E901A09}"/>
                    </a:ext>
                  </a:extLst>
                </p:cNvPr>
                <p:cNvSpPr txBox="1">
                  <a:spLocks noRot="1" noChangeAspect="1" noMove="1" noResize="1" noEditPoints="1" noAdjustHandles="1" noChangeArrowheads="1" noChangeShapeType="1" noTextEdit="1"/>
                </p:cNvSpPr>
                <p:nvPr/>
              </p:nvSpPr>
              <p:spPr>
                <a:xfrm>
                  <a:off x="8979215" y="3235935"/>
                  <a:ext cx="1285045" cy="765904"/>
                </a:xfrm>
                <a:prstGeom prst="rect">
                  <a:avLst/>
                </a:prstGeom>
                <a:blipFill>
                  <a:blip r:embed="rId4"/>
                  <a:stretch>
                    <a:fillRect b="-24590"/>
                  </a:stretch>
                </a:blipFill>
                <a:ln w="12700" cap="flat">
                  <a:noFill/>
                  <a:miter lim="400000"/>
                </a:ln>
                <a:effectLst/>
              </p:spPr>
              <p:txBody>
                <a:bodyPr/>
                <a:lstStyle/>
                <a:p>
                  <a:r>
                    <a:rPr lang="en-US">
                      <a:noFill/>
                    </a:rPr>
                    <a:t> </a:t>
                  </a:r>
                </a:p>
              </p:txBody>
            </p:sp>
          </mc:Fallback>
        </mc:AlternateContent>
        <p:sp>
          <p:nvSpPr>
            <p:cNvPr id="199" name="Rectangle 198">
              <a:extLst>
                <a:ext uri="{FF2B5EF4-FFF2-40B4-BE49-F238E27FC236}">
                  <a16:creationId xmlns:a16="http://schemas.microsoft.com/office/drawing/2014/main" id="{47E60F2E-6CBC-7144-94E3-C8B19E8A560D}"/>
                </a:ext>
              </a:extLst>
            </p:cNvPr>
            <p:cNvSpPr/>
            <p:nvPr/>
          </p:nvSpPr>
          <p:spPr>
            <a:xfrm>
              <a:off x="9149143" y="2670271"/>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sp>
          <p:nvSpPr>
            <p:cNvPr id="200" name="TextBox 199">
              <a:extLst>
                <a:ext uri="{FF2B5EF4-FFF2-40B4-BE49-F238E27FC236}">
                  <a16:creationId xmlns:a16="http://schemas.microsoft.com/office/drawing/2014/main" id="{FC59567C-C35B-264D-8D38-3EDBDC0F8629}"/>
                </a:ext>
              </a:extLst>
            </p:cNvPr>
            <p:cNvSpPr txBox="1"/>
            <p:nvPr/>
          </p:nvSpPr>
          <p:spPr>
            <a:xfrm>
              <a:off x="9149144" y="2657070"/>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a:solidFill>
                    <a:srgbClr val="000000"/>
                  </a:solidFill>
                </a:rPr>
                <a:t>I</a:t>
              </a:r>
              <a:r>
                <a:rPr lang="en-US" sz="1400">
                  <a:solidFill>
                    <a:srgbClr val="000000"/>
                  </a:solidFill>
                  <a:latin typeface="Calibri"/>
                  <a:ea typeface="Calibri"/>
                  <a:cs typeface="Calibri"/>
                  <a:sym typeface="Calibri"/>
                </a:rPr>
                <a:t>F </a:t>
              </a:r>
              <a:r>
                <a:rPr lang="en-US" sz="1400">
                  <a:solidFill>
                    <a:srgbClr val="000000"/>
                  </a:solidFill>
                </a:rPr>
                <a:t>Filter</a:t>
              </a:r>
              <a:endParaRPr lang="en-US" sz="1400">
                <a:solidFill>
                  <a:srgbClr val="000000"/>
                </a:solidFill>
                <a:latin typeface="Calibri"/>
                <a:ea typeface="Calibri"/>
                <a:cs typeface="Calibri"/>
                <a:sym typeface="Calibri"/>
              </a:endParaRPr>
            </a:p>
          </p:txBody>
        </p:sp>
        <p:cxnSp>
          <p:nvCxnSpPr>
            <p:cNvPr id="201" name="Straight Connector 200">
              <a:extLst>
                <a:ext uri="{FF2B5EF4-FFF2-40B4-BE49-F238E27FC236}">
                  <a16:creationId xmlns:a16="http://schemas.microsoft.com/office/drawing/2014/main" id="{1A86DEE5-BF90-8142-A094-261560C39680}"/>
                </a:ext>
              </a:extLst>
            </p:cNvPr>
            <p:cNvCxnSpPr>
              <a:cxnSpLocks/>
            </p:cNvCxnSpPr>
            <p:nvPr/>
          </p:nvCxnSpPr>
          <p:spPr>
            <a:xfrm flipH="1">
              <a:off x="9858003" y="3668989"/>
              <a:ext cx="457961"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2" name="Rectangle 201">
              <a:extLst>
                <a:ext uri="{FF2B5EF4-FFF2-40B4-BE49-F238E27FC236}">
                  <a16:creationId xmlns:a16="http://schemas.microsoft.com/office/drawing/2014/main" id="{FA4CC0F7-459A-FB41-802C-F53AC4365EB3}"/>
                </a:ext>
              </a:extLst>
            </p:cNvPr>
            <p:cNvSpPr/>
            <p:nvPr/>
          </p:nvSpPr>
          <p:spPr>
            <a:xfrm>
              <a:off x="9201350" y="4250919"/>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sp>
          <p:nvSpPr>
            <p:cNvPr id="203" name="TextBox 202">
              <a:extLst>
                <a:ext uri="{FF2B5EF4-FFF2-40B4-BE49-F238E27FC236}">
                  <a16:creationId xmlns:a16="http://schemas.microsoft.com/office/drawing/2014/main" id="{88382B48-E671-CF46-96DA-4D2FD44CF255}"/>
                </a:ext>
              </a:extLst>
            </p:cNvPr>
            <p:cNvSpPr txBox="1"/>
            <p:nvPr/>
          </p:nvSpPr>
          <p:spPr>
            <a:xfrm>
              <a:off x="9201350" y="4294691"/>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a:solidFill>
                    <a:srgbClr val="000000"/>
                  </a:solidFill>
                  <a:latin typeface="Calibri"/>
                  <a:ea typeface="Calibri"/>
                  <a:cs typeface="Calibri"/>
                  <a:sym typeface="Calibri"/>
                </a:rPr>
                <a:t>AGC</a:t>
              </a:r>
            </a:p>
          </p:txBody>
        </p:sp>
        <p:cxnSp>
          <p:nvCxnSpPr>
            <p:cNvPr id="204" name="Straight Connector 203">
              <a:extLst>
                <a:ext uri="{FF2B5EF4-FFF2-40B4-BE49-F238E27FC236}">
                  <a16:creationId xmlns:a16="http://schemas.microsoft.com/office/drawing/2014/main" id="{79D33688-DAD9-4543-BE39-6582173AF7A5}"/>
                </a:ext>
              </a:extLst>
            </p:cNvPr>
            <p:cNvCxnSpPr>
              <a:cxnSpLocks/>
            </p:cNvCxnSpPr>
            <p:nvPr/>
          </p:nvCxnSpPr>
          <p:spPr>
            <a:xfrm>
              <a:off x="9610079" y="2374836"/>
              <a:ext cx="0" cy="25785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5" name="Straight Connector 204">
              <a:extLst>
                <a:ext uri="{FF2B5EF4-FFF2-40B4-BE49-F238E27FC236}">
                  <a16:creationId xmlns:a16="http://schemas.microsoft.com/office/drawing/2014/main" id="{0237298F-35FB-0440-AD18-7E67C53AE344}"/>
                </a:ext>
              </a:extLst>
            </p:cNvPr>
            <p:cNvCxnSpPr>
              <a:cxnSpLocks/>
            </p:cNvCxnSpPr>
            <p:nvPr/>
          </p:nvCxnSpPr>
          <p:spPr>
            <a:xfrm>
              <a:off x="9621738" y="3949884"/>
              <a:ext cx="0" cy="29285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6" name="Straight Connector 205">
              <a:extLst>
                <a:ext uri="{FF2B5EF4-FFF2-40B4-BE49-F238E27FC236}">
                  <a16:creationId xmlns:a16="http://schemas.microsoft.com/office/drawing/2014/main" id="{C4FF3374-13FF-924A-9027-55D19CF1A149}"/>
                </a:ext>
              </a:extLst>
            </p:cNvPr>
            <p:cNvCxnSpPr>
              <a:cxnSpLocks/>
            </p:cNvCxnSpPr>
            <p:nvPr/>
          </p:nvCxnSpPr>
          <p:spPr>
            <a:xfrm>
              <a:off x="9588200" y="3010672"/>
              <a:ext cx="0" cy="40370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7" name="Rectangle 206">
              <a:extLst>
                <a:ext uri="{FF2B5EF4-FFF2-40B4-BE49-F238E27FC236}">
                  <a16:creationId xmlns:a16="http://schemas.microsoft.com/office/drawing/2014/main" id="{087A741D-599D-7D47-89E4-3D144FDF8139}"/>
                </a:ext>
              </a:extLst>
            </p:cNvPr>
            <p:cNvSpPr/>
            <p:nvPr/>
          </p:nvSpPr>
          <p:spPr>
            <a:xfrm>
              <a:off x="5766821" y="4031795"/>
              <a:ext cx="1019419" cy="448553"/>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sp>
          <p:nvSpPr>
            <p:cNvPr id="208" name="TextBox 207">
              <a:extLst>
                <a:ext uri="{FF2B5EF4-FFF2-40B4-BE49-F238E27FC236}">
                  <a16:creationId xmlns:a16="http://schemas.microsoft.com/office/drawing/2014/main" id="{4EFA113D-129B-B644-A7A8-B48B39C6EED8}"/>
                </a:ext>
              </a:extLst>
            </p:cNvPr>
            <p:cNvSpPr txBox="1"/>
            <p:nvPr/>
          </p:nvSpPr>
          <p:spPr>
            <a:xfrm>
              <a:off x="5830167" y="3991755"/>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a:solidFill>
                    <a:srgbClr val="000000"/>
                  </a:solidFill>
                  <a:latin typeface="Calibri"/>
                  <a:ea typeface="Calibri"/>
                  <a:cs typeface="Calibri"/>
                  <a:sym typeface="Calibri"/>
                </a:rPr>
                <a:t>Transmit</a:t>
              </a:r>
            </a:p>
            <a:p>
              <a:pPr algn="ctr" defTabSz="457200" latinLnBrk="1" hangingPunct="0"/>
              <a:r>
                <a:rPr lang="en-US" sz="1400">
                  <a:solidFill>
                    <a:srgbClr val="000000"/>
                  </a:solidFill>
                </a:rPr>
                <a:t>Filter</a:t>
              </a:r>
              <a:endParaRPr lang="en-US" sz="1400">
                <a:solidFill>
                  <a:srgbClr val="000000"/>
                </a:solidFill>
                <a:latin typeface="Calibri"/>
                <a:ea typeface="Calibri"/>
                <a:cs typeface="Calibri"/>
                <a:sym typeface="Calibri"/>
              </a:endParaRPr>
            </a:p>
          </p:txBody>
        </p:sp>
        <p:cxnSp>
          <p:nvCxnSpPr>
            <p:cNvPr id="210" name="Straight Connector 209">
              <a:extLst>
                <a:ext uri="{FF2B5EF4-FFF2-40B4-BE49-F238E27FC236}">
                  <a16:creationId xmlns:a16="http://schemas.microsoft.com/office/drawing/2014/main" id="{2145348B-6955-AE49-919A-11F700BED31E}"/>
                </a:ext>
              </a:extLst>
            </p:cNvPr>
            <p:cNvCxnSpPr>
              <a:cxnSpLocks/>
              <a:stCxn id="203" idx="2"/>
            </p:cNvCxnSpPr>
            <p:nvPr/>
          </p:nvCxnSpPr>
          <p:spPr>
            <a:xfrm flipH="1">
              <a:off x="9621092" y="4578358"/>
              <a:ext cx="0" cy="356096"/>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1" name="Straight Connector 210">
              <a:extLst>
                <a:ext uri="{FF2B5EF4-FFF2-40B4-BE49-F238E27FC236}">
                  <a16:creationId xmlns:a16="http://schemas.microsoft.com/office/drawing/2014/main" id="{528D4C82-C1A7-784E-80D0-7D912C5492B2}"/>
                </a:ext>
              </a:extLst>
            </p:cNvPr>
            <p:cNvCxnSpPr>
              <a:cxnSpLocks/>
            </p:cNvCxnSpPr>
            <p:nvPr/>
          </p:nvCxnSpPr>
          <p:spPr>
            <a:xfrm>
              <a:off x="9618517" y="5430136"/>
              <a:ext cx="1664" cy="32948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2" name="Rectangle 211">
              <a:extLst>
                <a:ext uri="{FF2B5EF4-FFF2-40B4-BE49-F238E27FC236}">
                  <a16:creationId xmlns:a16="http://schemas.microsoft.com/office/drawing/2014/main" id="{3800FB02-4A5E-2E48-B555-2351FF15D22C}"/>
                </a:ext>
              </a:extLst>
            </p:cNvPr>
            <p:cNvSpPr/>
            <p:nvPr/>
          </p:nvSpPr>
          <p:spPr>
            <a:xfrm>
              <a:off x="8214591" y="4844428"/>
              <a:ext cx="934552" cy="452954"/>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sp>
          <p:nvSpPr>
            <p:cNvPr id="213" name="TextBox 212">
              <a:extLst>
                <a:ext uri="{FF2B5EF4-FFF2-40B4-BE49-F238E27FC236}">
                  <a16:creationId xmlns:a16="http://schemas.microsoft.com/office/drawing/2014/main" id="{650E0F28-1B68-3047-8344-5A57B27D2B26}"/>
                </a:ext>
              </a:extLst>
            </p:cNvPr>
            <p:cNvSpPr txBox="1"/>
            <p:nvPr/>
          </p:nvSpPr>
          <p:spPr>
            <a:xfrm>
              <a:off x="8198905" y="4793944"/>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a:solidFill>
                    <a:srgbClr val="000000"/>
                  </a:solidFill>
                  <a:latin typeface="Calibri"/>
                  <a:ea typeface="Calibri"/>
                  <a:cs typeface="Calibri"/>
                  <a:sym typeface="Calibri"/>
                </a:rPr>
                <a:t>AGC</a:t>
              </a:r>
            </a:p>
            <a:p>
              <a:pPr algn="ctr" defTabSz="457200" latinLnBrk="1" hangingPunct="0"/>
              <a:r>
                <a:rPr lang="en-US" sz="1400">
                  <a:solidFill>
                    <a:srgbClr val="000000"/>
                  </a:solidFill>
                </a:rPr>
                <a:t>Detector</a:t>
              </a:r>
              <a:endParaRPr lang="en-US" sz="1400">
                <a:solidFill>
                  <a:srgbClr val="000000"/>
                </a:solidFill>
                <a:latin typeface="Calibri"/>
                <a:ea typeface="Calibri"/>
                <a:cs typeface="Calibri"/>
                <a:sym typeface="Calibri"/>
              </a:endParaRPr>
            </a:p>
          </p:txBody>
        </p:sp>
        <p:cxnSp>
          <p:nvCxnSpPr>
            <p:cNvPr id="214" name="Straight Connector 213">
              <a:extLst>
                <a:ext uri="{FF2B5EF4-FFF2-40B4-BE49-F238E27FC236}">
                  <a16:creationId xmlns:a16="http://schemas.microsoft.com/office/drawing/2014/main" id="{6B7838A7-0731-D442-BC6E-595D70199DB2}"/>
                </a:ext>
              </a:extLst>
            </p:cNvPr>
            <p:cNvCxnSpPr>
              <a:cxnSpLocks/>
            </p:cNvCxnSpPr>
            <p:nvPr/>
          </p:nvCxnSpPr>
          <p:spPr>
            <a:xfrm>
              <a:off x="9610076" y="5759617"/>
              <a:ext cx="652627"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5" name="Straight Connector 214">
              <a:extLst>
                <a:ext uri="{FF2B5EF4-FFF2-40B4-BE49-F238E27FC236}">
                  <a16:creationId xmlns:a16="http://schemas.microsoft.com/office/drawing/2014/main" id="{B89521E4-CDC5-624A-8CBB-D11D90F3FC9E}"/>
                </a:ext>
              </a:extLst>
            </p:cNvPr>
            <p:cNvCxnSpPr>
              <a:cxnSpLocks/>
            </p:cNvCxnSpPr>
            <p:nvPr/>
          </p:nvCxnSpPr>
          <p:spPr>
            <a:xfrm>
              <a:off x="8637963" y="4435631"/>
              <a:ext cx="563387" cy="89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16" name="Group 215">
              <a:extLst>
                <a:ext uri="{FF2B5EF4-FFF2-40B4-BE49-F238E27FC236}">
                  <a16:creationId xmlns:a16="http://schemas.microsoft.com/office/drawing/2014/main" id="{9EA00EB9-E5F4-B54B-995C-C35A32AFE107}"/>
                </a:ext>
              </a:extLst>
            </p:cNvPr>
            <p:cNvGrpSpPr/>
            <p:nvPr/>
          </p:nvGrpSpPr>
          <p:grpSpPr>
            <a:xfrm>
              <a:off x="10327959" y="3398167"/>
              <a:ext cx="478971" cy="478668"/>
              <a:chOff x="7097485" y="3689251"/>
              <a:chExt cx="548640" cy="519348"/>
            </a:xfrm>
          </p:grpSpPr>
          <p:sp>
            <p:nvSpPr>
              <p:cNvPr id="217" name="Freeform 216">
                <a:extLst>
                  <a:ext uri="{FF2B5EF4-FFF2-40B4-BE49-F238E27FC236}">
                    <a16:creationId xmlns:a16="http://schemas.microsoft.com/office/drawing/2014/main" id="{AF278E5B-311D-0A48-A72C-8AD39F3D8C3F}"/>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18" name="Oval 217">
                <a:extLst>
                  <a:ext uri="{FF2B5EF4-FFF2-40B4-BE49-F238E27FC236}">
                    <a16:creationId xmlns:a16="http://schemas.microsoft.com/office/drawing/2014/main" id="{D21F1937-B54A-AF41-ADEA-755C3085930D}"/>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mc:AlternateContent xmlns:mc="http://schemas.openxmlformats.org/markup-compatibility/2006" xmlns:a14="http://schemas.microsoft.com/office/drawing/2010/main">
          <mc:Choice Requires="a14">
            <p:sp>
              <p:nvSpPr>
                <p:cNvPr id="219" name="TextBox 218">
                  <a:extLst>
                    <a:ext uri="{FF2B5EF4-FFF2-40B4-BE49-F238E27FC236}">
                      <a16:creationId xmlns:a16="http://schemas.microsoft.com/office/drawing/2014/main" id="{E1D669A9-0141-F141-9EDC-7CA5A7000060}"/>
                    </a:ext>
                  </a:extLst>
                </p:cNvPr>
                <p:cNvSpPr txBox="1"/>
                <p:nvPr/>
              </p:nvSpPr>
              <p:spPr>
                <a:xfrm>
                  <a:off x="5530095" y="4651046"/>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a:solidFill>
                      <a:srgbClr val="000000"/>
                    </a:solidFill>
                    <a:latin typeface="Calibri"/>
                    <a:ea typeface="Calibri"/>
                    <a:cs typeface="Calibri"/>
                    <a:sym typeface="Calibri"/>
                  </a:endParaRPr>
                </a:p>
              </p:txBody>
            </p:sp>
          </mc:Choice>
          <mc:Fallback xmlns="">
            <p:sp>
              <p:nvSpPr>
                <p:cNvPr id="219" name="TextBox 218">
                  <a:extLst>
                    <a:ext uri="{FF2B5EF4-FFF2-40B4-BE49-F238E27FC236}">
                      <a16:creationId xmlns:a16="http://schemas.microsoft.com/office/drawing/2014/main" id="{E1D669A9-0141-F141-9EDC-7CA5A7000060}"/>
                    </a:ext>
                  </a:extLst>
                </p:cNvPr>
                <p:cNvSpPr txBox="1">
                  <a:spLocks noRot="1" noChangeAspect="1" noMove="1" noResize="1" noEditPoints="1" noAdjustHandles="1" noChangeArrowheads="1" noChangeShapeType="1" noTextEdit="1"/>
                </p:cNvSpPr>
                <p:nvPr/>
              </p:nvSpPr>
              <p:spPr>
                <a:xfrm>
                  <a:off x="5530095" y="4651046"/>
                  <a:ext cx="1285045" cy="765904"/>
                </a:xfrm>
                <a:prstGeom prst="rect">
                  <a:avLst/>
                </a:prstGeom>
                <a:blipFill>
                  <a:blip r:embed="rId5"/>
                  <a:stretch>
                    <a:fillRect b="-22581"/>
                  </a:stretch>
                </a:blipFill>
                <a:ln w="12700" cap="flat">
                  <a:noFill/>
                  <a:miter lim="400000"/>
                </a:ln>
                <a:effectLst/>
              </p:spPr>
              <p:txBody>
                <a:bodyPr/>
                <a:lstStyle/>
                <a:p>
                  <a:r>
                    <a:rPr lang="en-US">
                      <a:noFill/>
                    </a:rPr>
                    <a:t> </a:t>
                  </a:r>
                </a:p>
              </p:txBody>
            </p:sp>
          </mc:Fallback>
        </mc:AlternateContent>
        <p:cxnSp>
          <p:nvCxnSpPr>
            <p:cNvPr id="220" name="Straight Connector 219">
              <a:extLst>
                <a:ext uri="{FF2B5EF4-FFF2-40B4-BE49-F238E27FC236}">
                  <a16:creationId xmlns:a16="http://schemas.microsoft.com/office/drawing/2014/main" id="{DE16C2A8-D8AF-5E4C-A595-0D8075EC363A}"/>
                </a:ext>
              </a:extLst>
            </p:cNvPr>
            <p:cNvCxnSpPr>
              <a:cxnSpLocks/>
            </p:cNvCxnSpPr>
            <p:nvPr/>
          </p:nvCxnSpPr>
          <p:spPr>
            <a:xfrm flipV="1">
              <a:off x="6184184" y="2030702"/>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1" name="Straight Connector 220">
              <a:extLst>
                <a:ext uri="{FF2B5EF4-FFF2-40B4-BE49-F238E27FC236}">
                  <a16:creationId xmlns:a16="http://schemas.microsoft.com/office/drawing/2014/main" id="{FD0FAB95-1267-5040-81DD-15258D32B364}"/>
                </a:ext>
              </a:extLst>
            </p:cNvPr>
            <p:cNvCxnSpPr>
              <a:cxnSpLocks/>
            </p:cNvCxnSpPr>
            <p:nvPr/>
          </p:nvCxnSpPr>
          <p:spPr>
            <a:xfrm flipV="1">
              <a:off x="6176357" y="291581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2" name="Straight Connector 221">
              <a:extLst>
                <a:ext uri="{FF2B5EF4-FFF2-40B4-BE49-F238E27FC236}">
                  <a16:creationId xmlns:a16="http://schemas.microsoft.com/office/drawing/2014/main" id="{1566AAE7-C1B6-024B-BFF1-8B5A734380DE}"/>
                </a:ext>
              </a:extLst>
            </p:cNvPr>
            <p:cNvCxnSpPr>
              <a:cxnSpLocks/>
            </p:cNvCxnSpPr>
            <p:nvPr/>
          </p:nvCxnSpPr>
          <p:spPr>
            <a:xfrm flipV="1">
              <a:off x="6182521" y="3670681"/>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3" name="Straight Connector 222">
              <a:extLst>
                <a:ext uri="{FF2B5EF4-FFF2-40B4-BE49-F238E27FC236}">
                  <a16:creationId xmlns:a16="http://schemas.microsoft.com/office/drawing/2014/main" id="{CB60DC1D-1B18-8647-878D-0B0571914FD2}"/>
                </a:ext>
              </a:extLst>
            </p:cNvPr>
            <p:cNvCxnSpPr>
              <a:cxnSpLocks/>
            </p:cNvCxnSpPr>
            <p:nvPr/>
          </p:nvCxnSpPr>
          <p:spPr>
            <a:xfrm flipV="1">
              <a:off x="6166696" y="4487893"/>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24" name="Group 223">
              <a:extLst>
                <a:ext uri="{FF2B5EF4-FFF2-40B4-BE49-F238E27FC236}">
                  <a16:creationId xmlns:a16="http://schemas.microsoft.com/office/drawing/2014/main" id="{85CEE47E-FE10-4A4F-9D6F-0C1F58370CAF}"/>
                </a:ext>
              </a:extLst>
            </p:cNvPr>
            <p:cNvGrpSpPr/>
            <p:nvPr/>
          </p:nvGrpSpPr>
          <p:grpSpPr>
            <a:xfrm>
              <a:off x="5906476" y="5636404"/>
              <a:ext cx="478971" cy="478668"/>
              <a:chOff x="7097485" y="3689251"/>
              <a:chExt cx="548640" cy="519348"/>
            </a:xfrm>
          </p:grpSpPr>
          <p:sp>
            <p:nvSpPr>
              <p:cNvPr id="225" name="Freeform 224">
                <a:extLst>
                  <a:ext uri="{FF2B5EF4-FFF2-40B4-BE49-F238E27FC236}">
                    <a16:creationId xmlns:a16="http://schemas.microsoft.com/office/drawing/2014/main" id="{BFA305B2-660C-7A46-80AF-F04914FF2CDA}"/>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26" name="Oval 225">
                <a:extLst>
                  <a:ext uri="{FF2B5EF4-FFF2-40B4-BE49-F238E27FC236}">
                    <a16:creationId xmlns:a16="http://schemas.microsoft.com/office/drawing/2014/main" id="{5B0178BB-5157-B243-8586-8EF607F81DF7}"/>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227" name="Rectangle 226">
              <a:extLst>
                <a:ext uri="{FF2B5EF4-FFF2-40B4-BE49-F238E27FC236}">
                  <a16:creationId xmlns:a16="http://schemas.microsoft.com/office/drawing/2014/main" id="{CF422408-AC99-9345-B840-24D8B9A8791A}"/>
                </a:ext>
              </a:extLst>
            </p:cNvPr>
            <p:cNvSpPr/>
            <p:nvPr/>
          </p:nvSpPr>
          <p:spPr>
            <a:xfrm>
              <a:off x="4713428" y="5733179"/>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sp>
          <p:nvSpPr>
            <p:cNvPr id="228" name="TextBox 227">
              <a:extLst>
                <a:ext uri="{FF2B5EF4-FFF2-40B4-BE49-F238E27FC236}">
                  <a16:creationId xmlns:a16="http://schemas.microsoft.com/office/drawing/2014/main" id="{721A1F5A-2299-964F-90C1-8E319AB77491}"/>
                </a:ext>
              </a:extLst>
            </p:cNvPr>
            <p:cNvSpPr txBox="1"/>
            <p:nvPr/>
          </p:nvSpPr>
          <p:spPr>
            <a:xfrm>
              <a:off x="4697742" y="5737419"/>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a:solidFill>
                    <a:srgbClr val="000000"/>
                  </a:solidFill>
                  <a:latin typeface="Calibri"/>
                  <a:ea typeface="Calibri"/>
                  <a:cs typeface="Calibri"/>
                  <a:sym typeface="Calibri"/>
                </a:rPr>
                <a:t>Key</a:t>
              </a:r>
            </a:p>
          </p:txBody>
        </p:sp>
        <p:cxnSp>
          <p:nvCxnSpPr>
            <p:cNvPr id="229" name="Straight Connector 228">
              <a:extLst>
                <a:ext uri="{FF2B5EF4-FFF2-40B4-BE49-F238E27FC236}">
                  <a16:creationId xmlns:a16="http://schemas.microsoft.com/office/drawing/2014/main" id="{669F52BB-198A-AB4F-B44F-CBB5646354C3}"/>
                </a:ext>
              </a:extLst>
            </p:cNvPr>
            <p:cNvCxnSpPr>
              <a:cxnSpLocks/>
            </p:cNvCxnSpPr>
            <p:nvPr/>
          </p:nvCxnSpPr>
          <p:spPr>
            <a:xfrm flipV="1">
              <a:off x="6145962" y="5308894"/>
              <a:ext cx="2763" cy="365088"/>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30" name="Group 229">
              <a:extLst>
                <a:ext uri="{FF2B5EF4-FFF2-40B4-BE49-F238E27FC236}">
                  <a16:creationId xmlns:a16="http://schemas.microsoft.com/office/drawing/2014/main" id="{2843F4B4-7B67-6B43-8239-135CD98A40D0}"/>
                </a:ext>
              </a:extLst>
            </p:cNvPr>
            <p:cNvGrpSpPr/>
            <p:nvPr/>
          </p:nvGrpSpPr>
          <p:grpSpPr>
            <a:xfrm>
              <a:off x="7633574" y="2832793"/>
              <a:ext cx="478971" cy="478668"/>
              <a:chOff x="7097485" y="3689251"/>
              <a:chExt cx="548640" cy="519348"/>
            </a:xfrm>
          </p:grpSpPr>
          <p:sp>
            <p:nvSpPr>
              <p:cNvPr id="231" name="Freeform 230">
                <a:extLst>
                  <a:ext uri="{FF2B5EF4-FFF2-40B4-BE49-F238E27FC236}">
                    <a16:creationId xmlns:a16="http://schemas.microsoft.com/office/drawing/2014/main" id="{5529651B-656E-8945-A6EC-9C221F2E91C8}"/>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32" name="Oval 231">
                <a:extLst>
                  <a:ext uri="{FF2B5EF4-FFF2-40B4-BE49-F238E27FC236}">
                    <a16:creationId xmlns:a16="http://schemas.microsoft.com/office/drawing/2014/main" id="{0B5AC0BF-E057-7348-B43D-E7CE65CFCAA8}"/>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cxnSp>
          <p:nvCxnSpPr>
            <p:cNvPr id="233" name="Straight Connector 232">
              <a:extLst>
                <a:ext uri="{FF2B5EF4-FFF2-40B4-BE49-F238E27FC236}">
                  <a16:creationId xmlns:a16="http://schemas.microsoft.com/office/drawing/2014/main" id="{A7DEEAB0-9DFD-2740-A96C-049E81E2D593}"/>
                </a:ext>
              </a:extLst>
            </p:cNvPr>
            <p:cNvCxnSpPr>
              <a:cxnSpLocks/>
            </p:cNvCxnSpPr>
            <p:nvPr/>
          </p:nvCxnSpPr>
          <p:spPr>
            <a:xfrm>
              <a:off x="7869569" y="3354337"/>
              <a:ext cx="0" cy="170945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4" name="Straight Connector 233">
              <a:extLst>
                <a:ext uri="{FF2B5EF4-FFF2-40B4-BE49-F238E27FC236}">
                  <a16:creationId xmlns:a16="http://schemas.microsoft.com/office/drawing/2014/main" id="{638990CC-3DEF-6147-94DF-46B610CFA0AB}"/>
                </a:ext>
              </a:extLst>
            </p:cNvPr>
            <p:cNvCxnSpPr>
              <a:cxnSpLocks/>
            </p:cNvCxnSpPr>
            <p:nvPr/>
          </p:nvCxnSpPr>
          <p:spPr>
            <a:xfrm flipH="1">
              <a:off x="6371593" y="5059452"/>
              <a:ext cx="1513558"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5" name="Straight Connector 234">
              <a:extLst>
                <a:ext uri="{FF2B5EF4-FFF2-40B4-BE49-F238E27FC236}">
                  <a16:creationId xmlns:a16="http://schemas.microsoft.com/office/drawing/2014/main" id="{E6BF3B86-8626-014F-BB42-3FCB779BBBE9}"/>
                </a:ext>
              </a:extLst>
            </p:cNvPr>
            <p:cNvCxnSpPr>
              <a:cxnSpLocks/>
            </p:cNvCxnSpPr>
            <p:nvPr/>
          </p:nvCxnSpPr>
          <p:spPr>
            <a:xfrm flipH="1" flipV="1">
              <a:off x="8629189" y="5748363"/>
              <a:ext cx="985108" cy="13185"/>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6" name="Straight Connector 235">
              <a:extLst>
                <a:ext uri="{FF2B5EF4-FFF2-40B4-BE49-F238E27FC236}">
                  <a16:creationId xmlns:a16="http://schemas.microsoft.com/office/drawing/2014/main" id="{805DA8C7-7C31-8744-84D6-94A902CBF298}"/>
                </a:ext>
              </a:extLst>
            </p:cNvPr>
            <p:cNvCxnSpPr>
              <a:cxnSpLocks/>
            </p:cNvCxnSpPr>
            <p:nvPr/>
          </p:nvCxnSpPr>
          <p:spPr>
            <a:xfrm flipV="1">
              <a:off x="8629188" y="5271315"/>
              <a:ext cx="0" cy="50656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7" name="Straight Connector 236">
              <a:extLst>
                <a:ext uri="{FF2B5EF4-FFF2-40B4-BE49-F238E27FC236}">
                  <a16:creationId xmlns:a16="http://schemas.microsoft.com/office/drawing/2014/main" id="{0807BA89-DECA-6943-A382-7C6467EA54F2}"/>
                </a:ext>
              </a:extLst>
            </p:cNvPr>
            <p:cNvCxnSpPr>
              <a:cxnSpLocks/>
            </p:cNvCxnSpPr>
            <p:nvPr/>
          </p:nvCxnSpPr>
          <p:spPr>
            <a:xfrm flipV="1">
              <a:off x="8629209" y="443563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8" name="TextBox 237">
              <a:extLst>
                <a:ext uri="{FF2B5EF4-FFF2-40B4-BE49-F238E27FC236}">
                  <a16:creationId xmlns:a16="http://schemas.microsoft.com/office/drawing/2014/main" id="{9FCAD442-AE9B-C247-B479-F213B4ACB59B}"/>
                </a:ext>
              </a:extLst>
            </p:cNvPr>
            <p:cNvSpPr txBox="1"/>
            <p:nvPr/>
          </p:nvSpPr>
          <p:spPr>
            <a:xfrm>
              <a:off x="5034795" y="1506796"/>
              <a:ext cx="709429"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latin typeface="Calibri"/>
                  <a:ea typeface="Calibri"/>
                  <a:cs typeface="Calibri"/>
                  <a:sym typeface="Calibri"/>
                </a:rPr>
                <a:t>Power</a:t>
              </a:r>
            </a:p>
            <a:p>
              <a:pPr defTabSz="457200" latinLnBrk="1" hangingPunct="0"/>
              <a:r>
                <a:rPr lang="en-US" sz="1600">
                  <a:solidFill>
                    <a:srgbClr val="000000"/>
                  </a:solidFill>
                </a:rPr>
                <a:t>Amp</a:t>
              </a:r>
              <a:endParaRPr lang="en-US" sz="1600">
                <a:solidFill>
                  <a:srgbClr val="000000"/>
                </a:solidFill>
                <a:latin typeface="Calibri"/>
                <a:ea typeface="Calibri"/>
                <a:cs typeface="Calibri"/>
                <a:sym typeface="Calibri"/>
              </a:endParaRPr>
            </a:p>
          </p:txBody>
        </p:sp>
        <p:sp>
          <p:nvSpPr>
            <p:cNvPr id="239" name="TextBox 238">
              <a:extLst>
                <a:ext uri="{FF2B5EF4-FFF2-40B4-BE49-F238E27FC236}">
                  <a16:creationId xmlns:a16="http://schemas.microsoft.com/office/drawing/2014/main" id="{1DAC7AE7-CF97-AA4E-91B2-38C44B17F8D2}"/>
                </a:ext>
              </a:extLst>
            </p:cNvPr>
            <p:cNvSpPr txBox="1"/>
            <p:nvPr/>
          </p:nvSpPr>
          <p:spPr>
            <a:xfrm>
              <a:off x="10918650" y="3324961"/>
              <a:ext cx="832063"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rPr>
                <a:t>B</a:t>
              </a:r>
              <a:r>
                <a:rPr lang="en-US" sz="1600">
                  <a:solidFill>
                    <a:srgbClr val="000000"/>
                  </a:solidFill>
                  <a:latin typeface="Calibri"/>
                  <a:ea typeface="Calibri"/>
                  <a:cs typeface="Calibri"/>
                  <a:sym typeface="Calibri"/>
                </a:rPr>
                <a:t>FO</a:t>
              </a:r>
            </a:p>
            <a:p>
              <a:pPr defTabSz="457200" latinLnBrk="1" hangingPunct="0"/>
              <a:r>
                <a:rPr lang="en-US" sz="1600">
                  <a:solidFill>
                    <a:srgbClr val="000000"/>
                  </a:solidFill>
                </a:rPr>
                <a:t>4.9 MHz</a:t>
              </a:r>
              <a:endParaRPr lang="en-US" sz="1600">
                <a:solidFill>
                  <a:srgbClr val="000000"/>
                </a:solidFill>
                <a:latin typeface="Calibri"/>
                <a:ea typeface="Calibri"/>
                <a:cs typeface="Calibri"/>
                <a:sym typeface="Calibri"/>
              </a:endParaRPr>
            </a:p>
          </p:txBody>
        </p:sp>
        <p:sp>
          <p:nvSpPr>
            <p:cNvPr id="240" name="TextBox 239">
              <a:extLst>
                <a:ext uri="{FF2B5EF4-FFF2-40B4-BE49-F238E27FC236}">
                  <a16:creationId xmlns:a16="http://schemas.microsoft.com/office/drawing/2014/main" id="{0DA2F31B-1FB8-8240-9581-1183DF43E348}"/>
                </a:ext>
              </a:extLst>
            </p:cNvPr>
            <p:cNvSpPr txBox="1"/>
            <p:nvPr/>
          </p:nvSpPr>
          <p:spPr>
            <a:xfrm>
              <a:off x="6458978" y="5613476"/>
              <a:ext cx="1700049"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rPr>
                <a:t>Transmit oscillator</a:t>
              </a:r>
              <a:endParaRPr lang="en-US" sz="1600">
                <a:solidFill>
                  <a:srgbClr val="000000"/>
                </a:solidFill>
                <a:latin typeface="Calibri"/>
                <a:ea typeface="Calibri"/>
                <a:cs typeface="Calibri"/>
                <a:sym typeface="Calibri"/>
              </a:endParaRPr>
            </a:p>
            <a:p>
              <a:pPr defTabSz="457200" latinLnBrk="1" hangingPunct="0"/>
              <a:r>
                <a:rPr lang="en-US" sz="1600">
                  <a:solidFill>
                    <a:srgbClr val="000000"/>
                  </a:solidFill>
                </a:rPr>
                <a:t>4.9 MHz</a:t>
              </a:r>
              <a:endParaRPr lang="en-US" sz="1600">
                <a:solidFill>
                  <a:srgbClr val="000000"/>
                </a:solidFill>
                <a:latin typeface="Calibri"/>
                <a:ea typeface="Calibri"/>
                <a:cs typeface="Calibri"/>
                <a:sym typeface="Calibri"/>
              </a:endParaRPr>
            </a:p>
          </p:txBody>
        </p:sp>
        <p:sp>
          <p:nvSpPr>
            <p:cNvPr id="241" name="TextBox 240">
              <a:extLst>
                <a:ext uri="{FF2B5EF4-FFF2-40B4-BE49-F238E27FC236}">
                  <a16:creationId xmlns:a16="http://schemas.microsoft.com/office/drawing/2014/main" id="{8F39E609-3B9D-1C40-A6BE-6D6F88D3D5D4}"/>
                </a:ext>
              </a:extLst>
            </p:cNvPr>
            <p:cNvSpPr txBox="1"/>
            <p:nvPr/>
          </p:nvSpPr>
          <p:spPr>
            <a:xfrm>
              <a:off x="5036880" y="2544696"/>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latin typeface="Calibri"/>
                  <a:ea typeface="Calibri"/>
                  <a:cs typeface="Calibri"/>
                  <a:sym typeface="Calibri"/>
                </a:rPr>
                <a:t>Driver</a:t>
              </a:r>
            </a:p>
          </p:txBody>
        </p:sp>
        <p:sp>
          <p:nvSpPr>
            <p:cNvPr id="242" name="TextBox 241">
              <a:extLst>
                <a:ext uri="{FF2B5EF4-FFF2-40B4-BE49-F238E27FC236}">
                  <a16:creationId xmlns:a16="http://schemas.microsoft.com/office/drawing/2014/main" id="{BA7AEFF0-DAAC-E842-AC48-3082FE66F945}"/>
                </a:ext>
              </a:extLst>
            </p:cNvPr>
            <p:cNvSpPr txBox="1"/>
            <p:nvPr/>
          </p:nvSpPr>
          <p:spPr>
            <a:xfrm>
              <a:off x="5049974" y="3267544"/>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latin typeface="Calibri"/>
                  <a:ea typeface="Calibri"/>
                  <a:cs typeface="Calibri"/>
                  <a:sym typeface="Calibri"/>
                </a:rPr>
                <a:t>Buffer</a:t>
              </a:r>
            </a:p>
          </p:txBody>
        </p:sp>
        <p:sp>
          <p:nvSpPr>
            <p:cNvPr id="243" name="TextBox 242">
              <a:extLst>
                <a:ext uri="{FF2B5EF4-FFF2-40B4-BE49-F238E27FC236}">
                  <a16:creationId xmlns:a16="http://schemas.microsoft.com/office/drawing/2014/main" id="{E816040A-E942-8040-BC11-C5780C2BE6BD}"/>
                </a:ext>
              </a:extLst>
            </p:cNvPr>
            <p:cNvSpPr txBox="1"/>
            <p:nvPr/>
          </p:nvSpPr>
          <p:spPr>
            <a:xfrm>
              <a:off x="9928298" y="1909664"/>
              <a:ext cx="939492"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latin typeface="Calibri"/>
                  <a:ea typeface="Calibri"/>
                  <a:cs typeface="Calibri"/>
                  <a:sym typeface="Calibri"/>
                </a:rPr>
                <a:t>RF Mixer</a:t>
              </a:r>
            </a:p>
          </p:txBody>
        </p:sp>
        <p:sp>
          <p:nvSpPr>
            <p:cNvPr id="244" name="TextBox 243">
              <a:extLst>
                <a:ext uri="{FF2B5EF4-FFF2-40B4-BE49-F238E27FC236}">
                  <a16:creationId xmlns:a16="http://schemas.microsoft.com/office/drawing/2014/main" id="{11C44FD0-34F9-A248-A2CA-FDA53A3C4310}"/>
                </a:ext>
              </a:extLst>
            </p:cNvPr>
            <p:cNvSpPr txBox="1"/>
            <p:nvPr/>
          </p:nvSpPr>
          <p:spPr>
            <a:xfrm>
              <a:off x="8554740" y="3204665"/>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latin typeface="Calibri"/>
                  <a:ea typeface="Calibri"/>
                  <a:cs typeface="Calibri"/>
                  <a:sym typeface="Calibri"/>
                </a:rPr>
                <a:t>Product</a:t>
              </a:r>
            </a:p>
            <a:p>
              <a:pPr defTabSz="457200" latinLnBrk="1" hangingPunct="0"/>
              <a:r>
                <a:rPr lang="en-US" sz="1600">
                  <a:solidFill>
                    <a:srgbClr val="000000"/>
                  </a:solidFill>
                </a:rPr>
                <a:t>Detector</a:t>
              </a:r>
              <a:endParaRPr lang="en-US" sz="1600">
                <a:solidFill>
                  <a:srgbClr val="000000"/>
                </a:solidFill>
                <a:latin typeface="Calibri"/>
                <a:ea typeface="Calibri"/>
                <a:cs typeface="Calibri"/>
                <a:sym typeface="Calibri"/>
              </a:endParaRPr>
            </a:p>
          </p:txBody>
        </p:sp>
        <p:sp>
          <p:nvSpPr>
            <p:cNvPr id="245" name="TextBox 244">
              <a:extLst>
                <a:ext uri="{FF2B5EF4-FFF2-40B4-BE49-F238E27FC236}">
                  <a16:creationId xmlns:a16="http://schemas.microsoft.com/office/drawing/2014/main" id="{43B65ADA-4045-1641-A325-50766B8B8D74}"/>
                </a:ext>
              </a:extLst>
            </p:cNvPr>
            <p:cNvSpPr txBox="1"/>
            <p:nvPr/>
          </p:nvSpPr>
          <p:spPr>
            <a:xfrm>
              <a:off x="5090769" y="4782734"/>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latin typeface="Calibri"/>
                  <a:ea typeface="Calibri"/>
                  <a:cs typeface="Calibri"/>
                  <a:sym typeface="Calibri"/>
                </a:rPr>
                <a:t>Transmit</a:t>
              </a:r>
            </a:p>
            <a:p>
              <a:pPr defTabSz="457200" latinLnBrk="1" hangingPunct="0"/>
              <a:r>
                <a:rPr lang="en-US" sz="1600">
                  <a:solidFill>
                    <a:srgbClr val="000000"/>
                  </a:solidFill>
                </a:rPr>
                <a:t>Mixer</a:t>
              </a:r>
              <a:endParaRPr lang="en-US" sz="1600">
                <a:solidFill>
                  <a:srgbClr val="000000"/>
                </a:solidFill>
                <a:latin typeface="Calibri"/>
                <a:ea typeface="Calibri"/>
                <a:cs typeface="Calibri"/>
                <a:sym typeface="Calibri"/>
              </a:endParaRPr>
            </a:p>
          </p:txBody>
        </p:sp>
        <p:sp>
          <p:nvSpPr>
            <p:cNvPr id="246" name="TextBox 245">
              <a:extLst>
                <a:ext uri="{FF2B5EF4-FFF2-40B4-BE49-F238E27FC236}">
                  <a16:creationId xmlns:a16="http://schemas.microsoft.com/office/drawing/2014/main" id="{AFC72AD9-9B39-4D4C-858E-C0C242DB797D}"/>
                </a:ext>
              </a:extLst>
            </p:cNvPr>
            <p:cNvSpPr txBox="1"/>
            <p:nvPr/>
          </p:nvSpPr>
          <p:spPr>
            <a:xfrm>
              <a:off x="10167137" y="4887477"/>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latin typeface="Calibri"/>
                  <a:ea typeface="Calibri"/>
                  <a:cs typeface="Calibri"/>
                  <a:sym typeface="Calibri"/>
                </a:rPr>
                <a:t>Audio</a:t>
              </a:r>
            </a:p>
            <a:p>
              <a:pPr defTabSz="457200" latinLnBrk="1" hangingPunct="0"/>
              <a:r>
                <a:rPr lang="en-US" sz="1600">
                  <a:solidFill>
                    <a:srgbClr val="000000"/>
                  </a:solidFill>
                </a:rPr>
                <a:t>Amp</a:t>
              </a:r>
              <a:endParaRPr lang="en-US" sz="1600">
                <a:solidFill>
                  <a:srgbClr val="000000"/>
                </a:solidFill>
                <a:latin typeface="Calibri"/>
                <a:ea typeface="Calibri"/>
                <a:cs typeface="Calibri"/>
                <a:sym typeface="Calibri"/>
              </a:endParaRPr>
            </a:p>
          </p:txBody>
        </p:sp>
        <p:sp>
          <p:nvSpPr>
            <p:cNvPr id="247" name="TextBox 246">
              <a:extLst>
                <a:ext uri="{FF2B5EF4-FFF2-40B4-BE49-F238E27FC236}">
                  <a16:creationId xmlns:a16="http://schemas.microsoft.com/office/drawing/2014/main" id="{6CE3F4C7-0785-A947-A518-40B0DEE7EF2F}"/>
                </a:ext>
              </a:extLst>
            </p:cNvPr>
            <p:cNvSpPr txBox="1"/>
            <p:nvPr/>
          </p:nvSpPr>
          <p:spPr>
            <a:xfrm>
              <a:off x="8367432" y="826556"/>
              <a:ext cx="886477"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rPr>
                <a:t>&lt;10</a:t>
              </a:r>
              <a:r>
                <a:rPr lang="en-US" sz="1600">
                  <a:solidFill>
                    <a:srgbClr val="000000"/>
                  </a:solidFill>
                  <a:latin typeface="Calibri"/>
                  <a:ea typeface="Calibri"/>
                  <a:cs typeface="Calibri"/>
                  <a:sym typeface="Calibri"/>
                </a:rPr>
                <a:t> MHz</a:t>
              </a:r>
            </a:p>
          </p:txBody>
        </p:sp>
        <p:sp>
          <p:nvSpPr>
            <p:cNvPr id="248" name="TextBox 247">
              <a:extLst>
                <a:ext uri="{FF2B5EF4-FFF2-40B4-BE49-F238E27FC236}">
                  <a16:creationId xmlns:a16="http://schemas.microsoft.com/office/drawing/2014/main" id="{FBA26586-5BB1-D640-8F71-A66240CDA9ED}"/>
                </a:ext>
              </a:extLst>
            </p:cNvPr>
            <p:cNvSpPr txBox="1"/>
            <p:nvPr/>
          </p:nvSpPr>
          <p:spPr>
            <a:xfrm>
              <a:off x="6216001" y="736287"/>
              <a:ext cx="709429"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latin typeface="Calibri"/>
                  <a:ea typeface="Calibri"/>
                  <a:cs typeface="Calibri"/>
                  <a:sym typeface="Calibri"/>
                </a:rPr>
                <a:t>7 MHz</a:t>
              </a:r>
            </a:p>
            <a:p>
              <a:pPr defTabSz="457200" latinLnBrk="1" hangingPunct="0"/>
              <a:r>
                <a:rPr lang="en-US" sz="1600">
                  <a:solidFill>
                    <a:srgbClr val="000000"/>
                  </a:solidFill>
                </a:rPr>
                <a:t>2W</a:t>
              </a:r>
              <a:endParaRPr lang="en-US" sz="1600">
                <a:solidFill>
                  <a:srgbClr val="000000"/>
                </a:solidFill>
                <a:latin typeface="Calibri"/>
                <a:ea typeface="Calibri"/>
                <a:cs typeface="Calibri"/>
                <a:sym typeface="Calibri"/>
              </a:endParaRPr>
            </a:p>
          </p:txBody>
        </p:sp>
        <p:sp>
          <p:nvSpPr>
            <p:cNvPr id="249" name="TextBox 248">
              <a:extLst>
                <a:ext uri="{FF2B5EF4-FFF2-40B4-BE49-F238E27FC236}">
                  <a16:creationId xmlns:a16="http://schemas.microsoft.com/office/drawing/2014/main" id="{65B91C47-BBFC-564A-8CF7-7D77DB5CAEB6}"/>
                </a:ext>
              </a:extLst>
            </p:cNvPr>
            <p:cNvSpPr txBox="1"/>
            <p:nvPr/>
          </p:nvSpPr>
          <p:spPr>
            <a:xfrm>
              <a:off x="6337941" y="2106179"/>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rPr>
                <a:t>20 </a:t>
              </a:r>
              <a:r>
                <a:rPr lang="en-US" sz="1600" err="1">
                  <a:solidFill>
                    <a:srgbClr val="000000"/>
                  </a:solidFill>
                </a:rPr>
                <a:t>mW</a:t>
              </a:r>
              <a:endParaRPr lang="en-US" sz="1600">
                <a:solidFill>
                  <a:srgbClr val="000000"/>
                </a:solidFill>
                <a:latin typeface="Calibri"/>
                <a:ea typeface="Calibri"/>
                <a:cs typeface="Calibri"/>
                <a:sym typeface="Calibri"/>
              </a:endParaRPr>
            </a:p>
          </p:txBody>
        </p:sp>
        <p:sp>
          <p:nvSpPr>
            <p:cNvPr id="250" name="TextBox 249">
              <a:extLst>
                <a:ext uri="{FF2B5EF4-FFF2-40B4-BE49-F238E27FC236}">
                  <a16:creationId xmlns:a16="http://schemas.microsoft.com/office/drawing/2014/main" id="{F839547A-DF26-6B43-BCDF-734E5B0B41A5}"/>
                </a:ext>
              </a:extLst>
            </p:cNvPr>
            <p:cNvSpPr txBox="1"/>
            <p:nvPr/>
          </p:nvSpPr>
          <p:spPr>
            <a:xfrm>
              <a:off x="5288958" y="2855234"/>
              <a:ext cx="84471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rPr>
                <a:t>300 </a:t>
              </a:r>
              <a:r>
                <a:rPr lang="en-US" sz="1600" err="1">
                  <a:solidFill>
                    <a:srgbClr val="000000"/>
                  </a:solidFill>
                </a:rPr>
                <a:t>uW</a:t>
              </a:r>
              <a:endParaRPr lang="en-US" sz="1600">
                <a:solidFill>
                  <a:srgbClr val="000000"/>
                </a:solidFill>
                <a:latin typeface="Calibri"/>
                <a:ea typeface="Calibri"/>
                <a:cs typeface="Calibri"/>
                <a:sym typeface="Calibri"/>
              </a:endParaRPr>
            </a:p>
          </p:txBody>
        </p:sp>
        <p:sp>
          <p:nvSpPr>
            <p:cNvPr id="251" name="TextBox 250">
              <a:extLst>
                <a:ext uri="{FF2B5EF4-FFF2-40B4-BE49-F238E27FC236}">
                  <a16:creationId xmlns:a16="http://schemas.microsoft.com/office/drawing/2014/main" id="{F0A75289-EC44-5240-B3A2-256356E7FD20}"/>
                </a:ext>
              </a:extLst>
            </p:cNvPr>
            <p:cNvSpPr txBox="1"/>
            <p:nvPr/>
          </p:nvSpPr>
          <p:spPr>
            <a:xfrm>
              <a:off x="5436016" y="3655248"/>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rPr>
                <a:t>10 </a:t>
              </a:r>
              <a:r>
                <a:rPr lang="en-US" sz="1600" err="1">
                  <a:solidFill>
                    <a:srgbClr val="000000"/>
                  </a:solidFill>
                </a:rPr>
                <a:t>uW</a:t>
              </a:r>
              <a:endParaRPr lang="en-US" sz="1600">
                <a:solidFill>
                  <a:srgbClr val="000000"/>
                </a:solidFill>
                <a:latin typeface="Calibri"/>
                <a:ea typeface="Calibri"/>
                <a:cs typeface="Calibri"/>
                <a:sym typeface="Calibri"/>
              </a:endParaRPr>
            </a:p>
          </p:txBody>
        </p:sp>
        <p:sp>
          <p:nvSpPr>
            <p:cNvPr id="252" name="TextBox 251">
              <a:extLst>
                <a:ext uri="{FF2B5EF4-FFF2-40B4-BE49-F238E27FC236}">
                  <a16:creationId xmlns:a16="http://schemas.microsoft.com/office/drawing/2014/main" id="{EBAC07A3-7273-044F-99C5-3CF95F3B8265}"/>
                </a:ext>
              </a:extLst>
            </p:cNvPr>
            <p:cNvSpPr txBox="1"/>
            <p:nvPr/>
          </p:nvSpPr>
          <p:spPr>
            <a:xfrm>
              <a:off x="6417332" y="4479678"/>
              <a:ext cx="807140"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a:solidFill>
                    <a:srgbClr val="000000"/>
                  </a:solidFill>
                  <a:latin typeface="Calibri"/>
                  <a:ea typeface="Calibri"/>
                  <a:cs typeface="Calibri"/>
                  <a:sym typeface="Calibri"/>
                </a:rPr>
                <a:t>7 MHz</a:t>
              </a:r>
            </a:p>
            <a:p>
              <a:pPr defTabSz="457200" latinLnBrk="1" hangingPunct="0"/>
              <a:r>
                <a:rPr lang="en-US" sz="1400">
                  <a:solidFill>
                    <a:srgbClr val="000000"/>
                  </a:solidFill>
                </a:rPr>
                <a:t>2.8 MHz</a:t>
              </a:r>
              <a:endParaRPr lang="en-US" sz="1400">
                <a:solidFill>
                  <a:srgbClr val="000000"/>
                </a:solidFill>
                <a:latin typeface="Calibri"/>
                <a:ea typeface="Calibri"/>
                <a:cs typeface="Calibri"/>
                <a:sym typeface="Calibri"/>
              </a:endParaRPr>
            </a:p>
          </p:txBody>
        </p:sp>
        <p:sp>
          <p:nvSpPr>
            <p:cNvPr id="253" name="TextBox 252">
              <a:extLst>
                <a:ext uri="{FF2B5EF4-FFF2-40B4-BE49-F238E27FC236}">
                  <a16:creationId xmlns:a16="http://schemas.microsoft.com/office/drawing/2014/main" id="{B1239EE8-EB8D-D648-84AC-67BE6AB462EC}"/>
                </a:ext>
              </a:extLst>
            </p:cNvPr>
            <p:cNvSpPr txBox="1"/>
            <p:nvPr/>
          </p:nvSpPr>
          <p:spPr>
            <a:xfrm>
              <a:off x="9675894" y="3050236"/>
              <a:ext cx="80714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a:solidFill>
                    <a:srgbClr val="000000"/>
                  </a:solidFill>
                </a:rPr>
                <a:t>4.9</a:t>
              </a:r>
              <a:r>
                <a:rPr lang="en-US" sz="1400">
                  <a:solidFill>
                    <a:srgbClr val="000000"/>
                  </a:solidFill>
                  <a:latin typeface="Calibri"/>
                  <a:ea typeface="Calibri"/>
                  <a:cs typeface="Calibri"/>
                  <a:sym typeface="Calibri"/>
                </a:rPr>
                <a:t> MHz</a:t>
              </a:r>
            </a:p>
          </p:txBody>
        </p:sp>
        <p:sp>
          <p:nvSpPr>
            <p:cNvPr id="254" name="TextBox 253">
              <a:extLst>
                <a:ext uri="{FF2B5EF4-FFF2-40B4-BE49-F238E27FC236}">
                  <a16:creationId xmlns:a16="http://schemas.microsoft.com/office/drawing/2014/main" id="{C49C929D-06C2-A742-B985-0442D1E9CD7D}"/>
                </a:ext>
              </a:extLst>
            </p:cNvPr>
            <p:cNvSpPr txBox="1"/>
            <p:nvPr/>
          </p:nvSpPr>
          <p:spPr>
            <a:xfrm>
              <a:off x="8324207" y="3929124"/>
              <a:ext cx="138549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a:solidFill>
                    <a:srgbClr val="000000"/>
                  </a:solidFill>
                  <a:latin typeface="Calibri"/>
                  <a:ea typeface="Calibri"/>
                  <a:cs typeface="Calibri"/>
                  <a:sym typeface="Calibri"/>
                </a:rPr>
                <a:t>9.8 MHz, </a:t>
              </a:r>
              <a:r>
                <a:rPr lang="en-US" sz="1400">
                  <a:solidFill>
                    <a:srgbClr val="000000"/>
                  </a:solidFill>
                </a:rPr>
                <a:t>Audio</a:t>
              </a:r>
              <a:endParaRPr lang="en-US" sz="1400">
                <a:solidFill>
                  <a:srgbClr val="000000"/>
                </a:solidFill>
                <a:latin typeface="Calibri"/>
                <a:ea typeface="Calibri"/>
                <a:cs typeface="Calibri"/>
                <a:sym typeface="Calibri"/>
              </a:endParaRPr>
            </a:p>
          </p:txBody>
        </p:sp>
        <p:sp>
          <p:nvSpPr>
            <p:cNvPr id="109" name="TextBox 108">
              <a:extLst>
                <a:ext uri="{FF2B5EF4-FFF2-40B4-BE49-F238E27FC236}">
                  <a16:creationId xmlns:a16="http://schemas.microsoft.com/office/drawing/2014/main" id="{3FFF0F4B-4038-E248-A8F7-D4D9D3FC9547}"/>
                </a:ext>
              </a:extLst>
            </p:cNvPr>
            <p:cNvSpPr txBox="1"/>
            <p:nvPr/>
          </p:nvSpPr>
          <p:spPr>
            <a:xfrm>
              <a:off x="9781761" y="2311524"/>
              <a:ext cx="215985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a:solidFill>
                    <a:srgbClr val="000000"/>
                  </a:solidFill>
                </a:rPr>
                <a:t>4.9</a:t>
              </a:r>
              <a:r>
                <a:rPr lang="en-US" sz="1400">
                  <a:solidFill>
                    <a:srgbClr val="000000"/>
                  </a:solidFill>
                  <a:latin typeface="Calibri"/>
                  <a:ea typeface="Calibri"/>
                  <a:cs typeface="Calibri"/>
                  <a:sym typeface="Calibri"/>
                </a:rPr>
                <a:t> MHz, </a:t>
              </a:r>
              <a:r>
                <a:rPr lang="en-US" sz="1400">
                  <a:solidFill>
                    <a:srgbClr val="000000"/>
                  </a:solidFill>
                </a:rPr>
                <a:t>9.1 MHz</a:t>
              </a:r>
              <a:endParaRPr lang="en-US" sz="1400">
                <a:solidFill>
                  <a:srgbClr val="000000"/>
                </a:solidFill>
                <a:latin typeface="Calibri"/>
                <a:ea typeface="Calibri"/>
                <a:cs typeface="Calibri"/>
                <a:sym typeface="Calibri"/>
              </a:endParaRPr>
            </a:p>
          </p:txBody>
        </p:sp>
        <p:sp>
          <p:nvSpPr>
            <p:cNvPr id="110" name="TextBox 109">
              <a:extLst>
                <a:ext uri="{FF2B5EF4-FFF2-40B4-BE49-F238E27FC236}">
                  <a16:creationId xmlns:a16="http://schemas.microsoft.com/office/drawing/2014/main" id="{ED69021C-AF64-7740-B607-B5D8B4D57DDB}"/>
                </a:ext>
              </a:extLst>
            </p:cNvPr>
            <p:cNvSpPr txBox="1"/>
            <p:nvPr/>
          </p:nvSpPr>
          <p:spPr>
            <a:xfrm>
              <a:off x="9675895" y="1559311"/>
              <a:ext cx="89117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a:solidFill>
                    <a:srgbClr val="000000"/>
                  </a:solidFill>
                </a:rPr>
                <a:t>7 </a:t>
              </a:r>
              <a:r>
                <a:rPr lang="en-US" sz="1400">
                  <a:solidFill>
                    <a:srgbClr val="000000"/>
                  </a:solidFill>
                  <a:latin typeface="Calibri"/>
                  <a:ea typeface="Calibri"/>
                  <a:cs typeface="Calibri"/>
                  <a:sym typeface="Calibri"/>
                </a:rPr>
                <a:t>MHz</a:t>
              </a:r>
            </a:p>
          </p:txBody>
        </p:sp>
      </p:grpSp>
    </p:spTree>
    <p:extLst>
      <p:ext uri="{BB962C8B-B14F-4D97-AF65-F5344CB8AC3E}">
        <p14:creationId xmlns:p14="http://schemas.microsoft.com/office/powerpoint/2010/main" val="28167755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107843"/>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a:latin typeface="+mj-lt"/>
              </a:rPr>
              <a:t>Mixers</a:t>
            </a:r>
            <a:endParaRPr sz="200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08660" y="1451045"/>
                <a:ext cx="11174680" cy="373347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buFont typeface="Arial" panose="020B0604020202020204" pitchFamily="34" charset="0"/>
                  <a:buChar char="•"/>
                </a:pPr>
                <a14:m>
                  <m:oMath xmlns:m="http://schemas.openxmlformats.org/officeDocument/2006/math">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𝑡</m:t>
                    </m:r>
                    <m:r>
                      <a:rPr lang="en-US" sz="2000" b="0" i="1" smtClean="0">
                        <a:solidFill>
                          <a:srgbClr val="000000"/>
                        </a:solidFill>
                        <a:latin typeface="Cambria Math" panose="02040503050406030204" pitchFamily="18" charset="0"/>
                        <a:sym typeface="Calibri"/>
                      </a:rPr>
                      <m:t>)</m:t>
                    </m:r>
                  </m:oMath>
                </a14:m>
                <a:r>
                  <a:rPr lang="en-US" sz="2000">
                    <a:solidFill>
                      <a:srgbClr val="000000"/>
                    </a:solidFill>
                    <a:sym typeface="Calibri"/>
                  </a:rPr>
                  <a:t> is a square wave with period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oMath>
                </a14:m>
                <a:r>
                  <a:rPr lang="en-US" sz="2000">
                    <a:solidFill>
                      <a:srgbClr val="000000"/>
                    </a:solidFill>
                    <a:sym typeface="Calibri"/>
                  </a:rPr>
                  <a:t>.  Expanding this in a Fourier series, we get:</a:t>
                </a: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𝑙𝑜</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r>
                      <a:rPr lang="en-US" sz="2000" b="0" i="0" smtClean="0">
                        <a:solidFill>
                          <a:srgbClr val="000000"/>
                        </a:solidFill>
                        <a:latin typeface="Cambria Math" panose="02040503050406030204" pitchFamily="18" charset="0"/>
                        <a:sym typeface="Calibri"/>
                      </a:rPr>
                      <m:t>= </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4</m:t>
                        </m:r>
                      </m:num>
                      <m:den>
                        <m:r>
                          <a:rPr lang="en-US" sz="2000" b="0" i="1" smtClean="0">
                            <a:solidFill>
                              <a:srgbClr val="000000"/>
                            </a:solidFill>
                            <a:latin typeface="Cambria Math" panose="02040503050406030204" pitchFamily="18" charset="0"/>
                            <a:ea typeface="Cambria Math" panose="02040503050406030204" pitchFamily="18" charset="0"/>
                            <a:sym typeface="Calibri"/>
                          </a:rPr>
                          <m:t>𝜋</m:t>
                        </m:r>
                      </m:den>
                    </m:f>
                    <m:r>
                      <a:rPr lang="en-US" sz="2000" b="0" i="1" smtClean="0">
                        <a:solidFill>
                          <a:srgbClr val="000000"/>
                        </a:solidFill>
                        <a:latin typeface="Cambria Math" panose="02040503050406030204" pitchFamily="18" charset="0"/>
                        <a:sym typeface="Calibri"/>
                      </a:rPr>
                      <m:t>(</m:t>
                    </m:r>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𝑡</m:t>
                            </m:r>
                          </m:e>
                        </m:d>
                      </m:e>
                    </m:func>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3</m:t>
                        </m:r>
                      </m:den>
                    </m:f>
                    <m:r>
                      <a:rPr lang="en-US" sz="2000" b="0" i="1" smtClean="0">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5</m:t>
                                </m:r>
                                <m:sSub>
                                  <m:sSubPr>
                                    <m:ctrlPr>
                                      <a:rPr lang="en-US" sz="2000" i="1" smtClean="0">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5</m:t>
                        </m:r>
                      </m:den>
                    </m:f>
                    <m:r>
                      <a:rPr lang="en-US" sz="2000" b="0" i="1" smtClean="0">
                        <a:solidFill>
                          <a:srgbClr val="000000"/>
                        </a:solidFill>
                        <a:latin typeface="Cambria Math" panose="02040503050406030204" pitchFamily="18" charset="0"/>
                        <a:sym typeface="Calibri"/>
                      </a:rPr>
                      <m:t>…)</m:t>
                    </m:r>
                  </m:oMath>
                </a14:m>
                <a:r>
                  <a:rPr lang="en-US" sz="2000">
                    <a:solidFill>
                      <a:srgbClr val="000000"/>
                    </a:solidFill>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𝑡</m:t>
                        </m:r>
                      </m:e>
                    </m:d>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r>
                      <m:rPr>
                        <m:sty m:val="p"/>
                      </m:rPr>
                      <a:rPr lang="en-US" sz="2000" b="0" i="0" smtClean="0">
                        <a:solidFill>
                          <a:srgbClr val="000000"/>
                        </a:solidFill>
                        <a:latin typeface="Cambria Math" panose="02040503050406030204" pitchFamily="18" charset="0"/>
                        <a:sym typeface="Calibri"/>
                      </a:rPr>
                      <m:t>cos</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𝑟𝑓</m:t>
                        </m:r>
                      </m:sub>
                    </m:sSub>
                    <m:r>
                      <a:rPr lang="en-US" sz="2000" b="0" i="1" smtClean="0">
                        <a:solidFill>
                          <a:srgbClr val="000000"/>
                        </a:solidFill>
                        <a:latin typeface="Cambria Math" panose="02040503050406030204" pitchFamily="18" charset="0"/>
                        <a:sym typeface="Calibri"/>
                      </a:rPr>
                      <m:t>𝑡</m:t>
                    </m:r>
                    <m:r>
                      <a:rPr lang="en-US" sz="2000" b="0" i="1" smtClean="0">
                        <a:solidFill>
                          <a:srgbClr val="000000"/>
                        </a:solidFill>
                        <a:latin typeface="Cambria Math" panose="02040503050406030204" pitchFamily="18" charset="0"/>
                        <a:sym typeface="Calibri"/>
                      </a:rPr>
                      <m:t>)</m:t>
                    </m:r>
                  </m:oMath>
                </a14:m>
                <a:endParaRPr lang="en-US" sz="200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𝑙𝑜</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𝑡</m:t>
                        </m:r>
                      </m:e>
                    </m:d>
                    <m:r>
                      <a:rPr lang="en-US" sz="2000">
                        <a:solidFill>
                          <a:srgbClr val="000000"/>
                        </a:solidFill>
                        <a:latin typeface="Cambria Math" panose="02040503050406030204" pitchFamily="18" charset="0"/>
                        <a:sym typeface="Calibri"/>
                      </a:rPr>
                      <m:t>=</m:t>
                    </m:r>
                    <m:f>
                      <m:fPr>
                        <m:ctrlPr>
                          <a:rPr lang="en-US" sz="200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num>
                      <m:den>
                        <m:r>
                          <a:rPr lang="en-US" sz="2000" i="1" smtClean="0">
                            <a:solidFill>
                              <a:srgbClr val="000000"/>
                            </a:solidFill>
                            <a:latin typeface="Cambria Math" panose="02040503050406030204" pitchFamily="18" charset="0"/>
                            <a:ea typeface="Cambria Math" panose="02040503050406030204" pitchFamily="18" charset="0"/>
                            <a:sym typeface="Calibri"/>
                          </a:rPr>
                          <m:t>𝜋</m:t>
                        </m:r>
                      </m:den>
                    </m:f>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m:rPr>
                                <m:sty m:val="p"/>
                              </m:rPr>
                              <a:rPr lang="en-US" sz="2000" b="0" i="0" smtClean="0">
                                <a:solidFill>
                                  <a:srgbClr val="000000"/>
                                </a:solidFill>
                                <a:latin typeface="Cambria Math" panose="02040503050406030204" pitchFamily="18" charset="0"/>
                                <a:sym typeface="Calibri"/>
                              </a:rPr>
                              <m:t>cos</m:t>
                            </m:r>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e>
                    </m:d>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3</m:t>
                        </m:r>
                      </m:den>
                    </m:f>
                    <m:r>
                      <a:rPr lang="en-US" sz="2000" b="0" i="1" smtClean="0">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5</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5</m:t>
                        </m:r>
                      </m:den>
                    </m:f>
                    <m:r>
                      <a:rPr lang="en-US" sz="2000" b="0" i="1" smtClean="0">
                        <a:solidFill>
                          <a:srgbClr val="000000"/>
                        </a:solidFill>
                        <a:latin typeface="Cambria Math" panose="02040503050406030204" pitchFamily="18" charset="0"/>
                        <a:sym typeface="Calibri"/>
                      </a:rPr>
                      <m:t>…)</m:t>
                    </m:r>
                  </m:oMath>
                </a14:m>
                <a:r>
                  <a:rPr lang="en-US" sz="2000">
                    <a:solidFill>
                      <a:srgbClr val="000000"/>
                    </a:solidFill>
                    <a:sym typeface="Calibri"/>
                  </a:rPr>
                  <a:t> + </a:t>
                </a:r>
                <a14:m>
                  <m:oMath xmlns:m="http://schemas.openxmlformats.org/officeDocument/2006/math">
                    <m:f>
                      <m:fPr>
                        <m:ctrlPr>
                          <a:rPr lang="en-US" sz="2000" i="1">
                            <a:solidFill>
                              <a:srgbClr val="000000"/>
                            </a:solidFill>
                            <a:latin typeface="Cambria Math" panose="02040503050406030204" pitchFamily="18" charset="0"/>
                            <a:sym typeface="Calibri"/>
                          </a:rPr>
                        </m:ctrlPr>
                      </m:fPr>
                      <m:num>
                        <m:r>
                          <a:rPr lang="en-US" sz="2000" i="1">
                            <a:solidFill>
                              <a:srgbClr val="000000"/>
                            </a:solidFill>
                            <a:latin typeface="Cambria Math" panose="02040503050406030204" pitchFamily="18" charset="0"/>
                            <a:sym typeface="Calibri"/>
                          </a:rPr>
                          <m:t>2</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𝑟𝑓</m:t>
                            </m:r>
                          </m:sub>
                        </m:sSub>
                      </m:num>
                      <m:den>
                        <m:r>
                          <a:rPr lang="en-US" sz="2000" i="1">
                            <a:solidFill>
                              <a:srgbClr val="000000"/>
                            </a:solidFill>
                            <a:latin typeface="Cambria Math" panose="02040503050406030204" pitchFamily="18" charset="0"/>
                            <a:ea typeface="Cambria Math" panose="02040503050406030204" pitchFamily="18" charset="0"/>
                            <a:sym typeface="Calibri"/>
                          </a:rPr>
                          <m:t>𝜋</m:t>
                        </m:r>
                      </m:den>
                    </m:f>
                    <m:d>
                      <m:dPr>
                        <m:ctrlPr>
                          <a:rPr lang="en-US" sz="2000" i="1">
                            <a:solidFill>
                              <a:srgbClr val="000000"/>
                            </a:solidFill>
                            <a:latin typeface="Cambria Math" panose="02040503050406030204" pitchFamily="18" charset="0"/>
                            <a:sym typeface="Calibri"/>
                          </a:rPr>
                        </m:ctrlPr>
                      </m:dPr>
                      <m:e>
                        <m:sSub>
                          <m:sSubPr>
                            <m:ctrlPr>
                              <a:rPr lang="en-US" sz="2000" i="1">
                                <a:solidFill>
                                  <a:srgbClr val="000000"/>
                                </a:solidFill>
                                <a:latin typeface="Cambria Math" panose="02040503050406030204" pitchFamily="18" charset="0"/>
                                <a:sym typeface="Calibri"/>
                              </a:rPr>
                            </m:ctrlPr>
                          </m:sSubPr>
                          <m:e>
                            <m:r>
                              <m:rPr>
                                <m:sty m:val="p"/>
                              </m:rPr>
                              <a:rPr lang="en-US" sz="2000">
                                <a:solidFill>
                                  <a:srgbClr val="000000"/>
                                </a:solidFill>
                                <a:latin typeface="Cambria Math" panose="02040503050406030204" pitchFamily="18" charset="0"/>
                                <a:sym typeface="Calibri"/>
                              </a:rPr>
                              <m:t>cos</m:t>
                            </m:r>
                            <m:r>
                              <a:rPr lang="en-US" sz="2000" i="1">
                                <a:solidFill>
                                  <a:srgbClr val="000000"/>
                                </a:solidFill>
                                <a:latin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3</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i="1">
                            <a:solidFill>
                              <a:srgbClr val="000000"/>
                            </a:solidFill>
                            <a:latin typeface="Cambria Math" panose="02040503050406030204" pitchFamily="18" charset="0"/>
                            <a:sym typeface="Calibri"/>
                          </a:rPr>
                          <m:t>3</m:t>
                        </m:r>
                      </m:den>
                    </m:f>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5</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i="1">
                            <a:solidFill>
                              <a:srgbClr val="000000"/>
                            </a:solidFill>
                            <a:latin typeface="Cambria Math" panose="02040503050406030204" pitchFamily="18" charset="0"/>
                            <a:sym typeface="Calibri"/>
                          </a:rPr>
                          <m:t>5</m:t>
                        </m:r>
                      </m:den>
                    </m:f>
                    <m:r>
                      <a:rPr lang="en-US" sz="2000" i="1">
                        <a:solidFill>
                          <a:srgbClr val="000000"/>
                        </a:solidFill>
                        <a:latin typeface="Cambria Math" panose="02040503050406030204" pitchFamily="18" charset="0"/>
                        <a:sym typeface="Calibri"/>
                      </a:rPr>
                      <m:t>…)</m:t>
                    </m:r>
                  </m:oMath>
                </a14:m>
                <a:endParaRPr lang="en-US" sz="200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𝑟𝑓</m:t>
                        </m:r>
                      </m:sub>
                    </m:sSub>
                  </m:oMath>
                </a14:m>
                <a:r>
                  <a:rPr lang="en-US" sz="200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b="0" i="1" smtClean="0">
                        <a:solidFill>
                          <a:srgbClr val="000000"/>
                        </a:solidFill>
                        <a:latin typeface="Cambria Math" panose="02040503050406030204" pitchFamily="18" charset="0"/>
                        <a:sym typeface="Calibri"/>
                      </a:rPr>
                      <m:t>|</m:t>
                    </m:r>
                  </m:oMath>
                </a14:m>
                <a:r>
                  <a:rPr lang="en-US" sz="2000">
                    <a:solidFill>
                      <a:srgbClr val="000000"/>
                    </a:solidFill>
                    <a:sym typeface="Calibri"/>
                  </a:rPr>
                  <a:t>  </a:t>
                </a:r>
              </a:p>
              <a:p>
                <a:pPr marL="285750" indent="-285750" hangingPunct="0">
                  <a:buFont typeface="Arial" panose="020B0604020202020204" pitchFamily="34" charset="0"/>
                  <a:buChar char="•"/>
                </a:pPr>
                <a:r>
                  <a:rPr lang="en-US" sz="2000">
                    <a:solidFill>
                      <a:srgbClr val="000000"/>
                    </a:solidFill>
                    <a:sym typeface="Calibri"/>
                  </a:rPr>
                  <a:t>We define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b="0" i="1" smtClean="0">
                        <a:solidFill>
                          <a:srgbClr val="000000"/>
                        </a:solidFill>
                        <a:latin typeface="Cambria Math" panose="02040503050406030204" pitchFamily="18" charset="0"/>
                        <a:sym typeface="Calibri"/>
                      </a:rPr>
                      <m:t>)</m:t>
                    </m:r>
                  </m:oMath>
                </a14:m>
                <a:r>
                  <a:rPr lang="en-US" sz="200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i="1">
                        <a:solidFill>
                          <a:srgbClr val="000000"/>
                        </a:solidFill>
                        <a:latin typeface="Cambria Math" panose="02040503050406030204" pitchFamily="18" charset="0"/>
                        <a:sym typeface="Calibri"/>
                      </a:rPr>
                      <m:t>|</m:t>
                    </m:r>
                  </m:oMath>
                </a14:m>
                <a:r>
                  <a:rPr lang="en-US" sz="2000">
                    <a:solidFill>
                      <a:srgbClr val="000000"/>
                    </a:solidFill>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𝑡</m:t>
                        </m:r>
                      </m:e>
                    </m:d>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num>
                      <m:den>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ea typeface="Cambria Math" panose="02040503050406030204" pitchFamily="18" charset="0"/>
                            <a:sym typeface="Calibri"/>
                          </a:rPr>
                          <m:t>𝜋</m:t>
                        </m:r>
                      </m:den>
                    </m:f>
                    <m:r>
                      <m:rPr>
                        <m:sty m:val="p"/>
                      </m:rPr>
                      <a:rPr lang="en-US" sz="2000" b="0" i="0" smtClean="0">
                        <a:solidFill>
                          <a:srgbClr val="000000"/>
                        </a:solidFill>
                        <a:latin typeface="Cambria Math" panose="02040503050406030204" pitchFamily="18" charset="0"/>
                        <a:sym typeface="Calibri"/>
                      </a:rPr>
                      <m:t>cos</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r>
                      <a:rPr lang="en-US" sz="2000" b="0" i="1" smtClean="0">
                        <a:solidFill>
                          <a:srgbClr val="000000"/>
                        </a:solidFill>
                        <a:latin typeface="Cambria Math" panose="02040503050406030204" pitchFamily="18" charset="0"/>
                        <a:sym typeface="Calibri"/>
                      </a:rPr>
                      <m:t>)</m:t>
                    </m:r>
                  </m:oMath>
                </a14:m>
                <a:r>
                  <a:rPr lang="en-US" sz="200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r>
                          <a:rPr lang="en-US" sz="2000" i="1">
                            <a:solidFill>
                              <a:srgbClr val="000000"/>
                            </a:solidFill>
                            <a:latin typeface="Cambria Math" panose="02040503050406030204" pitchFamily="18" charset="0"/>
                            <a:sym typeface="Calibri"/>
                          </a:rPr>
                          <m:t>2</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𝑟𝑓</m:t>
                            </m:r>
                          </m:sub>
                        </m:sSub>
                      </m:num>
                      <m:den>
                        <m:r>
                          <a:rPr lang="en-US" sz="2000" i="1">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𝜋</m:t>
                        </m:r>
                      </m:den>
                    </m:f>
                    <m:r>
                      <m:rPr>
                        <m:sty m:val="p"/>
                      </m:rPr>
                      <a:rPr lang="en-US" sz="2000">
                        <a:solidFill>
                          <a:srgbClr val="000000"/>
                        </a:solidFill>
                        <a:latin typeface="Cambria Math" panose="02040503050406030204" pitchFamily="18" charset="0"/>
                        <a:sym typeface="Calibri"/>
                      </a:rPr>
                      <m:t>cos</m:t>
                    </m:r>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r>
                      <a:rPr lang="en-US" sz="2000" i="1">
                        <a:solidFill>
                          <a:srgbClr val="000000"/>
                        </a:solidFill>
                        <a:latin typeface="Cambria Math" panose="02040503050406030204" pitchFamily="18" charset="0"/>
                        <a:sym typeface="Calibri"/>
                      </a:rPr>
                      <m:t>)</m:t>
                    </m:r>
                  </m:oMath>
                </a14:m>
                <a:endParaRPr lang="en-US" sz="200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𝑖</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𝑖𝑓</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oMath>
                </a14:m>
                <a:r>
                  <a:rPr lang="en-US" sz="200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𝑖𝑓</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𝑖𝑓</m:t>
                        </m:r>
                      </m:sub>
                    </m:sSub>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m:t>
                        </m:r>
                      </m:sub>
                    </m:sSub>
                  </m:oMath>
                </a14:m>
                <a:r>
                  <a:rPr lang="en-US" sz="2000">
                    <a:solidFill>
                      <a:srgbClr val="000000"/>
                    </a:solidFill>
                    <a:sym typeface="Calibri"/>
                  </a:rPr>
                  <a:t> ,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ea typeface="Cambria Math" panose="02040503050406030204" pitchFamily="18" charset="0"/>
                            <a:sym typeface="Calibri"/>
                          </a:rPr>
                          <m:t>𝑖</m:t>
                        </m:r>
                      </m:sub>
                    </m:sSub>
                  </m:oMath>
                </a14:m>
                <a:r>
                  <a:rPr lang="en-US" sz="2000">
                    <a:solidFill>
                      <a:srgbClr val="000000"/>
                    </a:solidFill>
                    <a:sym typeface="Calibri"/>
                  </a:rPr>
                  <a:t> is a spurious signal.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sym typeface="Calibri"/>
                          </a:rPr>
                          <m:t>+</m:t>
                        </m:r>
                      </m:sub>
                    </m:sSub>
                  </m:oMath>
                </a14:m>
                <a:r>
                  <a:rPr lang="en-US" sz="200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oMath>
                </a14:m>
                <a:r>
                  <a:rPr lang="en-US" sz="2000">
                    <a:solidFill>
                      <a:srgbClr val="000000"/>
                    </a:solidFill>
                    <a:sym typeface="Calibri"/>
                  </a:rPr>
                  <a:t> are the spurs from the </a:t>
                </a:r>
                <a14:m>
                  <m:oMath xmlns:m="http://schemas.openxmlformats.org/officeDocument/2006/math">
                    <m:r>
                      <a:rPr lang="en-US" sz="2000" b="0" i="1" smtClean="0">
                        <a:solidFill>
                          <a:srgbClr val="000000"/>
                        </a:solidFill>
                        <a:latin typeface="Cambria Math" panose="02040503050406030204" pitchFamily="18" charset="0"/>
                        <a:sym typeface="Calibri"/>
                      </a:rPr>
                      <m:t>𝑘</m:t>
                    </m:r>
                  </m:oMath>
                </a14:m>
                <a:r>
                  <a:rPr lang="en-US" sz="2000" err="1">
                    <a:solidFill>
                      <a:srgbClr val="000000"/>
                    </a:solidFill>
                    <a:sym typeface="Calibri"/>
                  </a:rPr>
                  <a:t>th</a:t>
                </a:r>
                <a:r>
                  <a:rPr lang="en-US" sz="2000">
                    <a:solidFill>
                      <a:srgbClr val="000000"/>
                    </a:solidFill>
                    <a:sym typeface="Calibri"/>
                  </a:rPr>
                  <a:t> harmonic</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08660" y="1451045"/>
                <a:ext cx="11174680" cy="3733476"/>
              </a:xfrm>
              <a:prstGeom prst="rect">
                <a:avLst/>
              </a:prstGeom>
              <a:blipFill>
                <a:blip r:embed="rId3"/>
                <a:stretch>
                  <a:fillRect l="-794" t="-1017"/>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61</a:t>
            </a:fld>
            <a:endParaRPr lang="en-US">
              <a:solidFill>
                <a:schemeClr val="tx1"/>
              </a:solidFill>
            </a:endParaRPr>
          </a:p>
        </p:txBody>
      </p:sp>
      <p:grpSp>
        <p:nvGrpSpPr>
          <p:cNvPr id="18" name="Group 17">
            <a:extLst>
              <a:ext uri="{FF2B5EF4-FFF2-40B4-BE49-F238E27FC236}">
                <a16:creationId xmlns:a16="http://schemas.microsoft.com/office/drawing/2014/main" id="{7DACCE4C-B4A7-9C4D-9FD1-C8B478B2C406}"/>
              </a:ext>
            </a:extLst>
          </p:cNvPr>
          <p:cNvGrpSpPr/>
          <p:nvPr/>
        </p:nvGrpSpPr>
        <p:grpSpPr>
          <a:xfrm>
            <a:off x="5692032" y="4913944"/>
            <a:ext cx="6198158" cy="1344022"/>
            <a:chOff x="5568462" y="4239408"/>
            <a:chExt cx="6198158" cy="1344022"/>
          </a:xfrm>
        </p:grpSpPr>
        <p:cxnSp>
          <p:nvCxnSpPr>
            <p:cNvPr id="4" name="Straight Connector 3">
              <a:extLst>
                <a:ext uri="{FF2B5EF4-FFF2-40B4-BE49-F238E27FC236}">
                  <a16:creationId xmlns:a16="http://schemas.microsoft.com/office/drawing/2014/main" id="{D6A5E189-6554-7E47-9608-26A60415E774}"/>
                </a:ext>
              </a:extLst>
            </p:cNvPr>
            <p:cNvCxnSpPr>
              <a:cxnSpLocks/>
            </p:cNvCxnSpPr>
            <p:nvPr/>
          </p:nvCxnSpPr>
          <p:spPr>
            <a:xfrm>
              <a:off x="5568462" y="5003083"/>
              <a:ext cx="6198158"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01618163-B5A1-B64B-A9D3-9A1EB241EB3A}"/>
                </a:ext>
              </a:extLst>
            </p:cNvPr>
            <p:cNvCxnSpPr>
              <a:cxnSpLocks/>
            </p:cNvCxnSpPr>
            <p:nvPr/>
          </p:nvCxnSpPr>
          <p:spPr>
            <a:xfrm flipV="1">
              <a:off x="6109398"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A875B86-1B2E-F443-9237-C5A0AEE749EA}"/>
                </a:ext>
              </a:extLst>
            </p:cNvPr>
            <p:cNvCxnSpPr>
              <a:cxnSpLocks/>
            </p:cNvCxnSpPr>
            <p:nvPr/>
          </p:nvCxnSpPr>
          <p:spPr>
            <a:xfrm flipV="1">
              <a:off x="6945084" y="4241086"/>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9B22C685-305B-C84E-AB05-52900A90CB3F}"/>
                </a:ext>
              </a:extLst>
            </p:cNvPr>
            <p:cNvCxnSpPr>
              <a:cxnSpLocks/>
            </p:cNvCxnSpPr>
            <p:nvPr/>
          </p:nvCxnSpPr>
          <p:spPr>
            <a:xfrm flipV="1">
              <a:off x="7929823" y="4261182"/>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C5656D2-EFC5-A64C-ADCA-1D8E5202AA01}"/>
                </a:ext>
              </a:extLst>
            </p:cNvPr>
            <p:cNvCxnSpPr>
              <a:cxnSpLocks/>
            </p:cNvCxnSpPr>
            <p:nvPr/>
          </p:nvCxnSpPr>
          <p:spPr>
            <a:xfrm flipV="1">
              <a:off x="8876040" y="4252807"/>
              <a:ext cx="0" cy="763675"/>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145FD0C-107A-744F-BD20-EE0ACDE97986}"/>
                </a:ext>
              </a:extLst>
            </p:cNvPr>
            <p:cNvSpPr txBox="1"/>
            <p:nvPr/>
          </p:nvSpPr>
          <p:spPr>
            <a:xfrm>
              <a:off x="5838093" y="5214098"/>
              <a:ext cx="482321" cy="369332"/>
            </a:xfrm>
            <a:prstGeom prst="rect">
              <a:avLst/>
            </a:prstGeom>
            <a:noFill/>
          </p:spPr>
          <p:txBody>
            <a:bodyPr wrap="square" rtlCol="0">
              <a:spAutoFit/>
            </a:bodyPr>
            <a:lstStyle/>
            <a:p>
              <a:r>
                <a:rPr lang="en-US"/>
                <a:t>LO</a:t>
              </a:r>
            </a:p>
          </p:txBody>
        </p:sp>
        <p:sp>
          <p:nvSpPr>
            <p:cNvPr id="15" name="TextBox 14">
              <a:extLst>
                <a:ext uri="{FF2B5EF4-FFF2-40B4-BE49-F238E27FC236}">
                  <a16:creationId xmlns:a16="http://schemas.microsoft.com/office/drawing/2014/main" id="{23740F5D-BCBF-5A4F-87CA-44F212415330}"/>
                </a:ext>
              </a:extLst>
            </p:cNvPr>
            <p:cNvSpPr txBox="1"/>
            <p:nvPr/>
          </p:nvSpPr>
          <p:spPr>
            <a:xfrm>
              <a:off x="6573295" y="5204456"/>
              <a:ext cx="772048" cy="369332"/>
            </a:xfrm>
            <a:prstGeom prst="rect">
              <a:avLst/>
            </a:prstGeom>
            <a:noFill/>
          </p:spPr>
          <p:txBody>
            <a:bodyPr wrap="square" rtlCol="0">
              <a:spAutoFit/>
            </a:bodyPr>
            <a:lstStyle/>
            <a:p>
              <a:r>
                <a:rPr lang="en-US"/>
                <a:t>Image</a:t>
              </a:r>
            </a:p>
          </p:txBody>
        </p:sp>
        <p:sp>
          <p:nvSpPr>
            <p:cNvPr id="16" name="TextBox 15">
              <a:extLst>
                <a:ext uri="{FF2B5EF4-FFF2-40B4-BE49-F238E27FC236}">
                  <a16:creationId xmlns:a16="http://schemas.microsoft.com/office/drawing/2014/main" id="{B3141B4E-4AD7-B644-A7C6-236E49535009}"/>
                </a:ext>
              </a:extLst>
            </p:cNvPr>
            <p:cNvSpPr txBox="1"/>
            <p:nvPr/>
          </p:nvSpPr>
          <p:spPr>
            <a:xfrm>
              <a:off x="7734716" y="5170624"/>
              <a:ext cx="390213" cy="369332"/>
            </a:xfrm>
            <a:prstGeom prst="rect">
              <a:avLst/>
            </a:prstGeom>
            <a:noFill/>
          </p:spPr>
          <p:txBody>
            <a:bodyPr wrap="square" rtlCol="0">
              <a:spAutoFit/>
            </a:bodyPr>
            <a:lstStyle/>
            <a:p>
              <a:r>
                <a:rPr lang="en-US"/>
                <a:t>IF</a:t>
              </a:r>
            </a:p>
          </p:txBody>
        </p:sp>
        <p:sp>
          <p:nvSpPr>
            <p:cNvPr id="17" name="TextBox 16">
              <a:extLst>
                <a:ext uri="{FF2B5EF4-FFF2-40B4-BE49-F238E27FC236}">
                  <a16:creationId xmlns:a16="http://schemas.microsoft.com/office/drawing/2014/main" id="{9CCEBA83-D15A-D545-960F-F014047BD0D9}"/>
                </a:ext>
              </a:extLst>
            </p:cNvPr>
            <p:cNvSpPr txBox="1"/>
            <p:nvPr/>
          </p:nvSpPr>
          <p:spPr>
            <a:xfrm>
              <a:off x="8719449" y="5180190"/>
              <a:ext cx="464742" cy="369332"/>
            </a:xfrm>
            <a:prstGeom prst="rect">
              <a:avLst/>
            </a:prstGeom>
            <a:noFill/>
          </p:spPr>
          <p:txBody>
            <a:bodyPr wrap="square" rtlCol="0">
              <a:spAutoFit/>
            </a:bodyPr>
            <a:lstStyle/>
            <a:p>
              <a:r>
                <a:rPr lang="en-US"/>
                <a:t>RF</a:t>
              </a: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0E74077A-C638-9D48-8AFF-9DDCB06201D2}"/>
                    </a:ext>
                  </a:extLst>
                </p:cNvPr>
                <p:cNvSpPr txBox="1"/>
                <p:nvPr/>
              </p:nvSpPr>
              <p:spPr>
                <a:xfrm>
                  <a:off x="9559331" y="5175987"/>
                  <a:ext cx="7720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3</m:t>
                        </m:r>
                        <m:r>
                          <a:rPr lang="en-US" b="0" i="1" smtClean="0">
                            <a:latin typeface="Cambria Math" panose="02040503050406030204" pitchFamily="18" charset="0"/>
                            <a:ea typeface="Cambria Math" panose="02040503050406030204" pitchFamily="18" charset="0"/>
                          </a:rPr>
                          <m:t>↑</m:t>
                        </m:r>
                      </m:oMath>
                    </m:oMathPara>
                  </a14:m>
                  <a:endParaRPr lang="en-US"/>
                </a:p>
              </p:txBody>
            </p:sp>
          </mc:Choice>
          <mc:Fallback xmlns="">
            <p:sp>
              <p:nvSpPr>
                <p:cNvPr id="19" name="TextBox 18">
                  <a:extLst>
                    <a:ext uri="{FF2B5EF4-FFF2-40B4-BE49-F238E27FC236}">
                      <a16:creationId xmlns:a16="http://schemas.microsoft.com/office/drawing/2014/main" id="{0E74077A-C638-9D48-8AFF-9DDCB06201D2}"/>
                    </a:ext>
                  </a:extLst>
                </p:cNvPr>
                <p:cNvSpPr txBox="1">
                  <a:spLocks noRot="1" noChangeAspect="1" noMove="1" noResize="1" noEditPoints="1" noAdjustHandles="1" noChangeArrowheads="1" noChangeShapeType="1" noTextEdit="1"/>
                </p:cNvSpPr>
                <p:nvPr/>
              </p:nvSpPr>
              <p:spPr>
                <a:xfrm>
                  <a:off x="9559331" y="5175987"/>
                  <a:ext cx="772048"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C76891B-9CEC-DD4E-B458-E997B30DF693}"/>
                    </a:ext>
                  </a:extLst>
                </p:cNvPr>
                <p:cNvSpPr txBox="1"/>
                <p:nvPr/>
              </p:nvSpPr>
              <p:spPr>
                <a:xfrm>
                  <a:off x="10558297" y="5179834"/>
                  <a:ext cx="7720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5</m:t>
                        </m:r>
                        <m:r>
                          <a:rPr lang="en-US" b="0" i="1" smtClean="0">
                            <a:latin typeface="Cambria Math" panose="02040503050406030204" pitchFamily="18" charset="0"/>
                            <a:ea typeface="Cambria Math" panose="02040503050406030204" pitchFamily="18" charset="0"/>
                          </a:rPr>
                          <m:t>↑</m:t>
                        </m:r>
                      </m:oMath>
                    </m:oMathPara>
                  </a14:m>
                  <a:endParaRPr lang="en-US"/>
                </a:p>
              </p:txBody>
            </p:sp>
          </mc:Choice>
          <mc:Fallback xmlns="">
            <p:sp>
              <p:nvSpPr>
                <p:cNvPr id="20" name="TextBox 19">
                  <a:extLst>
                    <a:ext uri="{FF2B5EF4-FFF2-40B4-BE49-F238E27FC236}">
                      <a16:creationId xmlns:a16="http://schemas.microsoft.com/office/drawing/2014/main" id="{0C76891B-9CEC-DD4E-B458-E997B30DF693}"/>
                    </a:ext>
                  </a:extLst>
                </p:cNvPr>
                <p:cNvSpPr txBox="1">
                  <a:spLocks noRot="1" noChangeAspect="1" noMove="1" noResize="1" noEditPoints="1" noAdjustHandles="1" noChangeArrowheads="1" noChangeShapeType="1" noTextEdit="1"/>
                </p:cNvSpPr>
                <p:nvPr/>
              </p:nvSpPr>
              <p:spPr>
                <a:xfrm>
                  <a:off x="10558297" y="5179834"/>
                  <a:ext cx="772048" cy="369332"/>
                </a:xfrm>
                <a:prstGeom prst="rect">
                  <a:avLst/>
                </a:prstGeom>
                <a:blipFill>
                  <a:blip r:embed="rId5"/>
                  <a:stretch>
                    <a:fillRect/>
                  </a:stretch>
                </a:blipFill>
              </p:spPr>
              <p:txBody>
                <a:bodyPr/>
                <a:lstStyle/>
                <a:p>
                  <a:r>
                    <a:rPr lang="en-US">
                      <a:noFill/>
                    </a:rPr>
                    <a:t> </a:t>
                  </a:r>
                </a:p>
              </p:txBody>
            </p:sp>
          </mc:Fallback>
        </mc:AlternateContent>
        <p:cxnSp>
          <p:nvCxnSpPr>
            <p:cNvPr id="22" name="Straight Arrow Connector 21">
              <a:extLst>
                <a:ext uri="{FF2B5EF4-FFF2-40B4-BE49-F238E27FC236}">
                  <a16:creationId xmlns:a16="http://schemas.microsoft.com/office/drawing/2014/main" id="{448EF065-6AF1-104A-837F-D985CB92E25B}"/>
                </a:ext>
              </a:extLst>
            </p:cNvPr>
            <p:cNvCxnSpPr>
              <a:cxnSpLocks/>
            </p:cNvCxnSpPr>
            <p:nvPr/>
          </p:nvCxnSpPr>
          <p:spPr>
            <a:xfrm flipV="1">
              <a:off x="9870830"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B4F469A-ECC6-024D-B48C-9AB9A9B0DC11}"/>
                </a:ext>
              </a:extLst>
            </p:cNvPr>
            <p:cNvCxnSpPr>
              <a:cxnSpLocks/>
            </p:cNvCxnSpPr>
            <p:nvPr/>
          </p:nvCxnSpPr>
          <p:spPr>
            <a:xfrm flipV="1">
              <a:off x="10939296"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0551477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a:t>Phasors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199" y="1510107"/>
                <a:ext cx="10396847" cy="4951064"/>
              </a:xfrm>
            </p:spPr>
            <p:txBody>
              <a:bodyPr>
                <a:normAutofit/>
              </a:bodyPr>
              <a:lstStyle/>
              <a:p>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a:p>
              <a:p>
                <a:pPr>
                  <a:spcBef>
                    <a:spcPts val="400"/>
                  </a:spcBef>
                </a:pP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𝐿</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a:p>
              <a:p>
                <a:pPr>
                  <a:spcBef>
                    <a:spcPts val="400"/>
                  </a:spcBef>
                </a:pPr>
                <a14:m>
                  <m:oMath xmlns:m="http://schemas.openxmlformats.org/officeDocument/2006/math">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𝐶</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𝑉</m:t>
                        </m:r>
                      </m:e>
                    </m:acc>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a:p>
              <a:p>
                <a:pPr>
                  <a:spcBef>
                    <a:spcPts val="400"/>
                  </a:spcBef>
                </a:pPr>
                <a:r>
                  <a:rPr lang="en-US" sz="2000"/>
                  <a:t>Suppose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𝐴𝑐𝑜𝑠</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𝜃</m:t>
                    </m:r>
                    <m:r>
                      <a:rPr lang="en-US" sz="2000" b="0" i="1" smtClean="0">
                        <a:latin typeface="Cambria Math" panose="02040503050406030204" pitchFamily="18" charset="0"/>
                        <a:ea typeface="Cambria Math" panose="02040503050406030204" pitchFamily="18" charset="0"/>
                      </a:rPr>
                      <m:t>)</m:t>
                    </m:r>
                  </m:oMath>
                </a14:m>
                <a:r>
                  <a:rPr lang="en-US" sz="200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b="0" i="1" smtClean="0">
                        <a:latin typeface="Cambria Math" panose="02040503050406030204" pitchFamily="18" charset="0"/>
                      </a:rPr>
                      <m:t>𝐵</m:t>
                    </m:r>
                    <m:r>
                      <a:rPr lang="en-US" sz="2000" i="1">
                        <a:latin typeface="Cambria Math" panose="02040503050406030204" pitchFamily="18" charset="0"/>
                      </a:rPr>
                      <m:t>𝑐𝑜𝑠</m:t>
                    </m:r>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r>
                      <a:rPr lang="en-US" sz="2000" i="1">
                        <a:latin typeface="Cambria Math" panose="02040503050406030204" pitchFamily="18" charset="0"/>
                        <a:ea typeface="Cambria Math" panose="02040503050406030204" pitchFamily="18" charset="0"/>
                      </a:rPr>
                      <m:t>)</m:t>
                    </m:r>
                  </m:oMath>
                </a14:m>
                <a:r>
                  <a:rPr lang="en-US" sz="2000"/>
                  <a:t> .  If </a:t>
                </a:r>
                <a14:m>
                  <m:oMath xmlns:m="http://schemas.openxmlformats.org/officeDocument/2006/math">
                    <m:r>
                      <a:rPr lang="en-US" sz="2000" i="1" smtClean="0">
                        <a:latin typeface="Cambria Math" panose="02040503050406030204" pitchFamily="18" charset="0"/>
                        <a:ea typeface="Cambria Math" panose="02040503050406030204" pitchFamily="18" charset="0"/>
                      </a:rPr>
                      <m:t>𝜙</m:t>
                    </m:r>
                    <m:r>
                      <a:rPr lang="en-US" sz="2000" b="0" i="1" smtClean="0">
                        <a:latin typeface="Cambria Math" panose="02040503050406030204" pitchFamily="18" charset="0"/>
                        <a:ea typeface="Cambria Math" panose="02040503050406030204" pitchFamily="18" charset="0"/>
                      </a:rPr>
                      <m:t>&gt;</m:t>
                    </m:r>
                    <m:r>
                      <a:rPr lang="en-US" sz="2000" b="0" i="1" smtClean="0">
                        <a:latin typeface="Cambria Math" panose="02040503050406030204" pitchFamily="18" charset="0"/>
                        <a:ea typeface="Cambria Math" panose="02040503050406030204" pitchFamily="18" charset="0"/>
                      </a:rPr>
                      <m:t>𝜃</m:t>
                    </m:r>
                  </m:oMath>
                </a14:m>
                <a:r>
                  <a:rPr lang="en-US" sz="2000"/>
                  <a:t>, we say the current leads the voltage.</a:t>
                </a:r>
              </a:p>
              <a:p>
                <a:pPr>
                  <a:spcBef>
                    <a:spcPts val="400"/>
                  </a:spcBef>
                </a:pP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𝜃</m:t>
                        </m:r>
                        <m:r>
                          <a:rPr lang="en-US" sz="2000" b="0" i="1" smtClean="0">
                            <a:latin typeface="Cambria Math" panose="02040503050406030204" pitchFamily="18" charset="0"/>
                            <a:ea typeface="Cambria Math" panose="02040503050406030204" pitchFamily="18" charset="0"/>
                          </a:rPr>
                          <m:t>)</m:t>
                        </m:r>
                      </m:sup>
                    </m:sSup>
                    <m:r>
                      <a:rPr lang="en-US" sz="2000" b="0" i="1" smtClean="0">
                        <a:latin typeface="Cambria Math" panose="02040503050406030204" pitchFamily="18" charset="0"/>
                      </a:rPr>
                      <m:t>)</m:t>
                    </m:r>
                  </m:oMath>
                </a14:m>
                <a:r>
                  <a:rPr lang="en-US" sz="200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i="1">
                        <a:latin typeface="Cambria Math" panose="02040503050406030204" pitchFamily="18" charset="0"/>
                      </a:rPr>
                      <m:t>𝑅𝑒</m:t>
                    </m:r>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r>
                          <a:rPr lang="en-US" sz="2000" i="1">
                            <a:latin typeface="Cambria Math" panose="02040503050406030204" pitchFamily="18" charset="0"/>
                            <a:ea typeface="Cambria Math" panose="02040503050406030204" pitchFamily="18" charset="0"/>
                          </a:rPr>
                          <m:t>)</m:t>
                        </m:r>
                      </m:sup>
                    </m:sSup>
                    <m:r>
                      <a:rPr lang="en-US" sz="2000" i="1">
                        <a:latin typeface="Cambria Math" panose="02040503050406030204" pitchFamily="18" charset="0"/>
                      </a:rPr>
                      <m:t>)</m:t>
                    </m:r>
                  </m:oMath>
                </a14:m>
                <a:endParaRPr lang="en-US" sz="2000"/>
              </a:p>
              <a:p>
                <a:pPr>
                  <a:spcBef>
                    <a:spcPts val="400"/>
                  </a:spcBef>
                </a:pPr>
                <a:r>
                  <a:rPr lang="en-US" sz="2000"/>
                  <a:t>Now define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𝐴</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𝜃</m:t>
                        </m:r>
                      </m:sup>
                    </m:sSup>
                  </m:oMath>
                </a14:m>
                <a:r>
                  <a:rPr lang="en-US" sz="2000"/>
                  <a:t> and </a:t>
                </a:r>
                <a14:m>
                  <m:oMath xmlns:m="http://schemas.openxmlformats.org/officeDocument/2006/math">
                    <m:r>
                      <a:rPr lang="en-US" sz="2000" b="0" i="1" smtClean="0">
                        <a:latin typeface="Cambria Math" panose="02040503050406030204" pitchFamily="18" charset="0"/>
                      </a:rPr>
                      <m:t>𝐼</m:t>
                    </m:r>
                    <m:r>
                      <a:rPr lang="en-US" sz="2000" i="1">
                        <a:latin typeface="Cambria Math" panose="02040503050406030204" pitchFamily="18" charset="0"/>
                      </a:rPr>
                      <m:t>=</m:t>
                    </m:r>
                    <m:r>
                      <a:rPr lang="en-US" sz="2000" b="0" i="1" smtClean="0">
                        <a:latin typeface="Cambria Math" panose="02040503050406030204" pitchFamily="18" charset="0"/>
                      </a:rPr>
                      <m:t>𝐵</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smtClean="0">
                            <a:latin typeface="Cambria Math" panose="02040503050406030204" pitchFamily="18" charset="0"/>
                            <a:ea typeface="Cambria Math" panose="02040503050406030204" pitchFamily="18" charset="0"/>
                          </a:rPr>
                          <m:t>𝜙</m:t>
                        </m:r>
                      </m:sup>
                    </m:sSup>
                  </m:oMath>
                </a14:m>
                <a:r>
                  <a:rPr lang="en-US" sz="2000"/>
                  <a:t>, so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𝑉</m:t>
                        </m:r>
                      </m:e>
                    </m:d>
                    <m:r>
                      <a:rPr lang="en-US" sz="2000" b="0" i="1" smtClean="0">
                        <a:latin typeface="Cambria Math" panose="02040503050406030204" pitchFamily="18" charset="0"/>
                      </a:rPr>
                      <m:t>=</m:t>
                    </m:r>
                    <m:r>
                      <a:rPr lang="en-US" sz="2000" b="0" i="1" smtClean="0">
                        <a:latin typeface="Cambria Math" panose="02040503050406030204" pitchFamily="18" charset="0"/>
                      </a:rPr>
                      <m:t>𝐴</m:t>
                    </m:r>
                  </m:oMath>
                </a14:m>
                <a:r>
                  <a:rPr lang="en-US" sz="2000"/>
                  <a:t>,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𝐼</m:t>
                        </m:r>
                      </m:e>
                    </m:d>
                    <m:r>
                      <a:rPr lang="en-US" sz="2000" b="0" i="1" smtClean="0">
                        <a:latin typeface="Cambria Math" panose="02040503050406030204" pitchFamily="18" charset="0"/>
                      </a:rPr>
                      <m:t>=</m:t>
                    </m:r>
                    <m:r>
                      <a:rPr lang="en-US" sz="2000" b="0" i="1" smtClean="0">
                        <a:latin typeface="Cambria Math" panose="02040503050406030204" pitchFamily="18" charset="0"/>
                      </a:rPr>
                      <m:t>𝐵</m:t>
                    </m:r>
                  </m:oMath>
                </a14:m>
                <a:r>
                  <a:rPr lang="en-US" sz="2000"/>
                  <a:t>,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𝑉</m:t>
                    </m:r>
                    <m:r>
                      <a:rPr lang="en-US" sz="2000" b="0" i="1" smtClean="0">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𝜃</m:t>
                    </m:r>
                  </m:oMath>
                </a14:m>
                <a:r>
                  <a:rPr lang="en-US" sz="2000"/>
                  <a:t>, and </a:t>
                </a:r>
                <a14:m>
                  <m:oMath xmlns:m="http://schemas.openxmlformats.org/officeDocument/2006/math">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oMath>
                </a14:m>
                <a:r>
                  <a:rPr lang="en-US" sz="2000"/>
                  <a:t>. </a:t>
                </a:r>
                <a14:m>
                  <m:oMath xmlns:m="http://schemas.openxmlformats.org/officeDocument/2006/math">
                    <m:r>
                      <a:rPr lang="en-US" sz="2000" i="1">
                        <a:latin typeface="Cambria Math" panose="02040503050406030204" pitchFamily="18" charset="0"/>
                      </a:rPr>
                      <m:t>𝑉</m:t>
                    </m:r>
                  </m:oMath>
                </a14:m>
                <a:r>
                  <a:rPr lang="en-US" sz="2000"/>
                  <a:t> and </a:t>
                </a:r>
                <a14:m>
                  <m:oMath xmlns:m="http://schemas.openxmlformats.org/officeDocument/2006/math">
                    <m:r>
                      <a:rPr lang="en-US" sz="2000" i="1">
                        <a:latin typeface="Cambria Math" panose="02040503050406030204" pitchFamily="18" charset="0"/>
                      </a:rPr>
                      <m:t>𝐼</m:t>
                    </m:r>
                  </m:oMath>
                </a14:m>
                <a:r>
                  <a:rPr lang="en-US" sz="2000"/>
                  <a:t> are called phasors and do not include time.  Note that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r>
                      <a:rPr lang="en-US" sz="2000" b="0" i="1" smtClean="0">
                        <a:latin typeface="Cambria Math" panose="02040503050406030204" pitchFamily="18" charset="0"/>
                      </a:rPr>
                      <m:t>𝑉</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sup>
                    </m:sSup>
                    <m:r>
                      <a:rPr lang="en-US" sz="2000" b="0" i="1" smtClean="0">
                        <a:latin typeface="Cambria Math" panose="02040503050406030204" pitchFamily="18" charset="0"/>
                      </a:rPr>
                      <m:t>)</m:t>
                    </m:r>
                  </m:oMath>
                </a14:m>
                <a:r>
                  <a:rPr lang="en-US" sz="200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i="1">
                        <a:latin typeface="Cambria Math" panose="02040503050406030204" pitchFamily="18" charset="0"/>
                      </a:rPr>
                      <m:t>𝑅𝑒</m:t>
                    </m:r>
                    <m:d>
                      <m:dPr>
                        <m:ctrlPr>
                          <a:rPr lang="en-US" sz="2000" i="1">
                            <a:latin typeface="Cambria Math" panose="02040503050406030204" pitchFamily="18" charset="0"/>
                          </a:rPr>
                        </m:ctrlPr>
                      </m:dPr>
                      <m:e>
                        <m:r>
                          <a:rPr lang="en-US" sz="2000" b="0" i="1" smtClean="0">
                            <a:latin typeface="Cambria Math" panose="02040503050406030204" pitchFamily="18" charset="0"/>
                          </a:rPr>
                          <m:t>𝐼</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sup>
                        </m:sSup>
                      </m:e>
                    </m:d>
                  </m:oMath>
                </a14:m>
                <a:r>
                  <a:rPr lang="en-US" sz="2000"/>
                  <a:t>.</a:t>
                </a:r>
              </a:p>
              <a:p>
                <a:pPr>
                  <a:spcBef>
                    <a:spcPts val="400"/>
                  </a:spcBef>
                </a:pPr>
                <a:r>
                  <a:rPr lang="en-US" sz="2000"/>
                  <a:t>Note that </a:t>
                </a:r>
                <a14:m>
                  <m:oMath xmlns:m="http://schemas.openxmlformats.org/officeDocument/2006/math">
                    <m:r>
                      <a:rPr lang="en-US" sz="2000" b="0" i="1" smtClean="0">
                        <a:latin typeface="Cambria Math" panose="02040503050406030204" pitchFamily="18" charset="0"/>
                      </a:rPr>
                      <m:t>𝐼</m:t>
                    </m:r>
                    <m:r>
                      <a:rPr lang="en-US" sz="2000" b="0" i="1" smtClean="0">
                        <a:latin typeface="Cambria Math" panose="02040503050406030204" pitchFamily="18" charset="0"/>
                      </a:rPr>
                      <m:t>=</m:t>
                    </m:r>
                    <m:r>
                      <a:rPr lang="en-US" sz="2000" b="0" i="1" smtClean="0">
                        <a:latin typeface="Cambria Math" panose="02040503050406030204" pitchFamily="18" charset="0"/>
                      </a:rPr>
                      <m:t>𝐶𝑉𝑗</m:t>
                    </m:r>
                    <m:r>
                      <a:rPr lang="en-US" sz="2000" b="0" i="1" smtClean="0">
                        <a:latin typeface="Cambria Math" panose="02040503050406030204" pitchFamily="18" charset="0"/>
                        <a:ea typeface="Cambria Math" panose="02040503050406030204" pitchFamily="18" charset="0"/>
                      </a:rPr>
                      <m:t>𝜔</m:t>
                    </m:r>
                  </m:oMath>
                </a14:m>
                <a:r>
                  <a:rPr lang="en-US" sz="2000"/>
                  <a:t>, for a capacitor and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𝐿𝐼𝑗</m:t>
                    </m:r>
                    <m:r>
                      <a:rPr lang="en-US" sz="2000" b="0" i="1" smtClean="0">
                        <a:latin typeface="Cambria Math" panose="02040503050406030204" pitchFamily="18" charset="0"/>
                        <a:ea typeface="Cambria Math" panose="02040503050406030204" pitchFamily="18" charset="0"/>
                      </a:rPr>
                      <m:t>𝜔</m:t>
                    </m:r>
                  </m:oMath>
                </a14:m>
                <a:r>
                  <a:rPr lang="en-US" sz="2000"/>
                  <a:t>, for an inductor</a:t>
                </a:r>
              </a:p>
              <a:p>
                <a:pPr>
                  <a:spcBef>
                    <a:spcPts val="400"/>
                  </a:spcBef>
                </a:pPr>
                <a14:m>
                  <m:oMath xmlns:m="http://schemas.openxmlformats.org/officeDocument/2006/math">
                    <m:acc>
                      <m:accPr>
                        <m:chr m:val="̂"/>
                        <m:ctrlPr>
                          <a:rPr lang="en-US" sz="2000" i="1" smtClean="0">
                            <a:latin typeface="Cambria Math" panose="02040503050406030204" pitchFamily="18" charset="0"/>
                          </a:rPr>
                        </m:ctrlPr>
                      </m:accPr>
                      <m:e>
                        <m:r>
                          <a:rPr lang="en-US" sz="2000" b="0" i="1" smtClean="0">
                            <a:latin typeface="Cambria Math" panose="02040503050406030204" pitchFamily="18" charset="0"/>
                          </a:rPr>
                          <m:t>𝑉</m:t>
                        </m:r>
                      </m:e>
                    </m:acc>
                    <m:r>
                      <a:rPr lang="en-US" sz="2000" b="0" i="1" smtClean="0">
                        <a:latin typeface="Cambria Math" panose="02040503050406030204" pitchFamily="18" charset="0"/>
                      </a:rPr>
                      <m:t>=</m:t>
                    </m:r>
                    <m:r>
                      <a:rPr lang="en-US" sz="2000" b="0" i="1" smtClean="0">
                        <a:latin typeface="Cambria Math" panose="02040503050406030204" pitchFamily="18" charset="0"/>
                      </a:rPr>
                      <m:t>𝑍</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oMath>
                </a14:m>
                <a:r>
                  <a:rPr lang="en-US" sz="2000"/>
                  <a:t>, </a:t>
                </a:r>
                <a14:m>
                  <m:oMath xmlns:m="http://schemas.openxmlformats.org/officeDocument/2006/math">
                    <m:r>
                      <a:rPr lang="en-US" sz="2000" b="0" i="1" smtClean="0">
                        <a:latin typeface="Cambria Math" panose="02040503050406030204" pitchFamily="18" charset="0"/>
                      </a:rPr>
                      <m:t>𝑍</m:t>
                    </m:r>
                    <m:r>
                      <a:rPr lang="en-US" sz="2000" b="0" i="1" smtClean="0">
                        <a:latin typeface="Cambria Math" panose="02040503050406030204" pitchFamily="18" charset="0"/>
                      </a:rPr>
                      <m:t>=</m:t>
                    </m:r>
                    <m:r>
                      <a:rPr lang="en-US" sz="2000" b="0" i="1" smtClean="0">
                        <a:latin typeface="Cambria Math" panose="02040503050406030204" pitchFamily="18" charset="0"/>
                      </a:rPr>
                      <m:t>𝑅</m:t>
                    </m:r>
                    <m:r>
                      <a:rPr lang="en-US" sz="2000" b="0" i="1" smtClean="0">
                        <a:latin typeface="Cambria Math" panose="02040503050406030204" pitchFamily="18" charset="0"/>
                      </a:rPr>
                      <m:t>+</m:t>
                    </m:r>
                    <m:r>
                      <a:rPr lang="en-US" sz="2000" b="0" i="1" smtClean="0">
                        <a:latin typeface="Cambria Math" panose="02040503050406030204" pitchFamily="18" charset="0"/>
                      </a:rPr>
                      <m:t>𝑗𝑋</m:t>
                    </m:r>
                  </m:oMath>
                </a14:m>
                <a:endParaRPr lang="en-US" sz="2000"/>
              </a:p>
              <a:p>
                <a:pPr>
                  <a:spcBef>
                    <a:spcPts val="400"/>
                  </a:spcBef>
                </a:pPr>
                <a14:m>
                  <m:oMath xmlns:m="http://schemas.openxmlformats.org/officeDocument/2006/math">
                    <m:acc>
                      <m:accPr>
                        <m:chr m:val="̂"/>
                        <m:ctrlPr>
                          <a:rPr lang="en-US" sz="2000" i="1" smtClean="0">
                            <a:latin typeface="Cambria Math" panose="02040503050406030204" pitchFamily="18" charset="0"/>
                          </a:rPr>
                        </m:ctrlPr>
                      </m:accPr>
                      <m:e>
                        <m:r>
                          <a:rPr lang="en-US" sz="2000" b="0" i="1" smtClean="0">
                            <a:latin typeface="Cambria Math" panose="02040503050406030204" pitchFamily="18" charset="0"/>
                          </a:rPr>
                          <m:t>𝐼</m:t>
                        </m:r>
                      </m:e>
                    </m:acc>
                    <m:r>
                      <a:rPr lang="en-US" sz="2000" b="0" i="1" smtClean="0">
                        <a:latin typeface="Cambria Math" panose="02040503050406030204" pitchFamily="18" charset="0"/>
                      </a:rPr>
                      <m:t>=</m:t>
                    </m:r>
                    <m:r>
                      <a:rPr lang="en-US" sz="2000" b="0" i="1" smtClean="0">
                        <a:latin typeface="Cambria Math" panose="02040503050406030204" pitchFamily="18" charset="0"/>
                      </a:rPr>
                      <m:t>𝑌</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𝑉</m:t>
                        </m:r>
                      </m:e>
                    </m:acc>
                  </m:oMath>
                </a14:m>
                <a:r>
                  <a:rPr lang="en-US" sz="2000"/>
                  <a:t>, </a:t>
                </a:r>
                <a14:m>
                  <m:oMath xmlns:m="http://schemas.openxmlformats.org/officeDocument/2006/math">
                    <m:r>
                      <a:rPr lang="en-US" sz="2000" b="0" i="1" smtClean="0">
                        <a:latin typeface="Cambria Math" panose="02040503050406030204" pitchFamily="18" charset="0"/>
                      </a:rPr>
                      <m:t>𝑌</m:t>
                    </m:r>
                    <m:r>
                      <a:rPr lang="en-US" sz="2000" b="0" i="1" smtClean="0">
                        <a:latin typeface="Cambria Math" panose="02040503050406030204" pitchFamily="18" charset="0"/>
                      </a:rPr>
                      <m:t>=</m:t>
                    </m:r>
                    <m:r>
                      <a:rPr lang="en-US" sz="2000" b="0" i="1" smtClean="0">
                        <a:latin typeface="Cambria Math" panose="02040503050406030204" pitchFamily="18" charset="0"/>
                      </a:rPr>
                      <m:t>𝐺</m:t>
                    </m:r>
                    <m:r>
                      <a:rPr lang="en-US" sz="2000" b="0" i="1" smtClean="0">
                        <a:latin typeface="Cambria Math" panose="02040503050406030204" pitchFamily="18" charset="0"/>
                      </a:rPr>
                      <m:t>+</m:t>
                    </m:r>
                    <m:r>
                      <a:rPr lang="en-US" sz="2000" b="0" i="1" smtClean="0">
                        <a:latin typeface="Cambria Math" panose="02040503050406030204" pitchFamily="18" charset="0"/>
                      </a:rPr>
                      <m:t>𝑗𝐵</m:t>
                    </m:r>
                  </m:oMath>
                </a14:m>
                <a:endParaRPr lang="en-US" sz="200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199" y="1510107"/>
                <a:ext cx="10396847" cy="4951064"/>
              </a:xfrm>
              <a:blipFill>
                <a:blip r:embed="rId2"/>
                <a:stretch>
                  <a:fillRect l="-488" t="-1282"/>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62</a:t>
            </a:fld>
            <a:endParaRPr lang="en-US"/>
          </a:p>
        </p:txBody>
      </p:sp>
    </p:spTree>
    <p:extLst>
      <p:ext uri="{BB962C8B-B14F-4D97-AF65-F5344CB8AC3E}">
        <p14:creationId xmlns:p14="http://schemas.microsoft.com/office/powerpoint/2010/main" val="21518719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Resonance and Q</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463826" y="1245704"/>
                <a:ext cx="11304103" cy="5215467"/>
              </a:xfrm>
            </p:spPr>
            <p:txBody>
              <a:bodyPr>
                <a:normAutofit/>
              </a:bodyPr>
              <a:lstStyle/>
              <a:p>
                <a:r>
                  <a:rPr lang="en-US" sz="2000" dirty="0"/>
                  <a:t>Series Resonance</a:t>
                </a:r>
              </a:p>
              <a:p>
                <a:pPr lvl="1"/>
                <a:r>
                  <a:rPr lang="en-US" sz="2000" dirty="0"/>
                  <a:t>At </a:t>
                </a:r>
                <a14:m>
                  <m:oMath xmlns:m="http://schemas.openxmlformats.org/officeDocument/2006/math">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𝑢</m:t>
                        </m:r>
                      </m:sub>
                    </m:sSub>
                  </m:oMath>
                </a14:m>
                <a:r>
                  <a:rPr lang="en-US" sz="2000" dirty="0"/>
                  <a:t> 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𝑙</m:t>
                        </m:r>
                      </m:sub>
                    </m:sSub>
                  </m:oMath>
                </a14:m>
                <a:r>
                  <a:rPr lang="en-US" sz="2000" dirty="0"/>
                  <a:t>, </a:t>
                </a:r>
                <a14:m>
                  <m:oMath xmlns:m="http://schemas.openxmlformats.org/officeDocument/2006/math">
                    <m:r>
                      <a:rPr lang="en-US" sz="2000" b="0" i="1" smtClean="0">
                        <a:latin typeface="Cambria Math" panose="02040503050406030204" pitchFamily="18" charset="0"/>
                      </a:rPr>
                      <m:t>𝑋</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𝑅</m:t>
                    </m:r>
                  </m:oMath>
                </a14:m>
                <a:r>
                  <a:rPr lang="en-US" sz="2000" b="0" dirty="0">
                    <a:ea typeface="Cambria Math" panose="02040503050406030204" pitchFamily="18" charset="0"/>
                  </a:rPr>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𝑢</m:t>
                        </m:r>
                      </m:sub>
                    </m:sSub>
                  </m:oMath>
                </a14:m>
                <a:r>
                  <a:rPr lang="en-US" sz="2000" b="0" dirty="0">
                    <a:ea typeface="Cambria Math" panose="02040503050406030204" pitchFamily="18" charset="0"/>
                  </a:rPr>
                  <a:t> is upper 3dB cutoff 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𝑙</m:t>
                        </m:r>
                      </m:sub>
                    </m:sSub>
                  </m:oMath>
                </a14:m>
                <a:r>
                  <a:rPr lang="en-US" sz="2000" b="0" dirty="0">
                    <a:ea typeface="Cambria Math" panose="02040503050406030204" pitchFamily="18" charset="0"/>
                  </a:rPr>
                  <a:t> is lower 3dB cutoff]</a:t>
                </a:r>
              </a:p>
              <a:p>
                <a:pPr lvl="1"/>
                <a14:m>
                  <m:oMath xmlns:m="http://schemas.openxmlformats.org/officeDocument/2006/math">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𝑢</m:t>
                        </m:r>
                      </m:sub>
                    </m:sSub>
                    <m:r>
                      <a:rPr lang="en-US" sz="2000" b="0" i="1" smtClean="0">
                        <a:latin typeface="Cambria Math" panose="02040503050406030204" pitchFamily="18" charset="0"/>
                      </a:rPr>
                      <m:t>𝐿</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𝑢</m:t>
                            </m:r>
                          </m:sub>
                        </m:sSub>
                        <m:r>
                          <a:rPr lang="en-US" sz="2000" b="0" i="1" smtClean="0">
                            <a:latin typeface="Cambria Math" panose="02040503050406030204" pitchFamily="18" charset="0"/>
                          </a:rPr>
                          <m:t>𝐶</m:t>
                        </m:r>
                      </m:den>
                    </m:f>
                    <m:r>
                      <a:rPr lang="en-US" sz="2000" b="0" i="1" smtClean="0">
                        <a:latin typeface="Cambria Math" panose="02040503050406030204" pitchFamily="18" charset="0"/>
                      </a:rPr>
                      <m:t>=</m:t>
                    </m:r>
                    <m:r>
                      <a:rPr lang="en-US" sz="2000" b="0" i="1" smtClean="0">
                        <a:latin typeface="Cambria Math" panose="02040503050406030204" pitchFamily="18" charset="0"/>
                      </a:rPr>
                      <m:t>𝑅</m:t>
                    </m:r>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𝑙</m:t>
                        </m:r>
                      </m:sub>
                    </m:sSub>
                    <m:r>
                      <a:rPr lang="en-US" sz="2000" i="1">
                        <a:latin typeface="Cambria Math" panose="02040503050406030204" pitchFamily="18" charset="0"/>
                      </a:rPr>
                      <m:t>𝐿</m:t>
                    </m:r>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𝑙</m:t>
                            </m:r>
                          </m:sub>
                        </m:sSub>
                        <m:r>
                          <a:rPr lang="en-US" sz="2000" i="1">
                            <a:latin typeface="Cambria Math" panose="02040503050406030204" pitchFamily="18" charset="0"/>
                          </a:rPr>
                          <m:t>𝐶</m:t>
                        </m:r>
                      </m:den>
                    </m:f>
                    <m:r>
                      <a:rPr lang="en-US" sz="2000" i="1">
                        <a:latin typeface="Cambria Math" panose="02040503050406030204" pitchFamily="18" charset="0"/>
                      </a:rPr>
                      <m:t>=</m:t>
                    </m:r>
                    <m:r>
                      <a:rPr lang="en-US" sz="2000" b="0" i="1" smtClean="0">
                        <a:latin typeface="Cambria Math" panose="02040503050406030204" pitchFamily="18" charset="0"/>
                      </a:rPr>
                      <m:t>−</m:t>
                    </m:r>
                    <m:r>
                      <a:rPr lang="en-US" sz="2000" i="1">
                        <a:latin typeface="Cambria Math" panose="02040503050406030204" pitchFamily="18" charset="0"/>
                      </a:rPr>
                      <m:t>𝑅</m:t>
                    </m:r>
                  </m:oMath>
                </a14:m>
                <a:endParaRPr lang="en-US" sz="2000" dirty="0"/>
              </a:p>
              <a:p>
                <a:pPr lvl="1"/>
                <a:r>
                  <a:rPr lang="en-US" sz="2000" dirty="0"/>
                  <a:t>Define </a:t>
                </a:r>
                <a14:m>
                  <m:oMath xmlns:m="http://schemas.openxmlformats.org/officeDocument/2006/math">
                    <m:r>
                      <a:rPr lang="en-US" sz="2000" b="0" i="1" smtClean="0">
                        <a:latin typeface="Cambria Math" panose="02040503050406030204" pitchFamily="18" charset="0"/>
                      </a:rPr>
                      <m:t>𝑄</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𝑋</m:t>
                        </m:r>
                      </m:num>
                      <m:den>
                        <m:r>
                          <a:rPr lang="en-US" sz="2000" b="0" i="1" smtClean="0">
                            <a:latin typeface="Cambria Math" panose="02040503050406030204" pitchFamily="18" charset="0"/>
                          </a:rPr>
                          <m:t>𝑅</m:t>
                        </m:r>
                      </m:den>
                    </m:f>
                  </m:oMath>
                </a14:m>
                <a:endParaRPr lang="en-US" sz="2000" dirty="0"/>
              </a:p>
              <a:p>
                <a:pPr lvl="1"/>
                <a14:m>
                  <m:oMath xmlns:m="http://schemas.openxmlformats.org/officeDocument/2006/math">
                    <m:f>
                      <m:fPr>
                        <m:ctrlPr>
                          <a:rPr lang="en-US" sz="2000" i="1" smtClean="0">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𝑢</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0</m:t>
                            </m:r>
                          </m:sub>
                        </m:sSub>
                      </m:den>
                    </m:f>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0</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𝑢</m:t>
                            </m:r>
                          </m:sub>
                        </m:sSub>
                      </m:den>
                    </m:f>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𝑅</m:t>
                        </m:r>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0</m:t>
                            </m:r>
                          </m:sub>
                        </m:sSub>
                        <m:r>
                          <a:rPr lang="en-US" sz="2000" b="0" i="1" smtClean="0">
                            <a:latin typeface="Cambria Math" panose="02040503050406030204" pitchFamily="18" charset="0"/>
                          </a:rPr>
                          <m:t>𝐿</m:t>
                        </m:r>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𝑄</m:t>
                        </m:r>
                      </m:den>
                    </m:f>
                  </m:oMath>
                </a14:m>
                <a:r>
                  <a:rPr lang="en-US" sz="2000" dirty="0"/>
                  <a:t> and </a:t>
                </a:r>
                <a14:m>
                  <m:oMath xmlns:m="http://schemas.openxmlformats.org/officeDocument/2006/math">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𝑙</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0</m:t>
                            </m:r>
                          </m:sub>
                        </m:sSub>
                      </m:den>
                    </m:f>
                    <m:r>
                      <a:rPr lang="en-US" sz="2000" i="1">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0</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𝑙</m:t>
                            </m:r>
                          </m:sub>
                        </m:sSub>
                      </m:den>
                    </m:f>
                    <m:r>
                      <a:rPr lang="en-US" sz="2000" i="1">
                        <a:latin typeface="Cambria Math" panose="02040503050406030204" pitchFamily="18" charset="0"/>
                      </a:rPr>
                      <m:t>=</m:t>
                    </m:r>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𝑅</m:t>
                        </m:r>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0</m:t>
                            </m:r>
                          </m:sub>
                        </m:sSub>
                        <m:r>
                          <a:rPr lang="en-US" sz="2000" i="1">
                            <a:latin typeface="Cambria Math" panose="02040503050406030204" pitchFamily="18" charset="0"/>
                          </a:rPr>
                          <m:t>𝐿</m:t>
                        </m:r>
                      </m:den>
                    </m:f>
                  </m:oMath>
                </a14:m>
                <a:r>
                  <a:rPr lang="en-US" sz="2000" dirty="0"/>
                  <a:t> </a:t>
                </a:r>
                <a14:m>
                  <m:oMath xmlns:m="http://schemas.openxmlformats.org/officeDocument/2006/math">
                    <m:r>
                      <a:rPr lang="en-US" sz="2000" i="1">
                        <a:latin typeface="Cambria Math" panose="02040503050406030204" pitchFamily="18" charset="0"/>
                      </a:rPr>
                      <m:t>=</m:t>
                    </m:r>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𝑄</m:t>
                        </m:r>
                      </m:den>
                    </m:f>
                  </m:oMath>
                </a14:m>
                <a:r>
                  <a:rPr lang="en-US" sz="2000" dirty="0"/>
                  <a:t> </a:t>
                </a:r>
              </a:p>
              <a:p>
                <a:pPr lvl="1"/>
                <a14:m>
                  <m:oMath xmlns:m="http://schemas.openxmlformats.org/officeDocument/2006/math">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𝑢</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0</m:t>
                            </m:r>
                          </m:sub>
                        </m:sSub>
                      </m:den>
                    </m:f>
                    <m:r>
                      <a:rPr lang="en-US" sz="2000" i="1">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0</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𝑢</m:t>
                            </m:r>
                          </m:sub>
                        </m:sSub>
                      </m:den>
                    </m:f>
                    <m:r>
                      <a:rPr lang="en-US" sz="2000" b="0" i="0" smtClean="0">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0</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𝑙</m:t>
                            </m:r>
                          </m:sub>
                        </m:sSub>
                      </m:den>
                    </m:f>
                    <m:r>
                      <a:rPr lang="en-US" sz="2000" b="0" i="1" smtClean="0">
                        <a:latin typeface="Cambria Math" panose="02040503050406030204" pitchFamily="18" charset="0"/>
                        <a:ea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𝑙</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0</m:t>
                            </m:r>
                          </m:sub>
                        </m:sSub>
                      </m:den>
                    </m:f>
                    <m:r>
                      <a:rPr lang="en-US" sz="2000" b="0" i="1" smtClean="0">
                        <a:latin typeface="Cambria Math" panose="02040503050406030204" pitchFamily="18" charset="0"/>
                        <a:ea typeface="Cambria Math" panose="02040503050406030204" pitchFamily="18" charset="0"/>
                      </a:rPr>
                      <m:t> </m:t>
                    </m:r>
                  </m:oMath>
                </a14:m>
                <a:r>
                  <a:rPr lang="en-US" sz="2000" dirty="0"/>
                  <a:t>, so </a:t>
                </a:r>
                <a14:m>
                  <m:oMath xmlns:m="http://schemas.openxmlformats.org/officeDocument/2006/math">
                    <m:sSup>
                      <m:sSupPr>
                        <m:ctrlPr>
                          <a:rPr lang="en-US" sz="2000" i="1" smtClean="0">
                            <a:latin typeface="Cambria Math" panose="02040503050406030204" pitchFamily="18" charset="0"/>
                          </a:rPr>
                        </m:ctrlPr>
                      </m:sSupPr>
                      <m:e>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0</m:t>
                            </m:r>
                          </m:sub>
                        </m:sSub>
                      </m:e>
                      <m:sup>
                        <m:r>
                          <a:rPr lang="en-US" sz="2000" b="0" i="1" smtClean="0">
                            <a:latin typeface="Cambria Math" panose="02040503050406030204" pitchFamily="18" charset="0"/>
                          </a:rPr>
                          <m:t>2</m:t>
                        </m:r>
                      </m:sup>
                    </m:sSup>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𝑢</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𝑙</m:t>
                        </m:r>
                      </m:sub>
                    </m:sSub>
                  </m:oMath>
                </a14:m>
                <a:r>
                  <a:rPr lang="en-US" sz="2000" dirty="0"/>
                  <a:t> and </a:t>
                </a:r>
                <a14:m>
                  <m:oMath xmlns:m="http://schemas.openxmlformats.org/officeDocument/2006/math">
                    <m:f>
                      <m:fPr>
                        <m:ctrlPr>
                          <a:rPr lang="en-US" sz="2000" i="1" dirty="0" smtClean="0">
                            <a:latin typeface="Cambria Math" panose="02040503050406030204" pitchFamily="18" charset="0"/>
                          </a:rPr>
                        </m:ctrlPr>
                      </m:fPr>
                      <m:num>
                        <m:sSub>
                          <m:sSubPr>
                            <m:ctrlPr>
                              <a:rPr lang="en-US" sz="2000" i="1" dirty="0" smtClean="0">
                                <a:latin typeface="Cambria Math" panose="02040503050406030204" pitchFamily="18" charset="0"/>
                              </a:rPr>
                            </m:ctrlPr>
                          </m:sSubPr>
                          <m:e>
                            <m:r>
                              <a:rPr lang="en-US" sz="2000" i="1" dirty="0" smtClean="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𝑢</m:t>
                            </m:r>
                          </m:sub>
                        </m:sSub>
                        <m:r>
                          <a:rPr lang="en-US" sz="2000" b="0" i="1" dirty="0" smtClean="0">
                            <a:latin typeface="Cambria Math" panose="02040503050406030204" pitchFamily="18" charset="0"/>
                          </a:rPr>
                          <m:t>−</m:t>
                        </m:r>
                        <m:sSub>
                          <m:sSubPr>
                            <m:ctrlPr>
                              <a:rPr lang="en-US" sz="2000" b="0" i="1" dirty="0" smtClean="0">
                                <a:latin typeface="Cambria Math" panose="02040503050406030204" pitchFamily="18" charset="0"/>
                              </a:rPr>
                            </m:ctrlPr>
                          </m:sSubPr>
                          <m:e>
                            <m:r>
                              <a:rPr lang="en-US" sz="2000" b="0" i="1" dirty="0" smtClean="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𝑙</m:t>
                            </m:r>
                          </m:sub>
                        </m:sSub>
                      </m:num>
                      <m:den>
                        <m:sSub>
                          <m:sSubPr>
                            <m:ctrlPr>
                              <a:rPr lang="en-US" sz="2000" i="1" dirty="0" smtClean="0">
                                <a:latin typeface="Cambria Math" panose="02040503050406030204" pitchFamily="18" charset="0"/>
                              </a:rPr>
                            </m:ctrlPr>
                          </m:sSubPr>
                          <m:e>
                            <m:r>
                              <a:rPr lang="en-US" sz="2000" i="1" dirty="0" smtClean="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0</m:t>
                            </m:r>
                          </m:sub>
                        </m:sSub>
                      </m:den>
                    </m:f>
                    <m:r>
                      <a:rPr lang="en-US" sz="2000" b="0" i="1" dirty="0" smtClean="0">
                        <a:latin typeface="Cambria Math" panose="02040503050406030204" pitchFamily="18" charset="0"/>
                      </a:rPr>
                      <m:t>=</m:t>
                    </m:r>
                    <m:f>
                      <m:fPr>
                        <m:ctrlPr>
                          <a:rPr lang="en-US" sz="2000" b="0" i="1" dirty="0" smtClean="0">
                            <a:latin typeface="Cambria Math" panose="02040503050406030204" pitchFamily="18" charset="0"/>
                          </a:rPr>
                        </m:ctrlPr>
                      </m:fPr>
                      <m:num>
                        <m:r>
                          <a:rPr lang="en-US" sz="2000" b="0" i="1" dirty="0" smtClean="0">
                            <a:latin typeface="Cambria Math" panose="02040503050406030204" pitchFamily="18" charset="0"/>
                          </a:rPr>
                          <m:t>1</m:t>
                        </m:r>
                      </m:num>
                      <m:den>
                        <m:r>
                          <a:rPr lang="en-US" sz="2000" b="0" i="1" dirty="0" smtClean="0">
                            <a:latin typeface="Cambria Math" panose="02040503050406030204" pitchFamily="18" charset="0"/>
                          </a:rPr>
                          <m:t>𝑄</m:t>
                        </m:r>
                      </m:den>
                    </m:f>
                  </m:oMath>
                </a14:m>
                <a:endParaRPr lang="en-US" sz="2000" dirty="0"/>
              </a:p>
              <a:p>
                <a:r>
                  <a:rPr lang="en-US" sz="2000" dirty="0"/>
                  <a:t>Parallel Resonance</a:t>
                </a:r>
              </a:p>
              <a:p>
                <a:pPr lvl="1"/>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𝐺</m:t>
                        </m:r>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r>
                          <a:rPr lang="en-US" sz="1800" i="1">
                            <a:latin typeface="Cambria Math" panose="02040503050406030204" pitchFamily="18" charset="0"/>
                          </a:rPr>
                          <m:t>𝐶</m:t>
                        </m:r>
                      </m:den>
                    </m:f>
                    <m:r>
                      <a:rPr lang="en-US" sz="1800" i="1">
                        <a:latin typeface="Cambria Math" panose="02040503050406030204" pitchFamily="18" charset="0"/>
                      </a:rPr>
                      <m:t>= </m:t>
                    </m:r>
                    <m:f>
                      <m:fPr>
                        <m:ctrlPr>
                          <a:rPr lang="en-US" sz="1800" i="1">
                            <a:latin typeface="Cambria Math" panose="02040503050406030204" pitchFamily="18" charset="0"/>
                          </a:rPr>
                        </m:ctrlPr>
                      </m:fPr>
                      <m:num>
                        <m:r>
                          <a:rPr lang="en-US" sz="1800" i="1">
                            <a:latin typeface="Cambria Math" panose="02040503050406030204" pitchFamily="18" charset="0"/>
                          </a:rPr>
                          <m:t>1</m:t>
                        </m:r>
                      </m:num>
                      <m:den>
                        <m:sSub>
                          <m:sSubPr>
                            <m:ctrlPr>
                              <a:rPr lang="en-US" sz="1800" i="1">
                                <a:latin typeface="Cambria Math" panose="02040503050406030204" pitchFamily="18" charset="0"/>
                              </a:rPr>
                            </m:ctrlPr>
                          </m:sSubPr>
                          <m:e>
                            <m:r>
                              <a:rPr lang="en-US" sz="1800" i="1">
                                <a:latin typeface="Cambria Math" panose="02040503050406030204" pitchFamily="18" charset="0"/>
                              </a:rPr>
                              <m:t>𝑄</m:t>
                            </m:r>
                          </m:e>
                          <m:sub>
                            <m:r>
                              <a:rPr lang="en-US" sz="1800" i="1">
                                <a:latin typeface="Cambria Math" panose="02040503050406030204" pitchFamily="18" charset="0"/>
                              </a:rPr>
                              <m:t>𝑝</m:t>
                            </m:r>
                          </m:sub>
                        </m:sSub>
                      </m:den>
                    </m:f>
                    <m:r>
                      <m:rPr>
                        <m:nor/>
                      </m:rPr>
                      <a:rPr lang="en-US" sz="1800" dirty="0"/>
                      <m:t> </m:t>
                    </m:r>
                    <m:r>
                      <m:rPr>
                        <m:nor/>
                      </m:rPr>
                      <a:rPr lang="en-US" sz="1800" dirty="0"/>
                      <m:t>and</m:t>
                    </m:r>
                    <m:r>
                      <m:rPr>
                        <m:nor/>
                      </m:rPr>
                      <a:rPr lang="en-US" sz="1800" dirty="0"/>
                      <m:t> </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𝑙</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𝐺</m:t>
                        </m:r>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r>
                          <a:rPr lang="en-US" sz="1800" i="1">
                            <a:latin typeface="Cambria Math" panose="02040503050406030204" pitchFamily="18" charset="0"/>
                          </a:rPr>
                          <m:t>𝐶</m:t>
                        </m:r>
                      </m:den>
                    </m:f>
                    <m:r>
                      <m:rPr>
                        <m:nor/>
                      </m:rPr>
                      <a:rPr lang="en-US" sz="1800" dirty="0"/>
                      <m:t> </m:t>
                    </m:r>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1</m:t>
                        </m:r>
                      </m:num>
                      <m:den>
                        <m:sSub>
                          <m:sSubPr>
                            <m:ctrlPr>
                              <a:rPr lang="en-US" sz="1800" i="1">
                                <a:latin typeface="Cambria Math" panose="02040503050406030204" pitchFamily="18" charset="0"/>
                              </a:rPr>
                            </m:ctrlPr>
                          </m:sSubPr>
                          <m:e>
                            <m:r>
                              <a:rPr lang="en-US" sz="1800" i="1">
                                <a:latin typeface="Cambria Math" panose="02040503050406030204" pitchFamily="18" charset="0"/>
                              </a:rPr>
                              <m:t>𝑄</m:t>
                            </m:r>
                          </m:e>
                          <m:sub>
                            <m:r>
                              <a:rPr lang="en-US" sz="1800" i="1">
                                <a:latin typeface="Cambria Math" panose="02040503050406030204" pitchFamily="18" charset="0"/>
                              </a:rPr>
                              <m:t>𝑝</m:t>
                            </m:r>
                          </m:sub>
                        </m:sSub>
                      </m:den>
                    </m:f>
                    <m:r>
                      <m:rPr>
                        <m:nor/>
                      </m:rPr>
                      <a:rPr lang="en-US" sz="1800" dirty="0"/>
                      <m:t> </m:t>
                    </m:r>
                  </m:oMath>
                </a14:m>
                <a:endParaRPr lang="en-US" sz="1800" dirty="0"/>
              </a:p>
              <a:p>
                <a:pPr lvl="1"/>
                <a:endParaRPr lang="en-US" sz="16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463826" y="1245704"/>
                <a:ext cx="11304103" cy="5215467"/>
              </a:xfrm>
              <a:blipFill>
                <a:blip r:embed="rId2"/>
                <a:stretch>
                  <a:fillRect l="-449" t="-1214"/>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63</a:t>
            </a:fld>
            <a:endParaRPr lang="en-US"/>
          </a:p>
        </p:txBody>
      </p:sp>
    </p:spTree>
    <p:extLst>
      <p:ext uri="{BB962C8B-B14F-4D97-AF65-F5344CB8AC3E}">
        <p14:creationId xmlns:p14="http://schemas.microsoft.com/office/powerpoint/2010/main" val="130939260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Power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199" y="1510107"/>
                <a:ext cx="10396847" cy="4951064"/>
              </a:xfrm>
            </p:spPr>
            <p:txBody>
              <a:bodyPr>
                <a:normAutofit/>
              </a:bodyPr>
              <a:lstStyle/>
              <a:p>
                <a14:m>
                  <m:oMath xmlns:m="http://schemas.openxmlformats.org/officeDocument/2006/math">
                    <m:r>
                      <a:rPr lang="en-US" sz="2000" b="0" i="1" smtClean="0">
                        <a:latin typeface="Cambria Math" panose="02040503050406030204" pitchFamily="18" charset="0"/>
                      </a:rPr>
                      <m:t>𝑃</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r>
                  <a:rPr lang="en-US" sz="2000" dirty="0"/>
                  <a:t>Complex power: </a:t>
                </a:r>
                <a14:m>
                  <m:oMath xmlns:m="http://schemas.openxmlformats.org/officeDocument/2006/math">
                    <m:r>
                      <a:rPr lang="en-US" sz="2000" b="0" i="1" smtClean="0">
                        <a:latin typeface="Cambria Math" panose="02040503050406030204" pitchFamily="18" charset="0"/>
                      </a:rPr>
                      <m:t>𝑃</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𝑉</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𝑍</m:t>
                    </m:r>
                    <m:f>
                      <m:fPr>
                        <m:ctrlPr>
                          <a:rPr lang="en-US" sz="2000" b="0" i="1" smtClean="0">
                            <a:latin typeface="Cambria Math" panose="02040503050406030204" pitchFamily="18" charset="0"/>
                          </a:rPr>
                        </m:ctrlPr>
                      </m:fPr>
                      <m:num>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e>
                          <m:sup>
                            <m:r>
                              <a:rPr lang="en-US" sz="2000" b="0" i="1" smtClean="0">
                                <a:latin typeface="Cambria Math" panose="02040503050406030204" pitchFamily="18" charset="0"/>
                              </a:rPr>
                              <m:t>2</m:t>
                            </m:r>
                          </m:sup>
                        </m:sSup>
                      </m:num>
                      <m:den>
                        <m:r>
                          <a:rPr lang="en-US" sz="2000" b="0" i="1" smtClean="0">
                            <a:latin typeface="Cambria Math" panose="02040503050406030204" pitchFamily="18" charset="0"/>
                          </a:rPr>
                          <m:t>2</m:t>
                        </m:r>
                      </m:den>
                    </m:f>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m:t>
                        </m:r>
                      </m:sub>
                    </m:sSub>
                    <m:r>
                      <a:rPr lang="en-US" sz="2000" b="0" i="1" smtClean="0">
                        <a:latin typeface="Cambria Math" panose="02040503050406030204" pitchFamily="18" charset="0"/>
                      </a:rPr>
                      <m:t>+</m:t>
                    </m:r>
                    <m:r>
                      <a:rPr lang="en-US" sz="2000" b="0" i="1" smtClean="0">
                        <a:latin typeface="Cambria Math" panose="02040503050406030204" pitchFamily="18" charset="0"/>
                      </a:rPr>
                      <m:t>𝑗</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r>
                      <a:rPr lang="en-US" sz="2000" i="1">
                        <a:latin typeface="Cambria Math" panose="02040503050406030204" pitchFamily="18" charset="0"/>
                      </a:rPr>
                      <m:t>=</m:t>
                    </m:r>
                    <m:r>
                      <a:rPr lang="en-US" sz="2000" b="0" i="1" smtClean="0">
                        <a:latin typeface="Cambria Math" panose="02040503050406030204" pitchFamily="18" charset="0"/>
                      </a:rPr>
                      <m:t>𝑅</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m:t>
                            </m:r>
                            <m:r>
                              <a:rPr lang="en-US" sz="2000" i="1">
                                <a:latin typeface="Cambria Math" panose="02040503050406030204" pitchFamily="18" charset="0"/>
                              </a:rPr>
                              <m:t>𝐼</m:t>
                            </m:r>
                            <m:r>
                              <a:rPr lang="en-US" sz="2000" i="1">
                                <a:latin typeface="Cambria Math" panose="02040503050406030204" pitchFamily="18" charset="0"/>
                              </a:rPr>
                              <m:t>|</m:t>
                            </m:r>
                          </m:e>
                          <m:sup>
                            <m:r>
                              <a:rPr lang="en-US" sz="2000" i="1">
                                <a:latin typeface="Cambria Math" panose="02040503050406030204" pitchFamily="18" charset="0"/>
                              </a:rPr>
                              <m:t>2</m:t>
                            </m:r>
                          </m:sup>
                        </m:sSup>
                      </m:num>
                      <m:den>
                        <m:r>
                          <a:rPr lang="en-US" sz="2000" i="1">
                            <a:latin typeface="Cambria Math" panose="02040503050406030204" pitchFamily="18" charset="0"/>
                          </a:rPr>
                          <m:t>2</m:t>
                        </m:r>
                      </m:den>
                    </m:f>
                    <m:r>
                      <a:rPr lang="en-US" sz="2000" b="0" i="0" smtClean="0">
                        <a:latin typeface="Cambria Math" panose="02040503050406030204" pitchFamily="18" charset="0"/>
                      </a:rPr>
                      <m:t>+</m:t>
                    </m:r>
                    <m:r>
                      <m:rPr>
                        <m:sty m:val="p"/>
                      </m:rPr>
                      <a:rPr lang="en-US" sz="2000" b="0" i="0" smtClean="0">
                        <a:latin typeface="Cambria Math" panose="02040503050406030204" pitchFamily="18" charset="0"/>
                      </a:rPr>
                      <m:t>j</m:t>
                    </m:r>
                    <m:r>
                      <a:rPr lang="en-US" sz="2000" b="0" i="1" smtClean="0">
                        <a:latin typeface="Cambria Math" panose="02040503050406030204" pitchFamily="18" charset="0"/>
                      </a:rPr>
                      <m:t>𝑋</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m:t>
                            </m:r>
                            <m:r>
                              <a:rPr lang="en-US" sz="2000" i="1">
                                <a:latin typeface="Cambria Math" panose="02040503050406030204" pitchFamily="18" charset="0"/>
                              </a:rPr>
                              <m:t>𝐼</m:t>
                            </m:r>
                            <m:r>
                              <a:rPr lang="en-US" sz="2000" i="1">
                                <a:latin typeface="Cambria Math" panose="02040503050406030204" pitchFamily="18" charset="0"/>
                              </a:rPr>
                              <m:t>|</m:t>
                            </m:r>
                          </m:e>
                          <m:sup>
                            <m:r>
                              <a:rPr lang="en-US" sz="2000" i="1">
                                <a:latin typeface="Cambria Math" panose="02040503050406030204" pitchFamily="18" charset="0"/>
                              </a:rPr>
                              <m:t>2</m:t>
                            </m:r>
                          </m:sup>
                        </m:sSup>
                      </m:num>
                      <m:den>
                        <m:r>
                          <a:rPr lang="en-US" sz="2000" i="1">
                            <a:latin typeface="Cambria Math" panose="02040503050406030204" pitchFamily="18" charset="0"/>
                          </a:rPr>
                          <m:t>2</m:t>
                        </m:r>
                      </m:den>
                    </m:f>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𝑎</m:t>
                        </m:r>
                      </m:sub>
                    </m:sSub>
                  </m:oMath>
                </a14:m>
                <a:r>
                  <a:rPr lang="en-US" sz="2000" dirty="0"/>
                  <a:t> is power delivered to resistor,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oMath>
                </a14:m>
                <a:r>
                  <a:rPr lang="en-US" sz="2000" dirty="0"/>
                  <a:t> is power stored in inductor and capacitor</a:t>
                </a:r>
              </a:p>
              <a:p>
                <a14:m>
                  <m:oMath xmlns:m="http://schemas.openxmlformats.org/officeDocument/2006/math">
                    <m:sSub>
                      <m:sSubPr>
                        <m:ctrlPr>
                          <a:rPr lang="en-US" sz="2200" i="1" smtClean="0">
                            <a:latin typeface="Cambria Math" panose="02040503050406030204" pitchFamily="18" charset="0"/>
                          </a:rPr>
                        </m:ctrlPr>
                      </m:sSubPr>
                      <m:e>
                        <m:r>
                          <a:rPr lang="en-US" sz="2200" b="0" i="1" smtClean="0">
                            <a:latin typeface="Cambria Math" panose="02040503050406030204" pitchFamily="18" charset="0"/>
                          </a:rPr>
                          <m:t>𝑃</m:t>
                        </m:r>
                      </m:e>
                      <m:sub>
                        <m:r>
                          <a:rPr lang="en-US" sz="2200" b="0" i="1" smtClean="0">
                            <a:latin typeface="Cambria Math" panose="02040503050406030204" pitchFamily="18" charset="0"/>
                          </a:rPr>
                          <m:t>𝑟</m:t>
                        </m:r>
                      </m:sub>
                    </m:sSub>
                    <m:r>
                      <a:rPr lang="en-US" sz="2200" b="0" i="1" smtClean="0">
                        <a:latin typeface="Cambria Math" panose="02040503050406030204" pitchFamily="18" charset="0"/>
                      </a:rPr>
                      <m:t>=</m:t>
                    </m:r>
                    <m:f>
                      <m:fPr>
                        <m:ctrlPr>
                          <a:rPr lang="en-US" sz="2200" b="0" i="1" smtClean="0">
                            <a:latin typeface="Cambria Math" panose="02040503050406030204" pitchFamily="18" charset="0"/>
                          </a:rPr>
                        </m:ctrlPr>
                      </m:fPr>
                      <m:num>
                        <m:r>
                          <a:rPr lang="en-US" sz="2200" b="0" i="1" smtClean="0">
                            <a:latin typeface="Cambria Math" panose="02040503050406030204" pitchFamily="18" charset="0"/>
                            <a:ea typeface="Cambria Math" panose="02040503050406030204" pitchFamily="18" charset="0"/>
                          </a:rPr>
                          <m:t>𝜔</m:t>
                        </m:r>
                        <m:r>
                          <a:rPr lang="en-US" sz="2200" b="0" i="1" smtClean="0">
                            <a:latin typeface="Cambria Math" panose="02040503050406030204" pitchFamily="18" charset="0"/>
                            <a:ea typeface="Cambria Math" panose="02040503050406030204" pitchFamily="18" charset="0"/>
                          </a:rPr>
                          <m:t>𝐿</m:t>
                        </m:r>
                        <m:sSup>
                          <m:sSupPr>
                            <m:ctrlPr>
                              <a:rPr lang="en-US" sz="2200" b="0" i="1" smtClean="0">
                                <a:latin typeface="Cambria Math" panose="02040503050406030204" pitchFamily="18" charset="0"/>
                                <a:ea typeface="Cambria Math" panose="02040503050406030204" pitchFamily="18" charset="0"/>
                              </a:rPr>
                            </m:ctrlPr>
                          </m:sSupPr>
                          <m:e>
                            <m:r>
                              <a:rPr lang="en-US" sz="2200" b="0" i="1" smtClean="0">
                                <a:latin typeface="Cambria Math" panose="02040503050406030204" pitchFamily="18" charset="0"/>
                                <a:ea typeface="Cambria Math" panose="02040503050406030204" pitchFamily="18" charset="0"/>
                              </a:rPr>
                              <m:t>|</m:t>
                            </m:r>
                            <m:r>
                              <a:rPr lang="en-US" sz="2200" b="0" i="1" smtClean="0">
                                <a:latin typeface="Cambria Math" panose="02040503050406030204" pitchFamily="18" charset="0"/>
                                <a:ea typeface="Cambria Math" panose="02040503050406030204" pitchFamily="18" charset="0"/>
                              </a:rPr>
                              <m:t>𝐼</m:t>
                            </m:r>
                            <m:r>
                              <a:rPr lang="en-US" sz="2200" b="0" i="1" smtClean="0">
                                <a:latin typeface="Cambria Math" panose="02040503050406030204" pitchFamily="18" charset="0"/>
                                <a:ea typeface="Cambria Math" panose="02040503050406030204" pitchFamily="18" charset="0"/>
                              </a:rPr>
                              <m:t>|</m:t>
                            </m:r>
                          </m:e>
                          <m:sup>
                            <m:r>
                              <a:rPr lang="en-US" sz="2200" b="0" i="1" smtClean="0">
                                <a:latin typeface="Cambria Math" panose="02040503050406030204" pitchFamily="18" charset="0"/>
                                <a:ea typeface="Cambria Math" panose="02040503050406030204" pitchFamily="18" charset="0"/>
                              </a:rPr>
                              <m:t>2</m:t>
                            </m:r>
                          </m:sup>
                        </m:sSup>
                      </m:num>
                      <m:den>
                        <m:r>
                          <a:rPr lang="en-US" sz="2200" b="0" i="1" smtClean="0">
                            <a:latin typeface="Cambria Math" panose="02040503050406030204" pitchFamily="18" charset="0"/>
                          </a:rPr>
                          <m:t>2</m:t>
                        </m:r>
                      </m:den>
                    </m:f>
                    <m:r>
                      <a:rPr lang="en-US" sz="2200" b="0" i="1" smtClean="0">
                        <a:latin typeface="Cambria Math" panose="02040503050406030204" pitchFamily="18" charset="0"/>
                      </a:rPr>
                      <m:t>−</m:t>
                    </m:r>
                    <m:f>
                      <m:fPr>
                        <m:ctrlPr>
                          <a:rPr lang="en-US" sz="2200" i="1">
                            <a:latin typeface="Cambria Math" panose="02040503050406030204" pitchFamily="18" charset="0"/>
                          </a:rPr>
                        </m:ctrlPr>
                      </m:fPr>
                      <m:num>
                        <m:r>
                          <a:rPr lang="en-US" sz="2200" i="1">
                            <a:latin typeface="Cambria Math" panose="02040503050406030204" pitchFamily="18" charset="0"/>
                            <a:ea typeface="Cambria Math" panose="02040503050406030204" pitchFamily="18" charset="0"/>
                          </a:rPr>
                          <m:t>𝜔</m:t>
                        </m:r>
                        <m:r>
                          <a:rPr lang="en-US" sz="2200" b="0" i="1" smtClean="0">
                            <a:latin typeface="Cambria Math" panose="02040503050406030204" pitchFamily="18" charset="0"/>
                            <a:ea typeface="Cambria Math" panose="02040503050406030204" pitchFamily="18" charset="0"/>
                          </a:rPr>
                          <m:t>𝐶</m:t>
                        </m:r>
                        <m:sSup>
                          <m:sSupPr>
                            <m:ctrlPr>
                              <a:rPr lang="en-US" sz="2200" i="1">
                                <a:latin typeface="Cambria Math" panose="02040503050406030204" pitchFamily="18" charset="0"/>
                                <a:ea typeface="Cambria Math" panose="02040503050406030204" pitchFamily="18" charset="0"/>
                              </a:rPr>
                            </m:ctrlPr>
                          </m:sSupPr>
                          <m:e>
                            <m:d>
                              <m:dPr>
                                <m:begChr m:val="|"/>
                                <m:endChr m:val="|"/>
                                <m:ctrlPr>
                                  <a:rPr lang="en-US" sz="2200" b="0" i="1" smtClean="0">
                                    <a:latin typeface="Cambria Math" panose="02040503050406030204" pitchFamily="18" charset="0"/>
                                    <a:ea typeface="Cambria Math" panose="02040503050406030204" pitchFamily="18" charset="0"/>
                                  </a:rPr>
                                </m:ctrlPr>
                              </m:dPr>
                              <m:e>
                                <m:sSub>
                                  <m:sSubPr>
                                    <m:ctrlPr>
                                      <a:rPr lang="en-US" sz="2200" b="0" i="1" smtClean="0">
                                        <a:latin typeface="Cambria Math" panose="02040503050406030204" pitchFamily="18" charset="0"/>
                                        <a:ea typeface="Cambria Math" panose="02040503050406030204" pitchFamily="18" charset="0"/>
                                      </a:rPr>
                                    </m:ctrlPr>
                                  </m:sSubPr>
                                  <m:e>
                                    <m:r>
                                      <a:rPr lang="en-US" sz="2200" b="0" i="1" smtClean="0">
                                        <a:latin typeface="Cambria Math" panose="02040503050406030204" pitchFamily="18" charset="0"/>
                                        <a:ea typeface="Cambria Math" panose="02040503050406030204" pitchFamily="18" charset="0"/>
                                      </a:rPr>
                                      <m:t>𝑉</m:t>
                                    </m:r>
                                  </m:e>
                                  <m:sub>
                                    <m:r>
                                      <a:rPr lang="en-US" sz="2200" b="0" i="1" smtClean="0">
                                        <a:latin typeface="Cambria Math" panose="02040503050406030204" pitchFamily="18" charset="0"/>
                                        <a:ea typeface="Cambria Math" panose="02040503050406030204" pitchFamily="18" charset="0"/>
                                      </a:rPr>
                                      <m:t>𝑐</m:t>
                                    </m:r>
                                  </m:sub>
                                </m:sSub>
                              </m:e>
                            </m:d>
                          </m:e>
                          <m:sup>
                            <m:r>
                              <a:rPr lang="en-US" sz="2200" i="1">
                                <a:latin typeface="Cambria Math" panose="02040503050406030204" pitchFamily="18" charset="0"/>
                                <a:ea typeface="Cambria Math" panose="02040503050406030204" pitchFamily="18" charset="0"/>
                              </a:rPr>
                              <m:t>2</m:t>
                            </m:r>
                          </m:sup>
                        </m:sSup>
                      </m:num>
                      <m:den>
                        <m:r>
                          <a:rPr lang="en-US" sz="2200" i="1">
                            <a:latin typeface="Cambria Math" panose="02040503050406030204" pitchFamily="18" charset="0"/>
                          </a:rPr>
                          <m:t>2</m:t>
                        </m:r>
                      </m:den>
                    </m:f>
                    <m:r>
                      <a:rPr lang="en-US" sz="2200" b="0" i="1" smtClean="0">
                        <a:latin typeface="Cambria Math" panose="02040503050406030204" pitchFamily="18" charset="0"/>
                      </a:rPr>
                      <m:t>= </m:t>
                    </m:r>
                    <m:r>
                      <a:rPr lang="en-US" sz="2200" b="0" i="1" smtClean="0">
                        <a:latin typeface="Cambria Math" panose="02040503050406030204" pitchFamily="18" charset="0"/>
                        <a:ea typeface="Cambria Math" panose="02040503050406030204" pitchFamily="18" charset="0"/>
                      </a:rPr>
                      <m:t>𝜔</m:t>
                    </m:r>
                    <m:r>
                      <a:rPr lang="en-US" sz="2200" b="0" i="1" smtClean="0">
                        <a:latin typeface="Cambria Math" panose="02040503050406030204" pitchFamily="18" charset="0"/>
                        <a:ea typeface="Cambria Math" panose="02040503050406030204" pitchFamily="18" charset="0"/>
                      </a:rPr>
                      <m:t>(</m:t>
                    </m:r>
                    <m:sSub>
                      <m:sSubPr>
                        <m:ctrlPr>
                          <a:rPr lang="en-US" sz="2200" b="0" i="1" smtClean="0">
                            <a:latin typeface="Cambria Math" panose="02040503050406030204" pitchFamily="18" charset="0"/>
                            <a:ea typeface="Cambria Math" panose="02040503050406030204" pitchFamily="18" charset="0"/>
                          </a:rPr>
                        </m:ctrlPr>
                      </m:sSubPr>
                      <m:e>
                        <m:r>
                          <a:rPr lang="en-US" sz="2200" b="0" i="1" smtClean="0">
                            <a:latin typeface="Cambria Math" panose="02040503050406030204" pitchFamily="18" charset="0"/>
                            <a:ea typeface="Cambria Math" panose="02040503050406030204" pitchFamily="18" charset="0"/>
                          </a:rPr>
                          <m:t>𝐸</m:t>
                        </m:r>
                      </m:e>
                      <m:sub>
                        <m:r>
                          <a:rPr lang="en-US" sz="2200" b="0" i="1" smtClean="0">
                            <a:latin typeface="Cambria Math" panose="02040503050406030204" pitchFamily="18" charset="0"/>
                            <a:ea typeface="Cambria Math" panose="02040503050406030204" pitchFamily="18" charset="0"/>
                          </a:rPr>
                          <m:t>𝐿</m:t>
                        </m:r>
                      </m:sub>
                    </m:sSub>
                    <m:r>
                      <a:rPr lang="en-US" sz="2200" b="0" i="1" smtClean="0">
                        <a:latin typeface="Cambria Math" panose="02040503050406030204" pitchFamily="18" charset="0"/>
                        <a:ea typeface="Cambria Math" panose="02040503050406030204" pitchFamily="18" charset="0"/>
                      </a:rPr>
                      <m:t>−</m:t>
                    </m:r>
                    <m:sSub>
                      <m:sSubPr>
                        <m:ctrlPr>
                          <a:rPr lang="en-US" sz="2200" b="0" i="1" smtClean="0">
                            <a:latin typeface="Cambria Math" panose="02040503050406030204" pitchFamily="18" charset="0"/>
                            <a:ea typeface="Cambria Math" panose="02040503050406030204" pitchFamily="18" charset="0"/>
                          </a:rPr>
                        </m:ctrlPr>
                      </m:sSubPr>
                      <m:e>
                        <m:r>
                          <a:rPr lang="en-US" sz="2200" b="0" i="1" smtClean="0">
                            <a:latin typeface="Cambria Math" panose="02040503050406030204" pitchFamily="18" charset="0"/>
                            <a:ea typeface="Cambria Math" panose="02040503050406030204" pitchFamily="18" charset="0"/>
                          </a:rPr>
                          <m:t>𝐸</m:t>
                        </m:r>
                      </m:e>
                      <m:sub>
                        <m:r>
                          <a:rPr lang="en-US" sz="2200" b="0" i="1" smtClean="0">
                            <a:latin typeface="Cambria Math" panose="02040503050406030204" pitchFamily="18" charset="0"/>
                            <a:ea typeface="Cambria Math" panose="02040503050406030204" pitchFamily="18" charset="0"/>
                          </a:rPr>
                          <m:t>𝐶</m:t>
                        </m:r>
                      </m:sub>
                    </m:sSub>
                    <m:r>
                      <a:rPr lang="en-US" sz="2200" b="0" i="1" smtClean="0">
                        <a:latin typeface="Cambria Math" panose="02040503050406030204" pitchFamily="18" charset="0"/>
                        <a:ea typeface="Cambria Math" panose="02040503050406030204" pitchFamily="18" charset="0"/>
                      </a:rPr>
                      <m:t>)</m:t>
                    </m:r>
                  </m:oMath>
                </a14:m>
                <a:endParaRPr lang="en-US" sz="2200" dirty="0"/>
              </a:p>
              <a:p>
                <a14:m>
                  <m:oMath xmlns:m="http://schemas.openxmlformats.org/officeDocument/2006/math">
                    <m:r>
                      <a:rPr lang="en-US" sz="2200" b="0" i="1" smtClean="0">
                        <a:latin typeface="Cambria Math" panose="02040503050406030204" pitchFamily="18" charset="0"/>
                      </a:rPr>
                      <m:t>𝑄</m:t>
                    </m:r>
                    <m:r>
                      <a:rPr lang="en-US" sz="2200" b="0" i="1" smtClean="0">
                        <a:latin typeface="Cambria Math" panose="02040503050406030204" pitchFamily="18" charset="0"/>
                      </a:rPr>
                      <m:t>= </m:t>
                    </m:r>
                    <m:r>
                      <a:rPr lang="en-US" sz="2200" b="0" i="1" smtClean="0">
                        <a:latin typeface="Cambria Math" panose="02040503050406030204" pitchFamily="18" charset="0"/>
                        <a:ea typeface="Cambria Math" panose="02040503050406030204" pitchFamily="18" charset="0"/>
                      </a:rPr>
                      <m:t>𝜔</m:t>
                    </m:r>
                    <m:f>
                      <m:fPr>
                        <m:ctrlPr>
                          <a:rPr lang="en-US" sz="2200" b="0" i="1" smtClean="0">
                            <a:latin typeface="Cambria Math" panose="02040503050406030204" pitchFamily="18" charset="0"/>
                            <a:ea typeface="Cambria Math" panose="02040503050406030204" pitchFamily="18" charset="0"/>
                          </a:rPr>
                        </m:ctrlPr>
                      </m:fPr>
                      <m:num>
                        <m:r>
                          <a:rPr lang="en-US" sz="2200" i="1">
                            <a:latin typeface="Cambria Math" panose="02040503050406030204" pitchFamily="18" charset="0"/>
                            <a:ea typeface="Cambria Math" panose="02040503050406030204" pitchFamily="18" charset="0"/>
                          </a:rPr>
                          <m:t>𝐿</m:t>
                        </m:r>
                        <m:sSup>
                          <m:sSupPr>
                            <m:ctrlPr>
                              <a:rPr lang="en-US" sz="2200" i="1">
                                <a:latin typeface="Cambria Math" panose="02040503050406030204" pitchFamily="18" charset="0"/>
                                <a:ea typeface="Cambria Math" panose="02040503050406030204" pitchFamily="18" charset="0"/>
                              </a:rPr>
                            </m:ctrlPr>
                          </m:sSupPr>
                          <m:e>
                            <m:r>
                              <a:rPr lang="en-US" sz="2200" i="1">
                                <a:latin typeface="Cambria Math" panose="02040503050406030204" pitchFamily="18" charset="0"/>
                                <a:ea typeface="Cambria Math" panose="02040503050406030204" pitchFamily="18" charset="0"/>
                              </a:rPr>
                              <m:t>|</m:t>
                            </m:r>
                            <m:r>
                              <a:rPr lang="en-US" sz="2200" i="1">
                                <a:latin typeface="Cambria Math" panose="02040503050406030204" pitchFamily="18" charset="0"/>
                                <a:ea typeface="Cambria Math" panose="02040503050406030204" pitchFamily="18" charset="0"/>
                              </a:rPr>
                              <m:t>𝐼</m:t>
                            </m:r>
                            <m:r>
                              <a:rPr lang="en-US" sz="2200" i="1">
                                <a:latin typeface="Cambria Math" panose="02040503050406030204" pitchFamily="18" charset="0"/>
                                <a:ea typeface="Cambria Math" panose="02040503050406030204" pitchFamily="18" charset="0"/>
                              </a:rPr>
                              <m:t>|</m:t>
                            </m:r>
                          </m:e>
                          <m:sup>
                            <m:r>
                              <a:rPr lang="en-US" sz="2200" i="1">
                                <a:latin typeface="Cambria Math" panose="02040503050406030204" pitchFamily="18" charset="0"/>
                                <a:ea typeface="Cambria Math" panose="02040503050406030204" pitchFamily="18" charset="0"/>
                              </a:rPr>
                              <m:t>2</m:t>
                            </m:r>
                          </m:sup>
                        </m:sSup>
                      </m:num>
                      <m:den>
                        <m:r>
                          <a:rPr lang="en-US" sz="2200" b="0" i="1" smtClean="0">
                            <a:latin typeface="Cambria Math" panose="02040503050406030204" pitchFamily="18" charset="0"/>
                            <a:ea typeface="Cambria Math" panose="02040503050406030204" pitchFamily="18" charset="0"/>
                          </a:rPr>
                          <m:t>𝑅</m:t>
                        </m:r>
                        <m:sSup>
                          <m:sSupPr>
                            <m:ctrlPr>
                              <a:rPr lang="en-US" sz="2200" i="1">
                                <a:latin typeface="Cambria Math" panose="02040503050406030204" pitchFamily="18" charset="0"/>
                                <a:ea typeface="Cambria Math" panose="02040503050406030204" pitchFamily="18" charset="0"/>
                              </a:rPr>
                            </m:ctrlPr>
                          </m:sSupPr>
                          <m:e>
                            <m:r>
                              <a:rPr lang="en-US" sz="2200" i="1">
                                <a:latin typeface="Cambria Math" panose="02040503050406030204" pitchFamily="18" charset="0"/>
                                <a:ea typeface="Cambria Math" panose="02040503050406030204" pitchFamily="18" charset="0"/>
                              </a:rPr>
                              <m:t>|</m:t>
                            </m:r>
                            <m:r>
                              <a:rPr lang="en-US" sz="2200" i="1">
                                <a:latin typeface="Cambria Math" panose="02040503050406030204" pitchFamily="18" charset="0"/>
                                <a:ea typeface="Cambria Math" panose="02040503050406030204" pitchFamily="18" charset="0"/>
                              </a:rPr>
                              <m:t>𝐼</m:t>
                            </m:r>
                            <m:r>
                              <a:rPr lang="en-US" sz="2200" i="1">
                                <a:latin typeface="Cambria Math" panose="02040503050406030204" pitchFamily="18" charset="0"/>
                                <a:ea typeface="Cambria Math" panose="02040503050406030204" pitchFamily="18" charset="0"/>
                              </a:rPr>
                              <m:t>|</m:t>
                            </m:r>
                          </m:e>
                          <m:sup>
                            <m:r>
                              <a:rPr lang="en-US" sz="2200" i="1">
                                <a:latin typeface="Cambria Math" panose="02040503050406030204" pitchFamily="18" charset="0"/>
                                <a:ea typeface="Cambria Math" panose="02040503050406030204" pitchFamily="18" charset="0"/>
                              </a:rPr>
                              <m:t>2</m:t>
                            </m:r>
                          </m:sup>
                        </m:sSup>
                      </m:den>
                    </m:f>
                    <m:r>
                      <a:rPr lang="en-US" sz="2200" b="0" i="1" smtClean="0">
                        <a:latin typeface="Cambria Math" panose="02040503050406030204" pitchFamily="18" charset="0"/>
                        <a:ea typeface="Cambria Math" panose="02040503050406030204" pitchFamily="18" charset="0"/>
                      </a:rPr>
                      <m:t>=</m:t>
                    </m:r>
                    <m:r>
                      <a:rPr lang="en-US" sz="2200" b="0" i="1" smtClean="0">
                        <a:latin typeface="Cambria Math" panose="02040503050406030204" pitchFamily="18" charset="0"/>
                        <a:ea typeface="Cambria Math" panose="02040503050406030204" pitchFamily="18" charset="0"/>
                      </a:rPr>
                      <m:t>𝜔</m:t>
                    </m:r>
                    <m:f>
                      <m:fPr>
                        <m:ctrlPr>
                          <a:rPr lang="en-US" sz="2200" b="0" i="1" smtClean="0">
                            <a:latin typeface="Cambria Math" panose="02040503050406030204" pitchFamily="18" charset="0"/>
                            <a:ea typeface="Cambria Math" panose="02040503050406030204" pitchFamily="18" charset="0"/>
                          </a:rPr>
                        </m:ctrlPr>
                      </m:fPr>
                      <m:num>
                        <m:r>
                          <a:rPr lang="en-US" sz="2200" b="0" i="1" smtClean="0">
                            <a:latin typeface="Cambria Math" panose="02040503050406030204" pitchFamily="18" charset="0"/>
                            <a:ea typeface="Cambria Math" panose="02040503050406030204" pitchFamily="18" charset="0"/>
                          </a:rPr>
                          <m:t>𝐿</m:t>
                        </m:r>
                      </m:num>
                      <m:den>
                        <m:r>
                          <a:rPr lang="en-US" sz="2200" b="0" i="1" smtClean="0">
                            <a:latin typeface="Cambria Math" panose="02040503050406030204" pitchFamily="18" charset="0"/>
                            <a:ea typeface="Cambria Math" panose="02040503050406030204" pitchFamily="18" charset="0"/>
                          </a:rPr>
                          <m:t>𝑅</m:t>
                        </m:r>
                      </m:den>
                    </m:f>
                    <m:r>
                      <a:rPr lang="en-US" sz="2200" b="0" i="1" smtClean="0">
                        <a:latin typeface="Cambria Math" panose="02040503050406030204" pitchFamily="18" charset="0"/>
                        <a:ea typeface="Cambria Math" panose="02040503050406030204" pitchFamily="18" charset="0"/>
                      </a:rPr>
                      <m:t>= </m:t>
                    </m:r>
                    <m:r>
                      <a:rPr lang="en-US" sz="2200" b="0" i="1" smtClean="0">
                        <a:latin typeface="Cambria Math" panose="02040503050406030204" pitchFamily="18" charset="0"/>
                        <a:ea typeface="Cambria Math" panose="02040503050406030204" pitchFamily="18" charset="0"/>
                      </a:rPr>
                      <m:t>𝜔</m:t>
                    </m:r>
                    <m:f>
                      <m:fPr>
                        <m:ctrlPr>
                          <a:rPr lang="en-US" sz="2200" b="0" i="1" smtClean="0">
                            <a:latin typeface="Cambria Math" panose="02040503050406030204" pitchFamily="18" charset="0"/>
                            <a:ea typeface="Cambria Math" panose="02040503050406030204" pitchFamily="18" charset="0"/>
                          </a:rPr>
                        </m:ctrlPr>
                      </m:fPr>
                      <m:num>
                        <m:sSub>
                          <m:sSubPr>
                            <m:ctrlPr>
                              <a:rPr lang="en-US" sz="2200" b="0" i="1" smtClean="0">
                                <a:latin typeface="Cambria Math" panose="02040503050406030204" pitchFamily="18" charset="0"/>
                                <a:ea typeface="Cambria Math" panose="02040503050406030204" pitchFamily="18" charset="0"/>
                              </a:rPr>
                            </m:ctrlPr>
                          </m:sSubPr>
                          <m:e>
                            <m:r>
                              <a:rPr lang="en-US" sz="2200" b="0" i="1" smtClean="0">
                                <a:latin typeface="Cambria Math" panose="02040503050406030204" pitchFamily="18" charset="0"/>
                                <a:ea typeface="Cambria Math" panose="02040503050406030204" pitchFamily="18" charset="0"/>
                              </a:rPr>
                              <m:t>𝐸</m:t>
                            </m:r>
                          </m:e>
                          <m:sub>
                            <m:r>
                              <a:rPr lang="en-US" sz="2200" b="0" i="1" smtClean="0">
                                <a:latin typeface="Cambria Math" panose="02040503050406030204" pitchFamily="18" charset="0"/>
                                <a:ea typeface="Cambria Math" panose="02040503050406030204" pitchFamily="18" charset="0"/>
                              </a:rPr>
                              <m:t>𝐿</m:t>
                            </m:r>
                          </m:sub>
                        </m:sSub>
                      </m:num>
                      <m:den>
                        <m:sSub>
                          <m:sSubPr>
                            <m:ctrlPr>
                              <a:rPr lang="en-US" sz="2200" b="0" i="1" smtClean="0">
                                <a:latin typeface="Cambria Math" panose="02040503050406030204" pitchFamily="18" charset="0"/>
                                <a:ea typeface="Cambria Math" panose="02040503050406030204" pitchFamily="18" charset="0"/>
                              </a:rPr>
                            </m:ctrlPr>
                          </m:sSubPr>
                          <m:e>
                            <m:r>
                              <a:rPr lang="en-US" sz="2200" b="0" i="1" smtClean="0">
                                <a:latin typeface="Cambria Math" panose="02040503050406030204" pitchFamily="18" charset="0"/>
                                <a:ea typeface="Cambria Math" panose="02040503050406030204" pitchFamily="18" charset="0"/>
                              </a:rPr>
                              <m:t>𝑃</m:t>
                            </m:r>
                          </m:e>
                          <m:sub>
                            <m:r>
                              <a:rPr lang="en-US" sz="2200" b="0" i="1" smtClean="0">
                                <a:latin typeface="Cambria Math" panose="02040503050406030204" pitchFamily="18" charset="0"/>
                                <a:ea typeface="Cambria Math" panose="02040503050406030204" pitchFamily="18" charset="0"/>
                              </a:rPr>
                              <m:t>𝑎</m:t>
                            </m:r>
                          </m:sub>
                        </m:sSub>
                      </m:den>
                    </m:f>
                  </m:oMath>
                </a14:m>
                <a:endParaRPr lang="en-US" sz="22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199" y="1510107"/>
                <a:ext cx="10396847" cy="4951064"/>
              </a:xfrm>
              <a:blipFill>
                <a:blip r:embed="rId2"/>
                <a:stretch>
                  <a:fillRect l="-610" t="-1282"/>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64</a:t>
            </a:fld>
            <a:endParaRPr lang="en-US"/>
          </a:p>
        </p:txBody>
      </p:sp>
    </p:spTree>
    <p:extLst>
      <p:ext uri="{BB962C8B-B14F-4D97-AF65-F5344CB8AC3E}">
        <p14:creationId xmlns:p14="http://schemas.microsoft.com/office/powerpoint/2010/main" val="293099334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Op Amp models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65</a:t>
            </a:fld>
            <a:endParaRPr lang="en-US"/>
          </a:p>
        </p:txBody>
      </p:sp>
      <p:grpSp>
        <p:nvGrpSpPr>
          <p:cNvPr id="21" name="Group 20">
            <a:extLst>
              <a:ext uri="{FF2B5EF4-FFF2-40B4-BE49-F238E27FC236}">
                <a16:creationId xmlns:a16="http://schemas.microsoft.com/office/drawing/2014/main" id="{2CF9D3C7-B61A-2E42-87F6-843D2DACB937}"/>
              </a:ext>
            </a:extLst>
          </p:cNvPr>
          <p:cNvGrpSpPr/>
          <p:nvPr/>
        </p:nvGrpSpPr>
        <p:grpSpPr>
          <a:xfrm>
            <a:off x="471111" y="1032892"/>
            <a:ext cx="3542820" cy="1747604"/>
            <a:chOff x="1744749" y="3076575"/>
            <a:chExt cx="3542820" cy="1747604"/>
          </a:xfrm>
        </p:grpSpPr>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264010DF-925A-5C4D-9033-EC7B483C45BD}"/>
                    </a:ext>
                  </a:extLst>
                </p:cNvPr>
                <p:cNvSpPr txBox="1"/>
                <p:nvPr/>
              </p:nvSpPr>
              <p:spPr>
                <a:xfrm>
                  <a:off x="2344395" y="3168798"/>
                  <a:ext cx="881071"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panose="02040503050406030204" pitchFamily="18" charset="0"/>
                            <a:ea typeface="Cambria Math" panose="02040503050406030204" pitchFamily="18" charset="0"/>
                          </a:rPr>
                          <m:t>⊕</m:t>
                        </m:r>
                      </m:oMath>
                    </m:oMathPara>
                  </a14:m>
                  <a:endParaRPr lang="en-US" sz="2800" dirty="0"/>
                </a:p>
              </p:txBody>
            </p:sp>
          </mc:Choice>
          <mc:Fallback xmlns="">
            <p:sp>
              <p:nvSpPr>
                <p:cNvPr id="142" name="TextBox 141">
                  <a:extLst>
                    <a:ext uri="{FF2B5EF4-FFF2-40B4-BE49-F238E27FC236}">
                      <a16:creationId xmlns:a16="http://schemas.microsoft.com/office/drawing/2014/main" id="{264010DF-925A-5C4D-9033-EC7B483C45BD}"/>
                    </a:ext>
                  </a:extLst>
                </p:cNvPr>
                <p:cNvSpPr txBox="1">
                  <a:spLocks noRot="1" noChangeAspect="1" noMove="1" noResize="1" noEditPoints="1" noAdjustHandles="1" noChangeArrowheads="1" noChangeShapeType="1" noTextEdit="1"/>
                </p:cNvSpPr>
                <p:nvPr/>
              </p:nvSpPr>
              <p:spPr>
                <a:xfrm>
                  <a:off x="2344395" y="3168798"/>
                  <a:ext cx="881071" cy="523220"/>
                </a:xfrm>
                <a:prstGeom prst="rect">
                  <a:avLst/>
                </a:prstGeom>
                <a:blipFill>
                  <a:blip r:embed="rId3"/>
                  <a:stretch>
                    <a:fillRect b="-11905"/>
                  </a:stretch>
                </a:blipFill>
              </p:spPr>
              <p:txBody>
                <a:bodyPr/>
                <a:lstStyle/>
                <a:p>
                  <a:r>
                    <a:rPr lang="en-US">
                      <a:noFill/>
                    </a:rPr>
                    <a:t> </a:t>
                  </a:r>
                </a:p>
              </p:txBody>
            </p:sp>
          </mc:Fallback>
        </mc:AlternateContent>
        <p:sp>
          <p:nvSpPr>
            <p:cNvPr id="143" name="TextBox 142">
              <a:extLst>
                <a:ext uri="{FF2B5EF4-FFF2-40B4-BE49-F238E27FC236}">
                  <a16:creationId xmlns:a16="http://schemas.microsoft.com/office/drawing/2014/main" id="{61245651-2F68-C146-A3E8-17BC922A1197}"/>
                </a:ext>
              </a:extLst>
            </p:cNvPr>
            <p:cNvSpPr txBox="1"/>
            <p:nvPr/>
          </p:nvSpPr>
          <p:spPr>
            <a:xfrm>
              <a:off x="2699448" y="4485625"/>
              <a:ext cx="1066800" cy="338554"/>
            </a:xfrm>
            <a:prstGeom prst="rect">
              <a:avLst/>
            </a:prstGeom>
            <a:noFill/>
          </p:spPr>
          <p:txBody>
            <a:bodyPr wrap="square" rtlCol="0">
              <a:spAutoFit/>
            </a:bodyPr>
            <a:lstStyle/>
            <a:p>
              <a:r>
                <a:rPr lang="en-US" sz="1600" dirty="0"/>
                <a:t>Feedback</a:t>
              </a:r>
              <a:endParaRPr lang="en-US" sz="1600" baseline="-25000" dirty="0"/>
            </a:p>
          </p:txBody>
        </p:sp>
        <p:grpSp>
          <p:nvGrpSpPr>
            <p:cNvPr id="167" name="Group 864">
              <a:extLst>
                <a:ext uri="{FF2B5EF4-FFF2-40B4-BE49-F238E27FC236}">
                  <a16:creationId xmlns:a16="http://schemas.microsoft.com/office/drawing/2014/main" id="{9F165B2D-1F11-D746-8245-155CE8FEDA90}"/>
                </a:ext>
              </a:extLst>
            </p:cNvPr>
            <p:cNvGrpSpPr>
              <a:grpSpLocks/>
            </p:cNvGrpSpPr>
            <p:nvPr/>
          </p:nvGrpSpPr>
          <p:grpSpPr bwMode="auto">
            <a:xfrm>
              <a:off x="2925763" y="3076575"/>
              <a:ext cx="914400" cy="733425"/>
              <a:chOff x="1843" y="1698"/>
              <a:chExt cx="576" cy="462"/>
            </a:xfrm>
          </p:grpSpPr>
          <p:grpSp>
            <p:nvGrpSpPr>
              <p:cNvPr id="168" name="Group 60">
                <a:extLst>
                  <a:ext uri="{FF2B5EF4-FFF2-40B4-BE49-F238E27FC236}">
                    <a16:creationId xmlns:a16="http://schemas.microsoft.com/office/drawing/2014/main" id="{A39E16ED-5D9F-DB46-A2C1-ECBB5C2B6C9D}"/>
                  </a:ext>
                </a:extLst>
              </p:cNvPr>
              <p:cNvGrpSpPr>
                <a:grpSpLocks/>
              </p:cNvGrpSpPr>
              <p:nvPr/>
            </p:nvGrpSpPr>
            <p:grpSpPr bwMode="auto">
              <a:xfrm>
                <a:off x="1843" y="1698"/>
                <a:ext cx="576" cy="461"/>
                <a:chOff x="3456" y="3427"/>
                <a:chExt cx="576" cy="461"/>
              </a:xfrm>
            </p:grpSpPr>
            <p:sp>
              <p:nvSpPr>
                <p:cNvPr id="170" name="Line 55">
                  <a:extLst>
                    <a:ext uri="{FF2B5EF4-FFF2-40B4-BE49-F238E27FC236}">
                      <a16:creationId xmlns:a16="http://schemas.microsoft.com/office/drawing/2014/main" id="{CBA120D2-2DF4-7648-9B9A-90D991D04034}"/>
                    </a:ext>
                  </a:extLst>
                </p:cNvPr>
                <p:cNvSpPr>
                  <a:spLocks noChangeShapeType="1"/>
                </p:cNvSpPr>
                <p:nvPr/>
              </p:nvSpPr>
              <p:spPr bwMode="auto">
                <a:xfrm>
                  <a:off x="3456" y="3658"/>
                  <a:ext cx="57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1" name="AutoShape 56">
                  <a:extLst>
                    <a:ext uri="{FF2B5EF4-FFF2-40B4-BE49-F238E27FC236}">
                      <a16:creationId xmlns:a16="http://schemas.microsoft.com/office/drawing/2014/main" id="{C6277338-2CDB-8342-9F46-3F8DB294DB95}"/>
                    </a:ext>
                  </a:extLst>
                </p:cNvPr>
                <p:cNvSpPr>
                  <a:spLocks noChangeArrowheads="1"/>
                </p:cNvSpPr>
                <p:nvPr/>
              </p:nvSpPr>
              <p:spPr bwMode="auto">
                <a:xfrm rot="5400000">
                  <a:off x="3525" y="3497"/>
                  <a:ext cx="461" cy="322"/>
                </a:xfrm>
                <a:prstGeom prst="triangle">
                  <a:avLst>
                    <a:gd name="adj" fmla="val 50000"/>
                  </a:avLst>
                </a:prstGeom>
                <a:solidFill>
                  <a:schemeClr val="bg1"/>
                </a:solidFill>
                <a:ln w="1905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9" name="Freeform 863">
                <a:extLst>
                  <a:ext uri="{FF2B5EF4-FFF2-40B4-BE49-F238E27FC236}">
                    <a16:creationId xmlns:a16="http://schemas.microsoft.com/office/drawing/2014/main" id="{4B7E79BA-BFC5-4E40-BBD2-827AB7A387CB}"/>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2" name="Rectangle 1">
              <a:extLst>
                <a:ext uri="{FF2B5EF4-FFF2-40B4-BE49-F238E27FC236}">
                  <a16:creationId xmlns:a16="http://schemas.microsoft.com/office/drawing/2014/main" id="{5DAAD511-F12E-0D49-AD42-A1FBA396BA03}"/>
                </a:ext>
              </a:extLst>
            </p:cNvPr>
            <p:cNvSpPr/>
            <p:nvPr/>
          </p:nvSpPr>
          <p:spPr>
            <a:xfrm>
              <a:off x="3235930" y="3945667"/>
              <a:ext cx="989527" cy="502276"/>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4228209D-4C88-9346-A557-6534BEA37EC7}"/>
                </a:ext>
              </a:extLst>
            </p:cNvPr>
            <p:cNvSpPr/>
            <p:nvPr/>
          </p:nvSpPr>
          <p:spPr>
            <a:xfrm>
              <a:off x="3176902" y="3917453"/>
              <a:ext cx="1066801" cy="502276"/>
            </a:xfrm>
            <a:prstGeom prst="rect">
              <a:avLst/>
            </a:prstGeom>
            <a:noFill/>
            <a:ln w="254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TextBox 171">
              <a:extLst>
                <a:ext uri="{FF2B5EF4-FFF2-40B4-BE49-F238E27FC236}">
                  <a16:creationId xmlns:a16="http://schemas.microsoft.com/office/drawing/2014/main" id="{60775802-BF0F-1143-9C5F-A907B143171B}"/>
                </a:ext>
              </a:extLst>
            </p:cNvPr>
            <p:cNvSpPr txBox="1"/>
            <p:nvPr/>
          </p:nvSpPr>
          <p:spPr>
            <a:xfrm>
              <a:off x="3165077" y="3237913"/>
              <a:ext cx="511176" cy="338554"/>
            </a:xfrm>
            <a:prstGeom prst="rect">
              <a:avLst/>
            </a:prstGeom>
            <a:noFill/>
          </p:spPr>
          <p:txBody>
            <a:bodyPr wrap="square" rtlCol="0">
              <a:spAutoFit/>
            </a:bodyPr>
            <a:lstStyle/>
            <a:p>
              <a:r>
                <a:rPr lang="en-US" sz="1600" dirty="0"/>
                <a:t>A</a:t>
              </a:r>
              <a:endParaRPr lang="en-US" sz="1600" baseline="-25000" dirty="0"/>
            </a:p>
          </p:txBody>
        </p:sp>
        <p:sp>
          <p:nvSpPr>
            <p:cNvPr id="173" name="TextBox 172">
              <a:extLst>
                <a:ext uri="{FF2B5EF4-FFF2-40B4-BE49-F238E27FC236}">
                  <a16:creationId xmlns:a16="http://schemas.microsoft.com/office/drawing/2014/main" id="{4E1B7FB9-746D-BE4B-BFA0-56153A135CAB}"/>
                </a:ext>
              </a:extLst>
            </p:cNvPr>
            <p:cNvSpPr txBox="1"/>
            <p:nvPr/>
          </p:nvSpPr>
          <p:spPr>
            <a:xfrm>
              <a:off x="3510660" y="3969864"/>
              <a:ext cx="511176" cy="338554"/>
            </a:xfrm>
            <a:prstGeom prst="rect">
              <a:avLst/>
            </a:prstGeom>
            <a:noFill/>
          </p:spPr>
          <p:txBody>
            <a:bodyPr wrap="square" rtlCol="0">
              <a:spAutoFit/>
            </a:bodyPr>
            <a:lstStyle/>
            <a:p>
              <a:r>
                <a:rPr lang="en-US" sz="1600" dirty="0"/>
                <a:t>B</a:t>
              </a:r>
              <a:endParaRPr lang="en-US" sz="1600" baseline="-25000" dirty="0"/>
            </a:p>
          </p:txBody>
        </p:sp>
        <p:cxnSp>
          <p:nvCxnSpPr>
            <p:cNvPr id="6" name="Straight Arrow Connector 5">
              <a:extLst>
                <a:ext uri="{FF2B5EF4-FFF2-40B4-BE49-F238E27FC236}">
                  <a16:creationId xmlns:a16="http://schemas.microsoft.com/office/drawing/2014/main" id="{D6A2EB96-0DC9-9544-AE0A-8CAE7DA14B73}"/>
                </a:ext>
              </a:extLst>
            </p:cNvPr>
            <p:cNvCxnSpPr/>
            <p:nvPr/>
          </p:nvCxnSpPr>
          <p:spPr>
            <a:xfrm>
              <a:off x="3790015" y="3450455"/>
              <a:ext cx="109728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4" name="Straight Arrow Connector 173">
              <a:extLst>
                <a:ext uri="{FF2B5EF4-FFF2-40B4-BE49-F238E27FC236}">
                  <a16:creationId xmlns:a16="http://schemas.microsoft.com/office/drawing/2014/main" id="{E990DCDE-5B69-B640-BC66-5A6C0B871F0F}"/>
                </a:ext>
              </a:extLst>
            </p:cNvPr>
            <p:cNvCxnSpPr>
              <a:cxnSpLocks/>
            </p:cNvCxnSpPr>
            <p:nvPr/>
          </p:nvCxnSpPr>
          <p:spPr>
            <a:xfrm flipH="1">
              <a:off x="2781819" y="4124412"/>
              <a:ext cx="39728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5" name="Straight Arrow Connector 174">
              <a:extLst>
                <a:ext uri="{FF2B5EF4-FFF2-40B4-BE49-F238E27FC236}">
                  <a16:creationId xmlns:a16="http://schemas.microsoft.com/office/drawing/2014/main" id="{143F2439-8160-ED46-B5AC-3DC005E543F9}"/>
                </a:ext>
              </a:extLst>
            </p:cNvPr>
            <p:cNvCxnSpPr>
              <a:cxnSpLocks/>
            </p:cNvCxnSpPr>
            <p:nvPr/>
          </p:nvCxnSpPr>
          <p:spPr>
            <a:xfrm>
              <a:off x="2138333" y="3450455"/>
              <a:ext cx="52587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6" name="Straight Arrow Connector 175">
              <a:extLst>
                <a:ext uri="{FF2B5EF4-FFF2-40B4-BE49-F238E27FC236}">
                  <a16:creationId xmlns:a16="http://schemas.microsoft.com/office/drawing/2014/main" id="{4DBD9618-653E-0145-A678-8A04DF219D93}"/>
                </a:ext>
              </a:extLst>
            </p:cNvPr>
            <p:cNvCxnSpPr>
              <a:cxnSpLocks/>
            </p:cNvCxnSpPr>
            <p:nvPr/>
          </p:nvCxnSpPr>
          <p:spPr>
            <a:xfrm>
              <a:off x="4608438" y="3457120"/>
              <a:ext cx="0" cy="71147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7" name="Straight Arrow Connector 176">
              <a:extLst>
                <a:ext uri="{FF2B5EF4-FFF2-40B4-BE49-F238E27FC236}">
                  <a16:creationId xmlns:a16="http://schemas.microsoft.com/office/drawing/2014/main" id="{33ABF153-D5A9-1C4B-8338-DE5E9A3B1991}"/>
                </a:ext>
              </a:extLst>
            </p:cNvPr>
            <p:cNvCxnSpPr>
              <a:cxnSpLocks/>
            </p:cNvCxnSpPr>
            <p:nvPr/>
          </p:nvCxnSpPr>
          <p:spPr>
            <a:xfrm flipV="1">
              <a:off x="2790388" y="3556700"/>
              <a:ext cx="0" cy="58244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8" name="Straight Arrow Connector 177">
              <a:extLst>
                <a:ext uri="{FF2B5EF4-FFF2-40B4-BE49-F238E27FC236}">
                  <a16:creationId xmlns:a16="http://schemas.microsoft.com/office/drawing/2014/main" id="{C0500353-00DD-1946-903A-E159D8D54D53}"/>
                </a:ext>
              </a:extLst>
            </p:cNvPr>
            <p:cNvCxnSpPr>
              <a:cxnSpLocks/>
            </p:cNvCxnSpPr>
            <p:nvPr/>
          </p:nvCxnSpPr>
          <p:spPr>
            <a:xfrm flipH="1" flipV="1">
              <a:off x="4232968" y="4155712"/>
              <a:ext cx="39724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9" name="TextBox 178">
              <a:extLst>
                <a:ext uri="{FF2B5EF4-FFF2-40B4-BE49-F238E27FC236}">
                  <a16:creationId xmlns:a16="http://schemas.microsoft.com/office/drawing/2014/main" id="{8B99C611-D482-0247-AA59-2968A623EC32}"/>
                </a:ext>
              </a:extLst>
            </p:cNvPr>
            <p:cNvSpPr txBox="1"/>
            <p:nvPr/>
          </p:nvSpPr>
          <p:spPr>
            <a:xfrm>
              <a:off x="1744749" y="3218146"/>
              <a:ext cx="389640" cy="338554"/>
            </a:xfrm>
            <a:prstGeom prst="rect">
              <a:avLst/>
            </a:prstGeom>
            <a:noFill/>
          </p:spPr>
          <p:txBody>
            <a:bodyPr wrap="square" rtlCol="0">
              <a:spAutoFit/>
            </a:bodyPr>
            <a:lstStyle/>
            <a:p>
              <a:r>
                <a:rPr lang="en-US" sz="1600" dirty="0"/>
                <a:t>X</a:t>
              </a:r>
              <a:r>
                <a:rPr lang="en-US" sz="1600" baseline="-25000" dirty="0"/>
                <a:t>1</a:t>
              </a:r>
            </a:p>
          </p:txBody>
        </p:sp>
        <p:sp>
          <p:nvSpPr>
            <p:cNvPr id="180" name="TextBox 179">
              <a:extLst>
                <a:ext uri="{FF2B5EF4-FFF2-40B4-BE49-F238E27FC236}">
                  <a16:creationId xmlns:a16="http://schemas.microsoft.com/office/drawing/2014/main" id="{569A5950-6D70-6443-80FC-CC0B06CB7136}"/>
                </a:ext>
              </a:extLst>
            </p:cNvPr>
            <p:cNvSpPr txBox="1"/>
            <p:nvPr/>
          </p:nvSpPr>
          <p:spPr>
            <a:xfrm>
              <a:off x="4897929" y="3267514"/>
              <a:ext cx="389640" cy="338554"/>
            </a:xfrm>
            <a:prstGeom prst="rect">
              <a:avLst/>
            </a:prstGeom>
            <a:noFill/>
          </p:spPr>
          <p:txBody>
            <a:bodyPr wrap="square" rtlCol="0">
              <a:spAutoFit/>
            </a:bodyPr>
            <a:lstStyle/>
            <a:p>
              <a:r>
                <a:rPr lang="en-US" sz="1600" dirty="0"/>
                <a:t>X</a:t>
              </a:r>
              <a:r>
                <a:rPr lang="en-US" sz="1600" baseline="-25000" dirty="0"/>
                <a:t>2</a:t>
              </a:r>
            </a:p>
          </p:txBody>
        </p:sp>
      </p:gr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B4E71CB0-7B01-4543-B5BB-533B51CC212C}"/>
                  </a:ext>
                </a:extLst>
              </p:cNvPr>
              <p:cNvSpPr txBox="1"/>
              <p:nvPr/>
            </p:nvSpPr>
            <p:spPr>
              <a:xfrm>
                <a:off x="4936319" y="1606592"/>
                <a:ext cx="6778602" cy="3484588"/>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𝐴</m:t>
                    </m:r>
                    <m:d>
                      <m:dPr>
                        <m:ctrlPr>
                          <a:rPr lang="en-US" b="0" i="1" smtClean="0">
                            <a:latin typeface="Cambria Math" panose="02040503050406030204" pitchFamily="18" charset="0"/>
                          </a:rPr>
                        </m:ctrlPr>
                      </m:dPr>
                      <m:e>
                        <m:r>
                          <a:rPr lang="en-US" b="0" i="1" smtClean="0">
                            <a:latin typeface="Cambria Math" panose="02040503050406030204" pitchFamily="18" charset="0"/>
                          </a:rPr>
                          <m:t>𝑓</m:t>
                        </m:r>
                      </m:e>
                    </m:d>
                    <m:r>
                      <a:rPr lang="en-US" b="0" i="1" smtClean="0">
                        <a:latin typeface="Cambria Math" panose="02040503050406030204" pitchFamily="18" charset="0"/>
                      </a:rPr>
                      <m:t>= </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0</m:t>
                            </m:r>
                          </m:sub>
                        </m:sSub>
                      </m:num>
                      <m:den>
                        <m:r>
                          <a:rPr lang="en-US" b="0" i="1" smtClean="0">
                            <a:latin typeface="Cambria Math" panose="02040503050406030204" pitchFamily="18" charset="0"/>
                          </a:rPr>
                          <m:t>1+</m:t>
                        </m:r>
                        <m:r>
                          <a:rPr lang="en-US" b="0" i="1" smtClean="0">
                            <a:latin typeface="Cambria Math" panose="02040503050406030204" pitchFamily="18" charset="0"/>
                          </a:rPr>
                          <m:t>𝑗</m:t>
                        </m:r>
                        <m:r>
                          <a:rPr lang="en-US" b="0" i="1" smtClean="0">
                            <a:latin typeface="Cambria Math" panose="02040503050406030204" pitchFamily="18" charset="0"/>
                          </a:rPr>
                          <m:t>(</m:t>
                        </m:r>
                        <m:f>
                          <m:fPr>
                            <m:type m:val="skw"/>
                            <m:ctrlPr>
                              <a:rPr lang="en-US" b="0" i="1" smtClean="0">
                                <a:latin typeface="Cambria Math" panose="02040503050406030204" pitchFamily="18" charset="0"/>
                              </a:rPr>
                            </m:ctrlPr>
                          </m:fPr>
                          <m:num>
                            <m:r>
                              <a:rPr lang="en-US" b="0" i="1" smtClean="0">
                                <a:latin typeface="Cambria Math" panose="02040503050406030204" pitchFamily="18" charset="0"/>
                              </a:rPr>
                              <m:t>𝑓</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0</m:t>
                                </m:r>
                              </m:sub>
                            </m:sSub>
                          </m:den>
                        </m:f>
                        <m:r>
                          <a:rPr lang="en-US" b="0" i="1" smtClean="0">
                            <a:latin typeface="Cambria Math" panose="02040503050406030204" pitchFamily="18" charset="0"/>
                          </a:rPr>
                          <m:t>)</m:t>
                        </m:r>
                      </m:den>
                    </m:f>
                  </m:oMath>
                </a14:m>
                <a:endParaRPr lang="en-US" dirty="0"/>
              </a:p>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𝐴</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𝐵</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2</m:t>
                            </m:r>
                          </m:sub>
                        </m:sSub>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2</m:t>
                        </m:r>
                      </m:sub>
                    </m:sSub>
                  </m:oMath>
                </a14:m>
                <a:r>
                  <a:rPr lang="en-US" i="1" dirty="0">
                    <a:latin typeface="Cambria Math" panose="02040503050406030204" pitchFamily="18" charset="0"/>
                  </a:rPr>
                  <a:t> </a:t>
                </a:r>
                <a:r>
                  <a:rPr lang="en-US" dirty="0">
                    <a:latin typeface="Calibri" panose="020F0502020204030204" pitchFamily="34" charset="0"/>
                    <a:cs typeface="Calibri" panose="020F0502020204030204" pitchFamily="34" charset="0"/>
                  </a:rPr>
                  <a:t>so  </a:t>
                </a:r>
                <a14:m>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2</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1</m:t>
                            </m:r>
                          </m:sub>
                        </m:sSub>
                      </m:den>
                    </m:f>
                    <m:r>
                      <a:rPr lang="en-US" b="0" i="1" smtClean="0">
                        <a:latin typeface="Cambria Math" panose="02040503050406030204" pitchFamily="18" charset="0"/>
                      </a:rPr>
                      <m:t>=</m:t>
                    </m:r>
                    <m:r>
                      <a:rPr lang="en-US" b="0" i="1" smtClean="0">
                        <a:latin typeface="Cambria Math" panose="02040503050406030204" pitchFamily="18" charset="0"/>
                      </a:rPr>
                      <m:t>𝐾</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𝐴</m:t>
                        </m:r>
                      </m:num>
                      <m:den>
                        <m:r>
                          <a:rPr lang="en-US" b="0" i="1" smtClean="0">
                            <a:latin typeface="Cambria Math" panose="02040503050406030204" pitchFamily="18" charset="0"/>
                          </a:rPr>
                          <m:t>1+</m:t>
                        </m:r>
                        <m:r>
                          <a:rPr lang="en-US" b="0" i="1" smtClean="0">
                            <a:latin typeface="Cambria Math" panose="02040503050406030204" pitchFamily="18" charset="0"/>
                          </a:rPr>
                          <m:t>𝐴𝐵</m:t>
                        </m:r>
                      </m:den>
                    </m:f>
                  </m:oMath>
                </a14:m>
                <a:endParaRPr lang="en-US" dirty="0"/>
              </a:p>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𝑑𝐾</m:t>
                        </m:r>
                      </m:num>
                      <m:den>
                        <m:r>
                          <a:rPr lang="en-US" b="0" i="1" smtClean="0">
                            <a:latin typeface="Cambria Math" panose="02040503050406030204" pitchFamily="18" charset="0"/>
                          </a:rPr>
                          <m:t>𝑑𝐴</m:t>
                        </m:r>
                      </m:den>
                    </m:f>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(1+</m:t>
                            </m:r>
                            <m:r>
                              <a:rPr lang="en-US" b="0" i="1" smtClean="0">
                                <a:latin typeface="Cambria Math" panose="02040503050406030204" pitchFamily="18" charset="0"/>
                              </a:rPr>
                              <m:t>𝐴𝐵</m:t>
                            </m:r>
                            <m:r>
                              <a:rPr lang="en-US" b="0" i="1" smtClean="0">
                                <a:latin typeface="Cambria Math" panose="02040503050406030204" pitchFamily="18" charset="0"/>
                              </a:rPr>
                              <m:t>)</m:t>
                            </m:r>
                          </m:e>
                          <m:sup>
                            <m:r>
                              <a:rPr lang="en-US" b="0" i="1" smtClean="0">
                                <a:latin typeface="Cambria Math" panose="02040503050406030204" pitchFamily="18" charset="0"/>
                              </a:rPr>
                              <m:t>2</m:t>
                            </m:r>
                          </m:sup>
                        </m:sSup>
                      </m:den>
                    </m:f>
                  </m:oMath>
                </a14:m>
                <a:endParaRPr lang="en-US" dirty="0"/>
              </a:p>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𝐴𝐵</m:t>
                    </m:r>
                    <m:r>
                      <a:rPr lang="en-US" b="0" i="1" smtClean="0">
                        <a:latin typeface="Cambria Math" panose="02040503050406030204" pitchFamily="18" charset="0"/>
                      </a:rPr>
                      <m:t>&lt;0</m:t>
                    </m:r>
                  </m:oMath>
                </a14:m>
                <a:r>
                  <a:rPr lang="en-US" dirty="0"/>
                  <a:t>, positive feedback</a:t>
                </a:r>
              </a:p>
              <a:p>
                <a:pPr marL="285750" indent="-285750">
                  <a:buFont typeface="Arial" panose="020B0604020202020204" pitchFamily="34" charset="0"/>
                  <a:buChar char="•"/>
                </a:pPr>
                <a14:m>
                  <m:oMath xmlns:m="http://schemas.openxmlformats.org/officeDocument/2006/math">
                    <m:r>
                      <a:rPr lang="en-US" i="1">
                        <a:latin typeface="Cambria Math" panose="02040503050406030204" pitchFamily="18" charset="0"/>
                      </a:rPr>
                      <m:t>𝐴𝐵</m:t>
                    </m:r>
                    <m:r>
                      <a:rPr lang="en-US" b="0" i="1" smtClean="0">
                        <a:latin typeface="Cambria Math" panose="02040503050406030204" pitchFamily="18" charset="0"/>
                      </a:rPr>
                      <m:t>&gt;</m:t>
                    </m:r>
                    <m:r>
                      <a:rPr lang="en-US" i="1">
                        <a:latin typeface="Cambria Math" panose="02040503050406030204" pitchFamily="18" charset="0"/>
                      </a:rPr>
                      <m:t>0</m:t>
                    </m:r>
                  </m:oMath>
                </a14:m>
                <a:r>
                  <a:rPr lang="en-US" dirty="0"/>
                  <a:t>, negative feedback</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endParaRPr lang="en-US" dirty="0"/>
              </a:p>
              <a:p>
                <a:pPr marL="285750" indent="-285750">
                  <a:buFont typeface="Arial" panose="020B0604020202020204" pitchFamily="34" charset="0"/>
                  <a:buChar char="•"/>
                </a:pPr>
                <a:r>
                  <a:rPr lang="en-US" dirty="0"/>
                  <a:t>For 741,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𝑖</m:t>
                        </m:r>
                      </m:sub>
                    </m:sSub>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2×</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6</m:t>
                        </m:r>
                      </m:sup>
                    </m:sSup>
                    <m:r>
                      <m:rPr>
                        <m:sty m:val="p"/>
                      </m:rPr>
                      <a:rPr lang="el-GR" b="0" i="1" smtClean="0">
                        <a:latin typeface="Cambria Math" panose="02040503050406030204" pitchFamily="18" charset="0"/>
                        <a:ea typeface="Cambria Math" panose="02040503050406030204" pitchFamily="18" charset="0"/>
                      </a:rPr>
                      <m:t>Ω</m:t>
                    </m:r>
                  </m:oMath>
                </a14:m>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𝑜</m:t>
                        </m:r>
                      </m:sub>
                    </m:sSub>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150</m:t>
                    </m:r>
                    <m:r>
                      <m:rPr>
                        <m:sty m:val="p"/>
                      </m:rPr>
                      <a:rPr lang="el-GR" b="0" i="1" smtClean="0">
                        <a:latin typeface="Cambria Math" panose="02040503050406030204" pitchFamily="18" charset="0"/>
                        <a:ea typeface="Cambria Math" panose="02040503050406030204" pitchFamily="18" charset="0"/>
                      </a:rPr>
                      <m:t>Ω</m:t>
                    </m:r>
                  </m:oMath>
                </a14:m>
                <a:endParaRPr lang="en-US" dirty="0"/>
              </a:p>
              <a:p>
                <a:endParaRPr lang="en-US" dirty="0"/>
              </a:p>
              <a:p>
                <a:endParaRPr lang="en-US" dirty="0"/>
              </a:p>
              <a:p>
                <a:pPr marL="285750" indent="-285750">
                  <a:buFont typeface="Arial" panose="020B0604020202020204" pitchFamily="34" charset="0"/>
                  <a:buChar char="•"/>
                </a:pPr>
                <a:endParaRPr lang="en-US" dirty="0"/>
              </a:p>
            </p:txBody>
          </p:sp>
        </mc:Choice>
        <mc:Fallback xmlns="">
          <p:sp>
            <p:nvSpPr>
              <p:cNvPr id="22" name="TextBox 21">
                <a:extLst>
                  <a:ext uri="{FF2B5EF4-FFF2-40B4-BE49-F238E27FC236}">
                    <a16:creationId xmlns:a16="http://schemas.microsoft.com/office/drawing/2014/main" id="{B4E71CB0-7B01-4543-B5BB-533B51CC212C}"/>
                  </a:ext>
                </a:extLst>
              </p:cNvPr>
              <p:cNvSpPr txBox="1">
                <a:spLocks noRot="1" noChangeAspect="1" noMove="1" noResize="1" noEditPoints="1" noAdjustHandles="1" noChangeArrowheads="1" noChangeShapeType="1" noTextEdit="1"/>
              </p:cNvSpPr>
              <p:nvPr/>
            </p:nvSpPr>
            <p:spPr>
              <a:xfrm>
                <a:off x="4936319" y="1606592"/>
                <a:ext cx="6778602" cy="3484588"/>
              </a:xfrm>
              <a:prstGeom prst="rect">
                <a:avLst/>
              </a:prstGeom>
              <a:blipFill>
                <a:blip r:embed="rId4"/>
                <a:stretch>
                  <a:fillRect l="-561" t="-4364"/>
                </a:stretch>
              </a:blipFill>
            </p:spPr>
            <p:txBody>
              <a:bodyPr/>
              <a:lstStyle/>
              <a:p>
                <a:r>
                  <a:rPr lang="en-US">
                    <a:noFill/>
                  </a:rPr>
                  <a:t> </a:t>
                </a:r>
              </a:p>
            </p:txBody>
          </p:sp>
        </mc:Fallback>
      </mc:AlternateContent>
      <p:grpSp>
        <p:nvGrpSpPr>
          <p:cNvPr id="11" name="Group 10">
            <a:extLst>
              <a:ext uri="{FF2B5EF4-FFF2-40B4-BE49-F238E27FC236}">
                <a16:creationId xmlns:a16="http://schemas.microsoft.com/office/drawing/2014/main" id="{ADD1FBB7-C2D6-A94E-9CA1-2012D9FF22E9}"/>
              </a:ext>
            </a:extLst>
          </p:cNvPr>
          <p:cNvGrpSpPr/>
          <p:nvPr/>
        </p:nvGrpSpPr>
        <p:grpSpPr>
          <a:xfrm>
            <a:off x="877108" y="3711444"/>
            <a:ext cx="3378833" cy="2138910"/>
            <a:chOff x="1113627" y="3495249"/>
            <a:chExt cx="3378833" cy="2138910"/>
          </a:xfrm>
        </p:grpSpPr>
        <p:grpSp>
          <p:nvGrpSpPr>
            <p:cNvPr id="68" name="Group 38">
              <a:extLst>
                <a:ext uri="{FF2B5EF4-FFF2-40B4-BE49-F238E27FC236}">
                  <a16:creationId xmlns:a16="http://schemas.microsoft.com/office/drawing/2014/main" id="{C8A429A4-9FFE-9F45-94C0-7008BDADE734}"/>
                </a:ext>
              </a:extLst>
            </p:cNvPr>
            <p:cNvGrpSpPr>
              <a:grpSpLocks/>
            </p:cNvGrpSpPr>
            <p:nvPr/>
          </p:nvGrpSpPr>
          <p:grpSpPr bwMode="auto">
            <a:xfrm>
              <a:off x="1113627" y="3495249"/>
              <a:ext cx="3378833" cy="2138910"/>
              <a:chOff x="768" y="240"/>
              <a:chExt cx="1056" cy="864"/>
            </a:xfrm>
          </p:grpSpPr>
          <p:grpSp>
            <p:nvGrpSpPr>
              <p:cNvPr id="69" name="Group 39">
                <a:extLst>
                  <a:ext uri="{FF2B5EF4-FFF2-40B4-BE49-F238E27FC236}">
                    <a16:creationId xmlns:a16="http://schemas.microsoft.com/office/drawing/2014/main" id="{E5B3B53A-2AB0-C441-A50C-4EA83AED1F3D}"/>
                  </a:ext>
                </a:extLst>
              </p:cNvPr>
              <p:cNvGrpSpPr>
                <a:grpSpLocks/>
              </p:cNvGrpSpPr>
              <p:nvPr/>
            </p:nvGrpSpPr>
            <p:grpSpPr bwMode="auto">
              <a:xfrm>
                <a:off x="768" y="240"/>
                <a:ext cx="1056" cy="864"/>
                <a:chOff x="2496" y="1968"/>
                <a:chExt cx="1056" cy="864"/>
              </a:xfrm>
            </p:grpSpPr>
            <p:sp>
              <p:nvSpPr>
                <p:cNvPr id="73" name="Line 40">
                  <a:extLst>
                    <a:ext uri="{FF2B5EF4-FFF2-40B4-BE49-F238E27FC236}">
                      <a16:creationId xmlns:a16="http://schemas.microsoft.com/office/drawing/2014/main" id="{5263EFFC-344C-8B47-A478-9C5E749C404F}"/>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41">
                  <a:extLst>
                    <a:ext uri="{FF2B5EF4-FFF2-40B4-BE49-F238E27FC236}">
                      <a16:creationId xmlns:a16="http://schemas.microsoft.com/office/drawing/2014/main" id="{79AD4894-9DC3-594B-BBEE-A4363252227F}"/>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42">
                  <a:extLst>
                    <a:ext uri="{FF2B5EF4-FFF2-40B4-BE49-F238E27FC236}">
                      <a16:creationId xmlns:a16="http://schemas.microsoft.com/office/drawing/2014/main" id="{74DE4530-343C-2E4C-B879-0E1D0E4A41C1}"/>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Freeform 43">
                  <a:extLst>
                    <a:ext uri="{FF2B5EF4-FFF2-40B4-BE49-F238E27FC236}">
                      <a16:creationId xmlns:a16="http://schemas.microsoft.com/office/drawing/2014/main" id="{1DAB2061-3804-FB4C-8E7F-B69D53DDCAE8}"/>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70" name="Line 44">
                <a:extLst>
                  <a:ext uri="{FF2B5EF4-FFF2-40B4-BE49-F238E27FC236}">
                    <a16:creationId xmlns:a16="http://schemas.microsoft.com/office/drawing/2014/main" id="{745C7DBA-937B-6E4C-897F-0BA0DA98F7C3}"/>
                  </a:ext>
                </a:extLst>
              </p:cNvPr>
              <p:cNvSpPr>
                <a:spLocks noChangeShapeType="1"/>
              </p:cNvSpPr>
              <p:nvPr/>
            </p:nvSpPr>
            <p:spPr bwMode="auto">
              <a:xfrm>
                <a:off x="992" y="387"/>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77" name="Freeform 12">
              <a:extLst>
                <a:ext uri="{FF2B5EF4-FFF2-40B4-BE49-F238E27FC236}">
                  <a16:creationId xmlns:a16="http://schemas.microsoft.com/office/drawing/2014/main" id="{7C4475ED-DA5C-394B-8E38-0E0C569F557E}"/>
                </a:ext>
              </a:extLst>
            </p:cNvPr>
            <p:cNvSpPr>
              <a:spLocks noChangeAspect="1"/>
            </p:cNvSpPr>
            <p:nvPr/>
          </p:nvSpPr>
          <p:spPr bwMode="auto">
            <a:xfrm>
              <a:off x="2074831" y="441230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 name="TextBox 4">
              <a:extLst>
                <a:ext uri="{FF2B5EF4-FFF2-40B4-BE49-F238E27FC236}">
                  <a16:creationId xmlns:a16="http://schemas.microsoft.com/office/drawing/2014/main" id="{89A1557F-1131-CB4A-A137-7518F632169B}"/>
                </a:ext>
              </a:extLst>
            </p:cNvPr>
            <p:cNvSpPr txBox="1"/>
            <p:nvPr/>
          </p:nvSpPr>
          <p:spPr>
            <a:xfrm>
              <a:off x="1795736" y="5098939"/>
              <a:ext cx="319489" cy="369332"/>
            </a:xfrm>
            <a:prstGeom prst="rect">
              <a:avLst/>
            </a:prstGeom>
            <a:noFill/>
          </p:spPr>
          <p:txBody>
            <a:bodyPr wrap="square" rtlCol="0">
              <a:spAutoFit/>
            </a:bodyPr>
            <a:lstStyle/>
            <a:p>
              <a:r>
                <a:rPr lang="en-US" dirty="0"/>
                <a:t>+</a:t>
              </a:r>
            </a:p>
          </p:txBody>
        </p:sp>
        <p:sp>
          <p:nvSpPr>
            <p:cNvPr id="78" name="Freeform 12">
              <a:extLst>
                <a:ext uri="{FF2B5EF4-FFF2-40B4-BE49-F238E27FC236}">
                  <a16:creationId xmlns:a16="http://schemas.microsoft.com/office/drawing/2014/main" id="{AA1B8D31-AB47-6947-AFC0-7322062DCE8F}"/>
                </a:ext>
              </a:extLst>
            </p:cNvPr>
            <p:cNvSpPr>
              <a:spLocks noChangeAspect="1"/>
            </p:cNvSpPr>
            <p:nvPr/>
          </p:nvSpPr>
          <p:spPr bwMode="auto">
            <a:xfrm rot="5400000">
              <a:off x="2988584" y="418165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9" name="Group 205">
              <a:extLst>
                <a:ext uri="{FF2B5EF4-FFF2-40B4-BE49-F238E27FC236}">
                  <a16:creationId xmlns:a16="http://schemas.microsoft.com/office/drawing/2014/main" id="{2135EC98-B4C2-6846-A329-9827AE7DC864}"/>
                </a:ext>
              </a:extLst>
            </p:cNvPr>
            <p:cNvGrpSpPr>
              <a:grpSpLocks/>
            </p:cNvGrpSpPr>
            <p:nvPr/>
          </p:nvGrpSpPr>
          <p:grpSpPr bwMode="auto">
            <a:xfrm rot="10800000">
              <a:off x="2531384" y="4557780"/>
              <a:ext cx="304800" cy="762000"/>
              <a:chOff x="3888" y="2400"/>
              <a:chExt cx="192" cy="480"/>
            </a:xfrm>
          </p:grpSpPr>
          <p:sp>
            <p:nvSpPr>
              <p:cNvPr id="80" name="Oval 40">
                <a:extLst>
                  <a:ext uri="{FF2B5EF4-FFF2-40B4-BE49-F238E27FC236}">
                    <a16:creationId xmlns:a16="http://schemas.microsoft.com/office/drawing/2014/main" id="{02E34515-B8B7-8248-A5AD-2C2544C43767}"/>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81" name="Line 41">
                <a:extLst>
                  <a:ext uri="{FF2B5EF4-FFF2-40B4-BE49-F238E27FC236}">
                    <a16:creationId xmlns:a16="http://schemas.microsoft.com/office/drawing/2014/main" id="{CBCDA8CB-BBE4-A44A-ADC4-01AD555FE026}"/>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42">
                <a:extLst>
                  <a:ext uri="{FF2B5EF4-FFF2-40B4-BE49-F238E27FC236}">
                    <a16:creationId xmlns:a16="http://schemas.microsoft.com/office/drawing/2014/main" id="{BDB227E8-C2BD-F040-A412-497E94AE84C5}"/>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43">
                <a:extLst>
                  <a:ext uri="{FF2B5EF4-FFF2-40B4-BE49-F238E27FC236}">
                    <a16:creationId xmlns:a16="http://schemas.microsoft.com/office/drawing/2014/main" id="{3E596616-2E0E-0D49-B8B3-BAB5133011F4}"/>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84" name="Freeform 44">
                <a:extLst>
                  <a:ext uri="{FF2B5EF4-FFF2-40B4-BE49-F238E27FC236}">
                    <a16:creationId xmlns:a16="http://schemas.microsoft.com/office/drawing/2014/main" id="{C8399475-B6E2-794F-B42D-0EB41AED38E1}"/>
                  </a:ext>
                </a:extLst>
              </p:cNvPr>
              <p:cNvSpPr>
                <a:spLocks noChangeAspect="1"/>
              </p:cNvSpPr>
              <p:nvPr/>
            </p:nvSpPr>
            <p:spPr bwMode="auto">
              <a:xfrm rot="5400000" flipH="1">
                <a:off x="3960"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grpSp>
        <p:grpSp>
          <p:nvGrpSpPr>
            <p:cNvPr id="85" name="Group 220">
              <a:extLst>
                <a:ext uri="{FF2B5EF4-FFF2-40B4-BE49-F238E27FC236}">
                  <a16:creationId xmlns:a16="http://schemas.microsoft.com/office/drawing/2014/main" id="{D464A2DE-2321-9B4A-B4CF-A77B08C2F620}"/>
                </a:ext>
              </a:extLst>
            </p:cNvPr>
            <p:cNvGrpSpPr>
              <a:grpSpLocks/>
            </p:cNvGrpSpPr>
            <p:nvPr/>
          </p:nvGrpSpPr>
          <p:grpSpPr bwMode="auto">
            <a:xfrm>
              <a:off x="2605668" y="5283569"/>
              <a:ext cx="152400" cy="304800"/>
              <a:chOff x="3264" y="3072"/>
              <a:chExt cx="96" cy="192"/>
            </a:xfrm>
          </p:grpSpPr>
          <p:sp>
            <p:nvSpPr>
              <p:cNvPr id="86" name="Line 17">
                <a:extLst>
                  <a:ext uri="{FF2B5EF4-FFF2-40B4-BE49-F238E27FC236}">
                    <a16:creationId xmlns:a16="http://schemas.microsoft.com/office/drawing/2014/main" id="{F7794276-3ADF-814D-AE1B-2B314A29D365}"/>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 name="Freeform 18">
                <a:extLst>
                  <a:ext uri="{FF2B5EF4-FFF2-40B4-BE49-F238E27FC236}">
                    <a16:creationId xmlns:a16="http://schemas.microsoft.com/office/drawing/2014/main" id="{D641479F-C69B-5F49-BBA9-3AF97A29FBA2}"/>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8" name="Straight Connector 7">
              <a:extLst>
                <a:ext uri="{FF2B5EF4-FFF2-40B4-BE49-F238E27FC236}">
                  <a16:creationId xmlns:a16="http://schemas.microsoft.com/office/drawing/2014/main" id="{6C4459D6-C42C-B746-952A-B1548CE3EA76}"/>
                </a:ext>
              </a:extLst>
            </p:cNvPr>
            <p:cNvCxnSpPr/>
            <p:nvPr/>
          </p:nvCxnSpPr>
          <p:spPr>
            <a:xfrm>
              <a:off x="3397944" y="4562652"/>
              <a:ext cx="457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010928B7-B804-EE4B-8481-252E0C98B0C3}"/>
                </a:ext>
              </a:extLst>
            </p:cNvPr>
            <p:cNvCxnSpPr>
              <a:cxnSpLocks/>
            </p:cNvCxnSpPr>
            <p:nvPr/>
          </p:nvCxnSpPr>
          <p:spPr>
            <a:xfrm>
              <a:off x="2146577" y="3966905"/>
              <a:ext cx="0" cy="4526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C6A6B99D-8892-FD4B-BAD5-CE59CD8D20F2}"/>
                </a:ext>
              </a:extLst>
            </p:cNvPr>
            <p:cNvCxnSpPr/>
            <p:nvPr/>
          </p:nvCxnSpPr>
          <p:spPr>
            <a:xfrm>
              <a:off x="1707686" y="3966905"/>
              <a:ext cx="457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0AB36BE8-A0E3-1043-A2CE-DA32EEF4E757}"/>
                </a:ext>
              </a:extLst>
            </p:cNvPr>
            <p:cNvCxnSpPr/>
            <p:nvPr/>
          </p:nvCxnSpPr>
          <p:spPr>
            <a:xfrm>
              <a:off x="1707683" y="5158402"/>
              <a:ext cx="457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8441634-E78C-2944-AF7D-55C7E5C0F728}"/>
                </a:ext>
              </a:extLst>
            </p:cNvPr>
            <p:cNvSpPr txBox="1"/>
            <p:nvPr/>
          </p:nvSpPr>
          <p:spPr>
            <a:xfrm>
              <a:off x="2879218" y="4146881"/>
              <a:ext cx="459728" cy="369332"/>
            </a:xfrm>
            <a:prstGeom prst="rect">
              <a:avLst/>
            </a:prstGeom>
            <a:noFill/>
          </p:spPr>
          <p:txBody>
            <a:bodyPr wrap="square" rtlCol="0">
              <a:spAutoFit/>
            </a:bodyPr>
            <a:lstStyle/>
            <a:p>
              <a:r>
                <a:rPr lang="en-US" dirty="0"/>
                <a:t>Z</a:t>
              </a:r>
              <a:r>
                <a:rPr lang="en-US" baseline="-25000" dirty="0"/>
                <a:t>o</a:t>
              </a:r>
            </a:p>
          </p:txBody>
        </p:sp>
        <p:sp>
          <p:nvSpPr>
            <p:cNvPr id="96" name="TextBox 95">
              <a:extLst>
                <a:ext uri="{FF2B5EF4-FFF2-40B4-BE49-F238E27FC236}">
                  <a16:creationId xmlns:a16="http://schemas.microsoft.com/office/drawing/2014/main" id="{9011C17D-0A45-A143-8292-9447C01A9040}"/>
                </a:ext>
              </a:extLst>
            </p:cNvPr>
            <p:cNvSpPr txBox="1"/>
            <p:nvPr/>
          </p:nvSpPr>
          <p:spPr>
            <a:xfrm>
              <a:off x="1715439" y="4617936"/>
              <a:ext cx="459728" cy="369332"/>
            </a:xfrm>
            <a:prstGeom prst="rect">
              <a:avLst/>
            </a:prstGeom>
            <a:noFill/>
          </p:spPr>
          <p:txBody>
            <a:bodyPr wrap="square" rtlCol="0">
              <a:spAutoFit/>
            </a:bodyPr>
            <a:lstStyle/>
            <a:p>
              <a:r>
                <a:rPr lang="en-US" dirty="0"/>
                <a:t>Z</a:t>
              </a:r>
              <a:r>
                <a:rPr lang="en-US" baseline="-25000" dirty="0"/>
                <a:t>i</a:t>
              </a:r>
            </a:p>
          </p:txBody>
        </p:sp>
        <p:sp>
          <p:nvSpPr>
            <p:cNvPr id="97" name="TextBox 96">
              <a:extLst>
                <a:ext uri="{FF2B5EF4-FFF2-40B4-BE49-F238E27FC236}">
                  <a16:creationId xmlns:a16="http://schemas.microsoft.com/office/drawing/2014/main" id="{8D40C969-A7D5-AF44-8F8B-285576B5AAAF}"/>
                </a:ext>
              </a:extLst>
            </p:cNvPr>
            <p:cNvSpPr txBox="1"/>
            <p:nvPr/>
          </p:nvSpPr>
          <p:spPr>
            <a:xfrm>
              <a:off x="2740456" y="4560875"/>
              <a:ext cx="614333" cy="369332"/>
            </a:xfrm>
            <a:prstGeom prst="rect">
              <a:avLst/>
            </a:prstGeom>
            <a:noFill/>
          </p:spPr>
          <p:txBody>
            <a:bodyPr wrap="square" rtlCol="0">
              <a:spAutoFit/>
            </a:bodyPr>
            <a:lstStyle/>
            <a:p>
              <a:r>
                <a:rPr lang="en-US" dirty="0"/>
                <a:t>-</a:t>
              </a:r>
              <a:r>
                <a:rPr lang="en-US" dirty="0" err="1"/>
                <a:t>Av</a:t>
              </a:r>
              <a:r>
                <a:rPr lang="en-US" baseline="-25000" dirty="0" err="1"/>
                <a:t>i</a:t>
              </a:r>
              <a:endParaRPr lang="en-US" baseline="-25000" dirty="0"/>
            </a:p>
          </p:txBody>
        </p:sp>
      </p:grpSp>
    </p:spTree>
    <p:extLst>
      <p:ext uri="{BB962C8B-B14F-4D97-AF65-F5344CB8AC3E}">
        <p14:creationId xmlns:p14="http://schemas.microsoft.com/office/powerpoint/2010/main" val="397566440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76154" y="77306"/>
            <a:ext cx="11529391" cy="769441"/>
          </a:xfrm>
          <a:prstGeom prst="rect">
            <a:avLst/>
          </a:prstGeom>
          <a:noFill/>
        </p:spPr>
        <p:txBody>
          <a:bodyPr wrap="square" rtlCol="0">
            <a:spAutoFit/>
          </a:bodyPr>
          <a:lstStyle/>
          <a:p>
            <a:pPr algn="ctr"/>
            <a:r>
              <a:rPr lang="en-US" sz="4400" dirty="0">
                <a:latin typeface="+mj-lt"/>
              </a:rPr>
              <a:t>Op Amps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353959" y="1116077"/>
                <a:ext cx="8183249" cy="55613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Ideal op amp</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𝑖𝑛</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sz="2000" dirty="0">
                  <a:solidFill>
                    <a:srgbClr val="000000"/>
                  </a:solidFill>
                  <a:latin typeface="Calibri"/>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𝑉</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𝑜</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r>
                              <a:rPr lang="en-US" sz="2000" b="0" i="1" smtClean="0">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𝑖</m:t>
                            </m:r>
                            <m:r>
                              <a:rPr lang="en-US" sz="2000" i="1">
                                <a:solidFill>
                                  <a:srgbClr val="000000"/>
                                </a:solidFill>
                                <a:latin typeface="Cambria Math" panose="02040503050406030204" pitchFamily="18" charset="0"/>
                                <a:cs typeface="Calibri"/>
                                <a:sym typeface="Calibri"/>
                              </a:rPr>
                              <m:t>,−</m:t>
                            </m:r>
                          </m:sub>
                        </m:sSub>
                      </m:den>
                    </m:f>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𝐴</m:t>
                        </m:r>
                      </m:e>
                      <m:sub>
                        <m:r>
                          <a:rPr lang="en-US" sz="2000" i="1">
                            <a:solidFill>
                              <a:srgbClr val="000000"/>
                            </a:solidFill>
                            <a:latin typeface="Cambria Math" panose="02040503050406030204" pitchFamily="18" charset="0"/>
                            <a:cs typeface="Calibri"/>
                            <a:sym typeface="Calibri"/>
                          </a:rPr>
                          <m:t>𝑉</m:t>
                        </m:r>
                      </m:sub>
                    </m:sSub>
                  </m:oMath>
                </a14:m>
                <a:r>
                  <a:rPr lang="en-US" sz="2000" dirty="0">
                    <a:solidFill>
                      <a:srgbClr val="000000"/>
                    </a:solidFill>
                    <a:latin typeface="Calibri"/>
                    <a:ea typeface="Calibri"/>
                    <a:cs typeface="Calibri"/>
                    <a:sym typeface="Calibri"/>
                  </a:rPr>
                  <a:t> is an op amp parameter between </a:t>
                </a:r>
                <a14:m>
                  <m:oMath xmlns:m="http://schemas.openxmlformats.org/officeDocument/2006/math">
                    <m:sSup>
                      <m:sSupPr>
                        <m:ctrlPr>
                          <a:rPr lang="en-US" sz="200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cs typeface="Calibri"/>
                            <a:sym typeface="Calibri"/>
                          </a:rPr>
                          <m:t>4</m:t>
                        </m:r>
                      </m:sup>
                    </m:sSup>
                  </m:oMath>
                </a14:m>
                <a:r>
                  <a:rPr lang="en-US" sz="2000" dirty="0">
                    <a:solidFill>
                      <a:srgbClr val="000000"/>
                    </a:solidFill>
                    <a:latin typeface="Calibri"/>
                    <a:ea typeface="Calibri"/>
                    <a:cs typeface="Calibri"/>
                    <a:sym typeface="Calibri"/>
                  </a:rPr>
                  <a:t> and </a:t>
                </a:r>
                <a14:m>
                  <m:oMath xmlns:m="http://schemas.openxmlformats.org/officeDocument/2006/math">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cs typeface="Calibri"/>
                            <a:sym typeface="Calibri"/>
                          </a:rPr>
                          <m:t>6</m:t>
                        </m:r>
                      </m:sup>
                    </m:sSup>
                  </m:oMath>
                </a14:m>
                <a:r>
                  <a:rPr lang="en-US" sz="2000" dirty="0">
                    <a:solidFill>
                      <a:srgbClr val="000000"/>
                    </a:solidFill>
                    <a:ea typeface="Calibri"/>
                    <a:cs typeface="Calibri"/>
                    <a:sym typeface="Calibri"/>
                  </a:rPr>
                  <a:t>.</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for negative feedback</a:t>
                </a:r>
              </a:p>
              <a:p>
                <a:pPr marL="742950" lvl="1" indent="-285750" defTabSz="457200" latinLnBrk="1" hangingPunct="0">
                  <a:buFont typeface="Arial" panose="020B0604020202020204" pitchFamily="34" charset="0"/>
                  <a:buChar char="•"/>
                </a:pPr>
                <a:r>
                  <a:rPr lang="en-US" sz="2000" dirty="0">
                    <a:solidFill>
                      <a:srgbClr val="000000"/>
                    </a:solidFill>
                    <a:ea typeface="Calibri"/>
                    <a:cs typeface="Calibri"/>
                    <a:sym typeface="Calibri"/>
                  </a:rPr>
                  <a:t>Output voltage increases when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𝑣</m:t>
                        </m:r>
                      </m:e>
                      <m:sub>
                        <m:r>
                          <a:rPr lang="en-US" sz="2000" b="0" i="1" smtClean="0">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&gt;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𝑣</m:t>
                        </m:r>
                      </m:e>
                      <m:sub>
                        <m:r>
                          <a:rPr lang="en-US" sz="2000" b="0" i="1" smtClean="0">
                            <a:solidFill>
                              <a:srgbClr val="000000"/>
                            </a:solidFill>
                            <a:latin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decreases when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𝑣</m:t>
                        </m:r>
                      </m:e>
                      <m:sub>
                        <m:r>
                          <a:rPr lang="en-US" sz="2000" i="1">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&lt;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𝑣</m:t>
                        </m:r>
                      </m:e>
                      <m:sub>
                        <m:r>
                          <a:rPr lang="en-US" sz="2000" i="1">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r>
                  <a:rPr lang="en-US" sz="2000" dirty="0">
                    <a:solidFill>
                      <a:srgbClr val="000000"/>
                    </a:solidFill>
                    <a:ea typeface="Calibri"/>
                    <a:cs typeface="Calibri"/>
                    <a:sym typeface="Calibri"/>
                  </a:rPr>
                  <a:t>Example 1:  Inverting amp, we’ll show the gain is </a:t>
                </a: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2</m:t>
                            </m:r>
                          </m:sub>
                        </m:sSub>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1</m:t>
                            </m:r>
                          </m:sub>
                        </m:sSub>
                      </m:den>
                    </m:f>
                  </m:oMath>
                </a14:m>
                <a:endParaRPr lang="en-US" sz="2000"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𝑖𝑛</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1</m:t>
                            </m:r>
                          </m:sub>
                        </m:sSub>
                      </m:den>
                    </m:f>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2</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2</m:t>
                            </m:r>
                          </m:sub>
                        </m:sSub>
                      </m:den>
                    </m:f>
                  </m:oMath>
                </a14:m>
                <a:r>
                  <a:rPr lang="en-US" dirty="0">
                    <a:solidFill>
                      <a:srgbClr val="000000"/>
                    </a:solidFill>
                    <a:ea typeface="Calibri"/>
                    <a:cs typeface="Calibri"/>
                    <a:sym typeface="Calibri"/>
                  </a:rPr>
                  <a:t> since the op amp has infinite input impedance</a:t>
                </a:r>
              </a:p>
              <a:p>
                <a:pPr marL="742950" lvl="1" indent="-285750" defTabSz="457200" latinLnBrk="1" hangingPunct="0">
                  <a:buFont typeface="Arial" panose="020B0604020202020204" pitchFamily="34" charset="0"/>
                  <a:buChar char="•"/>
                </a:pPr>
                <a:r>
                  <a:rPr lang="en-US" dirty="0">
                    <a:solidFill>
                      <a:srgbClr val="000000"/>
                    </a:solidFill>
                    <a:ea typeface="Calibri"/>
                    <a:cs typeface="Calibri"/>
                    <a:sym typeface="Calibri"/>
                  </a:rPr>
                  <a:t>By Kirchhoff,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1</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2</m:t>
                        </m:r>
                      </m:sub>
                    </m:sSub>
                  </m:oMath>
                </a14:m>
                <a:r>
                  <a:rPr lang="en-US" dirty="0">
                    <a:solidFill>
                      <a:srgbClr val="000000"/>
                    </a:solidFill>
                    <a:ea typeface="Calibri"/>
                    <a:cs typeface="Calibri"/>
                    <a:sym typeface="Calibri"/>
                  </a:rPr>
                  <a:t>, so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𝑜𝑢𝑡</m:t>
                        </m:r>
                      </m:sub>
                    </m:sSub>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2</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1</m:t>
                            </m:r>
                          </m:sub>
                        </m:sSub>
                      </m:den>
                    </m:f>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𝑖𝑛</m:t>
                        </m:r>
                      </m:sub>
                    </m:sSub>
                  </m:oMath>
                </a14:m>
                <a:r>
                  <a:rPr lang="en-US" dirty="0">
                    <a:solidFill>
                      <a:srgbClr val="000000"/>
                    </a:solidFill>
                    <a:ea typeface="Calibri"/>
                    <a:cs typeface="Calibri"/>
                    <a:sym typeface="Calibri"/>
                  </a:rPr>
                  <a:t> </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1</m:t>
                        </m:r>
                      </m:sub>
                    </m:sSub>
                  </m:oMath>
                </a14:m>
                <a:endParaRPr lang="en-US"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𝑜𝑢𝑡</m:t>
                        </m:r>
                      </m:sub>
                    </m:sSub>
                  </m:oMath>
                </a14:m>
                <a:r>
                  <a:rPr lang="en-US" dirty="0">
                    <a:solidFill>
                      <a:srgbClr val="000000"/>
                    </a:solidFill>
                    <a:ea typeface="Calibri"/>
                    <a:cs typeface="Calibri"/>
                    <a:sym typeface="Calibri"/>
                  </a:rPr>
                  <a:t> is same as non-inverting.</a:t>
                </a:r>
              </a:p>
              <a:p>
                <a:pPr marL="285750" indent="-285750" defTabSz="457200" latinLnBrk="1" hangingPunct="0">
                  <a:buFont typeface="Arial" panose="020B0604020202020204" pitchFamily="34" charset="0"/>
                  <a:buChar char="•"/>
                </a:pPr>
                <a:r>
                  <a:rPr lang="en-US" sz="2000" dirty="0">
                    <a:solidFill>
                      <a:srgbClr val="000000"/>
                    </a:solidFill>
                    <a:ea typeface="Calibri"/>
                    <a:cs typeface="Calibri"/>
                    <a:sym typeface="Calibri"/>
                  </a:rPr>
                  <a:t>Example 2:  Non-inverting amp</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oMath>
                </a14:m>
                <a:r>
                  <a:rPr lang="en-US" dirty="0">
                    <a:solidFill>
                      <a:srgbClr val="000000"/>
                    </a:solidFill>
                    <a:ea typeface="Calibri"/>
                    <a:cs typeface="Calibri"/>
                    <a:sym typeface="Calibri"/>
                  </a:rPr>
                  <a:t>, so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(1+</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2</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1</m:t>
                            </m:r>
                          </m:sub>
                        </m:sSub>
                      </m:den>
                    </m:f>
                    <m:r>
                      <a:rPr lang="en-US" b="0" i="1" smtClean="0">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𝑖𝑛</m:t>
                        </m:r>
                      </m:sub>
                    </m:sSub>
                  </m:oMath>
                </a14:m>
                <a:r>
                  <a:rPr lang="en-US" dirty="0">
                    <a:solidFill>
                      <a:srgbClr val="000000"/>
                    </a:solidFill>
                    <a:ea typeface="Calibri"/>
                    <a:cs typeface="Calibri"/>
                    <a:sym typeface="Calibri"/>
                  </a:rPr>
                  <a:t> </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𝑖𝑛</m:t>
                        </m:r>
                      </m:sub>
                    </m:sSub>
                    <m:r>
                      <a:rPr lang="en-US" b="0" i="1" smtClean="0">
                        <a:solidFill>
                          <a:srgbClr val="000000"/>
                        </a:solidFill>
                        <a:latin typeface="Cambria Math" panose="02040503050406030204" pitchFamily="18" charset="0"/>
                        <a:cs typeface="Calibri"/>
                        <a:sym typeface="Calibri"/>
                      </a:rPr>
                      <m:t>&gt;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cs typeface="Calibri"/>
                            <a:sym typeface="Calibri"/>
                          </a:rPr>
                          <m:t>6</m:t>
                        </m:r>
                      </m:sup>
                    </m:sSup>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𝑜</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𝑇h</m:t>
                            </m:r>
                          </m:sub>
                        </m:sSub>
                      </m:num>
                      <m:den>
                        <m:r>
                          <a:rPr lang="en-US" b="0" i="1" smtClean="0">
                            <a:solidFill>
                              <a:srgbClr val="000000"/>
                            </a:solidFill>
                            <a:latin typeface="Cambria Math" panose="02040503050406030204" pitchFamily="18" charset="0"/>
                            <a:cs typeface="Calibri"/>
                            <a:sym typeface="Calibri"/>
                          </a:rPr>
                          <m:t>1+</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𝐴</m:t>
                            </m:r>
                          </m:e>
                          <m:sub>
                            <m:r>
                              <a:rPr lang="en-US" b="0" i="1" smtClean="0">
                                <a:solidFill>
                                  <a:srgbClr val="000000"/>
                                </a:solidFill>
                                <a:latin typeface="Cambria Math" panose="02040503050406030204" pitchFamily="18" charset="0"/>
                                <a:cs typeface="Calibri"/>
                                <a:sym typeface="Calibri"/>
                              </a:rPr>
                              <m:t>𝑉</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oMath>
                </a14:m>
                <a:r>
                  <a:rPr lang="en-US" dirty="0">
                    <a:solidFill>
                      <a:srgbClr val="000000"/>
                    </a:solidFill>
                    <a:ea typeface="Calibri"/>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b>
                        </m:sSub>
                      </m:num>
                      <m:den>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b>
                        </m:sSub>
                      </m:den>
                    </m:f>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𝑜</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𝑇h</m:t>
                        </m:r>
                      </m:sub>
                    </m:sSub>
                  </m:oMath>
                </a14:m>
                <a:r>
                  <a:rPr lang="en-US" dirty="0">
                    <a:solidFill>
                      <a:srgbClr val="000000"/>
                    </a:solidFill>
                    <a:ea typeface="Calibri"/>
                    <a:cs typeface="Calibri"/>
                    <a:sym typeface="Calibri"/>
                  </a:rPr>
                  <a:t> is the Thevenin resistance of the op amp</a:t>
                </a:r>
              </a:p>
              <a:p>
                <a:pPr marL="742950" lvl="1"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353959" y="1116077"/>
                <a:ext cx="8183249" cy="5561335"/>
              </a:xfrm>
              <a:prstGeom prst="rect">
                <a:avLst/>
              </a:prstGeom>
              <a:blipFill>
                <a:blip r:embed="rId3"/>
                <a:stretch>
                  <a:fillRect l="-1085" t="-456"/>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66</a:t>
            </a:fld>
            <a:endParaRPr lang="en-US" dirty="0">
              <a:solidFill>
                <a:schemeClr val="tx1"/>
              </a:solidFill>
            </a:endParaRPr>
          </a:p>
        </p:txBody>
      </p:sp>
      <p:grpSp>
        <p:nvGrpSpPr>
          <p:cNvPr id="2" name="Group 1">
            <a:extLst>
              <a:ext uri="{FF2B5EF4-FFF2-40B4-BE49-F238E27FC236}">
                <a16:creationId xmlns:a16="http://schemas.microsoft.com/office/drawing/2014/main" id="{6E5E2BDC-9F10-A849-B369-D09B65DFDC2B}"/>
              </a:ext>
            </a:extLst>
          </p:cNvPr>
          <p:cNvGrpSpPr/>
          <p:nvPr/>
        </p:nvGrpSpPr>
        <p:grpSpPr>
          <a:xfrm>
            <a:off x="8457222" y="1111376"/>
            <a:ext cx="3534541" cy="2085664"/>
            <a:chOff x="8554815" y="1286394"/>
            <a:chExt cx="3534541" cy="2085664"/>
          </a:xfrm>
        </p:grpSpPr>
        <p:grpSp>
          <p:nvGrpSpPr>
            <p:cNvPr id="7" name="Group 39">
              <a:extLst>
                <a:ext uri="{FF2B5EF4-FFF2-40B4-BE49-F238E27FC236}">
                  <a16:creationId xmlns:a16="http://schemas.microsoft.com/office/drawing/2014/main" id="{5815EF5E-EE8A-3442-91F9-18DD18810775}"/>
                </a:ext>
              </a:extLst>
            </p:cNvPr>
            <p:cNvGrpSpPr>
              <a:grpSpLocks/>
            </p:cNvGrpSpPr>
            <p:nvPr/>
          </p:nvGrpSpPr>
          <p:grpSpPr bwMode="auto">
            <a:xfrm>
              <a:off x="9884747" y="2000458"/>
              <a:ext cx="1676400" cy="1371600"/>
              <a:chOff x="2496" y="1968"/>
              <a:chExt cx="1056" cy="864"/>
            </a:xfrm>
          </p:grpSpPr>
          <p:sp>
            <p:nvSpPr>
              <p:cNvPr id="37" name="Line 40">
                <a:extLst>
                  <a:ext uri="{FF2B5EF4-FFF2-40B4-BE49-F238E27FC236}">
                    <a16:creationId xmlns:a16="http://schemas.microsoft.com/office/drawing/2014/main" id="{DE8918EC-C879-6249-9071-1BF7A4068A14}"/>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41">
                <a:extLst>
                  <a:ext uri="{FF2B5EF4-FFF2-40B4-BE49-F238E27FC236}">
                    <a16:creationId xmlns:a16="http://schemas.microsoft.com/office/drawing/2014/main" id="{718FF582-38E1-6C48-8D04-B9400E628F21}"/>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42">
                <a:extLst>
                  <a:ext uri="{FF2B5EF4-FFF2-40B4-BE49-F238E27FC236}">
                    <a16:creationId xmlns:a16="http://schemas.microsoft.com/office/drawing/2014/main" id="{D3389383-5334-4F41-86B9-CED10874C3A1}"/>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Freeform 43">
                <a:extLst>
                  <a:ext uri="{FF2B5EF4-FFF2-40B4-BE49-F238E27FC236}">
                    <a16:creationId xmlns:a16="http://schemas.microsoft.com/office/drawing/2014/main" id="{8AAD39A2-D228-444E-A7A0-F206EF641F7F}"/>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8" name="TextBox 7">
              <a:extLst>
                <a:ext uri="{FF2B5EF4-FFF2-40B4-BE49-F238E27FC236}">
                  <a16:creationId xmlns:a16="http://schemas.microsoft.com/office/drawing/2014/main" id="{71DC5C8A-2ED0-974E-B22E-F19092B5515F}"/>
                </a:ext>
              </a:extLst>
            </p:cNvPr>
            <p:cNvSpPr txBox="1"/>
            <p:nvPr/>
          </p:nvSpPr>
          <p:spPr>
            <a:xfrm flipH="1">
              <a:off x="10186794" y="2851827"/>
              <a:ext cx="439757" cy="369332"/>
            </a:xfrm>
            <a:prstGeom prst="rect">
              <a:avLst/>
            </a:prstGeom>
            <a:noFill/>
          </p:spPr>
          <p:txBody>
            <a:bodyPr wrap="square" rtlCol="0">
              <a:spAutoFit/>
            </a:bodyPr>
            <a:lstStyle/>
            <a:p>
              <a:r>
                <a:rPr lang="en-US" dirty="0"/>
                <a:t>+</a:t>
              </a:r>
            </a:p>
          </p:txBody>
        </p:sp>
        <p:sp>
          <p:nvSpPr>
            <p:cNvPr id="9" name="TextBox 8">
              <a:extLst>
                <a:ext uri="{FF2B5EF4-FFF2-40B4-BE49-F238E27FC236}">
                  <a16:creationId xmlns:a16="http://schemas.microsoft.com/office/drawing/2014/main" id="{1B2BF5D5-EA46-8040-8D52-200E7C5AD20C}"/>
                </a:ext>
              </a:extLst>
            </p:cNvPr>
            <p:cNvSpPr txBox="1"/>
            <p:nvPr/>
          </p:nvSpPr>
          <p:spPr>
            <a:xfrm flipH="1">
              <a:off x="10229024" y="2111860"/>
              <a:ext cx="439757" cy="369332"/>
            </a:xfrm>
            <a:prstGeom prst="rect">
              <a:avLst/>
            </a:prstGeom>
            <a:noFill/>
          </p:spPr>
          <p:txBody>
            <a:bodyPr wrap="square" rtlCol="0">
              <a:spAutoFit/>
            </a:bodyPr>
            <a:lstStyle/>
            <a:p>
              <a:r>
                <a:rPr lang="en-US" dirty="0"/>
                <a:t>-</a:t>
              </a:r>
            </a:p>
          </p:txBody>
        </p:sp>
        <p:grpSp>
          <p:nvGrpSpPr>
            <p:cNvPr id="10" name="Group 220">
              <a:extLst>
                <a:ext uri="{FF2B5EF4-FFF2-40B4-BE49-F238E27FC236}">
                  <a16:creationId xmlns:a16="http://schemas.microsoft.com/office/drawing/2014/main" id="{B29B02B1-EBC8-7646-BC91-CCFEE55526CC}"/>
                </a:ext>
              </a:extLst>
            </p:cNvPr>
            <p:cNvGrpSpPr>
              <a:grpSpLocks/>
            </p:cNvGrpSpPr>
            <p:nvPr/>
          </p:nvGrpSpPr>
          <p:grpSpPr bwMode="auto">
            <a:xfrm>
              <a:off x="9822919" y="3060963"/>
              <a:ext cx="152400" cy="304800"/>
              <a:chOff x="3264" y="3072"/>
              <a:chExt cx="96" cy="192"/>
            </a:xfrm>
          </p:grpSpPr>
          <p:sp>
            <p:nvSpPr>
              <p:cNvPr id="35" name="Line 17">
                <a:extLst>
                  <a:ext uri="{FF2B5EF4-FFF2-40B4-BE49-F238E27FC236}">
                    <a16:creationId xmlns:a16="http://schemas.microsoft.com/office/drawing/2014/main" id="{3B19E4A2-819F-4045-840C-7B6D04C0854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Freeform 18">
                <a:extLst>
                  <a:ext uri="{FF2B5EF4-FFF2-40B4-BE49-F238E27FC236}">
                    <a16:creationId xmlns:a16="http://schemas.microsoft.com/office/drawing/2014/main" id="{5F13EE02-8074-2143-8C83-059F91625038}"/>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1" name="TextBox 10">
              <a:extLst>
                <a:ext uri="{FF2B5EF4-FFF2-40B4-BE49-F238E27FC236}">
                  <a16:creationId xmlns:a16="http://schemas.microsoft.com/office/drawing/2014/main" id="{21DB4288-96C9-664D-A738-64CDDC5862C1}"/>
                </a:ext>
              </a:extLst>
            </p:cNvPr>
            <p:cNvSpPr txBox="1"/>
            <p:nvPr/>
          </p:nvSpPr>
          <p:spPr>
            <a:xfrm>
              <a:off x="10143708" y="1286394"/>
              <a:ext cx="881071" cy="369332"/>
            </a:xfrm>
            <a:prstGeom prst="rect">
              <a:avLst/>
            </a:prstGeom>
            <a:noFill/>
          </p:spPr>
          <p:txBody>
            <a:bodyPr wrap="square" rtlCol="0">
              <a:spAutoFit/>
            </a:bodyPr>
            <a:lstStyle/>
            <a:p>
              <a:r>
                <a:rPr lang="en-US" dirty="0"/>
                <a:t>R</a:t>
              </a:r>
              <a:r>
                <a:rPr lang="en-US" baseline="-25000" dirty="0"/>
                <a:t>2</a:t>
              </a:r>
            </a:p>
          </p:txBody>
        </p:sp>
        <p:sp>
          <p:nvSpPr>
            <p:cNvPr id="12" name="Freeform 12">
              <a:extLst>
                <a:ext uri="{FF2B5EF4-FFF2-40B4-BE49-F238E27FC236}">
                  <a16:creationId xmlns:a16="http://schemas.microsoft.com/office/drawing/2014/main" id="{4673943E-38F4-7C43-98A8-A4C3B4C9BFB7}"/>
                </a:ext>
              </a:extLst>
            </p:cNvPr>
            <p:cNvSpPr>
              <a:spLocks noChangeAspect="1"/>
            </p:cNvSpPr>
            <p:nvPr/>
          </p:nvSpPr>
          <p:spPr bwMode="auto">
            <a:xfrm rot="5400000">
              <a:off x="10236849" y="135508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3" name="Straight Connector 12">
              <a:extLst>
                <a:ext uri="{FF2B5EF4-FFF2-40B4-BE49-F238E27FC236}">
                  <a16:creationId xmlns:a16="http://schemas.microsoft.com/office/drawing/2014/main" id="{F0EB8459-7F8A-874A-934C-D913E58DA032}"/>
                </a:ext>
              </a:extLst>
            </p:cNvPr>
            <p:cNvCxnSpPr>
              <a:cxnSpLocks/>
            </p:cNvCxnSpPr>
            <p:nvPr/>
          </p:nvCxnSpPr>
          <p:spPr>
            <a:xfrm>
              <a:off x="9910518" y="1720307"/>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B1E00DF6-79E2-0347-83F7-6B7F21BCEF46}"/>
                </a:ext>
              </a:extLst>
            </p:cNvPr>
            <p:cNvCxnSpPr>
              <a:cxnSpLocks/>
            </p:cNvCxnSpPr>
            <p:nvPr/>
          </p:nvCxnSpPr>
          <p:spPr>
            <a:xfrm>
              <a:off x="10613299" y="1740365"/>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C2520C4-DDED-7E4F-A0EA-2CB4E35EFDBC}"/>
                </a:ext>
              </a:extLst>
            </p:cNvPr>
            <p:cNvCxnSpPr>
              <a:cxnSpLocks/>
            </p:cNvCxnSpPr>
            <p:nvPr/>
          </p:nvCxnSpPr>
          <p:spPr>
            <a:xfrm>
              <a:off x="11423832" y="1725692"/>
              <a:ext cx="0" cy="10058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7" name="Group 13">
              <a:extLst>
                <a:ext uri="{FF2B5EF4-FFF2-40B4-BE49-F238E27FC236}">
                  <a16:creationId xmlns:a16="http://schemas.microsoft.com/office/drawing/2014/main" id="{2CCA2AD2-E730-6947-8248-5750349B4AB7}"/>
                </a:ext>
              </a:extLst>
            </p:cNvPr>
            <p:cNvGrpSpPr>
              <a:grpSpLocks noChangeAspect="1"/>
            </p:cNvGrpSpPr>
            <p:nvPr/>
          </p:nvGrpSpPr>
          <p:grpSpPr bwMode="auto">
            <a:xfrm>
              <a:off x="11331685" y="2599621"/>
              <a:ext cx="182880" cy="182880"/>
              <a:chOff x="1344" y="2064"/>
              <a:chExt cx="192" cy="192"/>
            </a:xfrm>
          </p:grpSpPr>
          <p:sp>
            <p:nvSpPr>
              <p:cNvPr id="33" name="Oval 14">
                <a:extLst>
                  <a:ext uri="{FF2B5EF4-FFF2-40B4-BE49-F238E27FC236}">
                    <a16:creationId xmlns:a16="http://schemas.microsoft.com/office/drawing/2014/main" id="{9963534F-F0CB-5142-BFA2-EFC56FE1D63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4" name="Rectangle 15">
                <a:extLst>
                  <a:ext uri="{FF2B5EF4-FFF2-40B4-BE49-F238E27FC236}">
                    <a16:creationId xmlns:a16="http://schemas.microsoft.com/office/drawing/2014/main" id="{B6B8C596-BB77-F24D-AEB4-46ECC9E6767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8" name="Freeform 12">
              <a:extLst>
                <a:ext uri="{FF2B5EF4-FFF2-40B4-BE49-F238E27FC236}">
                  <a16:creationId xmlns:a16="http://schemas.microsoft.com/office/drawing/2014/main" id="{352BC7FC-64A8-2A48-A831-9B57B8D2AC83}"/>
                </a:ext>
              </a:extLst>
            </p:cNvPr>
            <p:cNvSpPr>
              <a:spLocks noChangeAspect="1"/>
            </p:cNvSpPr>
            <p:nvPr/>
          </p:nvSpPr>
          <p:spPr bwMode="auto">
            <a:xfrm rot="5400000">
              <a:off x="9473098" y="135449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0" name="Group 13">
              <a:extLst>
                <a:ext uri="{FF2B5EF4-FFF2-40B4-BE49-F238E27FC236}">
                  <a16:creationId xmlns:a16="http://schemas.microsoft.com/office/drawing/2014/main" id="{C38A577A-85CA-1749-83D0-6C574E4668D4}"/>
                </a:ext>
              </a:extLst>
            </p:cNvPr>
            <p:cNvGrpSpPr>
              <a:grpSpLocks noChangeAspect="1"/>
            </p:cNvGrpSpPr>
            <p:nvPr/>
          </p:nvGrpSpPr>
          <p:grpSpPr bwMode="auto">
            <a:xfrm>
              <a:off x="9865098" y="2234058"/>
              <a:ext cx="152400" cy="152400"/>
              <a:chOff x="1344" y="2064"/>
              <a:chExt cx="192" cy="192"/>
            </a:xfrm>
          </p:grpSpPr>
          <p:sp>
            <p:nvSpPr>
              <p:cNvPr id="27" name="Oval 14">
                <a:extLst>
                  <a:ext uri="{FF2B5EF4-FFF2-40B4-BE49-F238E27FC236}">
                    <a16:creationId xmlns:a16="http://schemas.microsoft.com/office/drawing/2014/main" id="{4A76988E-AD28-7E40-84C9-41CC0BF2BC2F}"/>
                  </a:ext>
                </a:extLst>
              </p:cNvPr>
              <p:cNvSpPr>
                <a:spLocks noChangeAspect="1" noChangeArrowheads="1"/>
              </p:cNvSpPr>
              <p:nvPr/>
            </p:nvSpPr>
            <p:spPr bwMode="auto">
              <a:xfrm>
                <a:off x="1360"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8" name="Rectangle 15">
                <a:extLst>
                  <a:ext uri="{FF2B5EF4-FFF2-40B4-BE49-F238E27FC236}">
                    <a16:creationId xmlns:a16="http://schemas.microsoft.com/office/drawing/2014/main" id="{7A339D81-BA88-E34C-B3F7-FD0C5E2A5A6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2" name="Group 13">
              <a:extLst>
                <a:ext uri="{FF2B5EF4-FFF2-40B4-BE49-F238E27FC236}">
                  <a16:creationId xmlns:a16="http://schemas.microsoft.com/office/drawing/2014/main" id="{CB12C1AD-281D-104E-A1B2-0FE8AB887091}"/>
                </a:ext>
              </a:extLst>
            </p:cNvPr>
            <p:cNvGrpSpPr>
              <a:grpSpLocks noChangeAspect="1"/>
            </p:cNvGrpSpPr>
            <p:nvPr/>
          </p:nvGrpSpPr>
          <p:grpSpPr bwMode="auto">
            <a:xfrm>
              <a:off x="11496421" y="2603253"/>
              <a:ext cx="152400" cy="152400"/>
              <a:chOff x="1344" y="2064"/>
              <a:chExt cx="192" cy="192"/>
            </a:xfrm>
          </p:grpSpPr>
          <p:sp>
            <p:nvSpPr>
              <p:cNvPr id="23" name="Oval 14">
                <a:extLst>
                  <a:ext uri="{FF2B5EF4-FFF2-40B4-BE49-F238E27FC236}">
                    <a16:creationId xmlns:a16="http://schemas.microsoft.com/office/drawing/2014/main" id="{17B3613B-8508-6948-863D-0D1BBE18D18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4" name="Rectangle 15">
                <a:extLst>
                  <a:ext uri="{FF2B5EF4-FFF2-40B4-BE49-F238E27FC236}">
                    <a16:creationId xmlns:a16="http://schemas.microsoft.com/office/drawing/2014/main" id="{C27D6391-216A-734E-AED7-B5B6403D24E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1" name="TextBox 40">
              <a:extLst>
                <a:ext uri="{FF2B5EF4-FFF2-40B4-BE49-F238E27FC236}">
                  <a16:creationId xmlns:a16="http://schemas.microsoft.com/office/drawing/2014/main" id="{CEB1A379-9418-7C4B-9117-7D70DDF642A5}"/>
                </a:ext>
              </a:extLst>
            </p:cNvPr>
            <p:cNvSpPr txBox="1"/>
            <p:nvPr/>
          </p:nvSpPr>
          <p:spPr>
            <a:xfrm>
              <a:off x="9384992" y="1289724"/>
              <a:ext cx="881071" cy="369332"/>
            </a:xfrm>
            <a:prstGeom prst="rect">
              <a:avLst/>
            </a:prstGeom>
            <a:noFill/>
          </p:spPr>
          <p:txBody>
            <a:bodyPr wrap="square" rtlCol="0">
              <a:spAutoFit/>
            </a:bodyPr>
            <a:lstStyle/>
            <a:p>
              <a:r>
                <a:rPr lang="en-US" dirty="0"/>
                <a:t>R</a:t>
              </a:r>
              <a:r>
                <a:rPr lang="en-US" baseline="-25000" dirty="0"/>
                <a:t>1</a:t>
              </a:r>
            </a:p>
          </p:txBody>
        </p:sp>
        <p:sp>
          <p:nvSpPr>
            <p:cNvPr id="42" name="TextBox 41">
              <a:extLst>
                <a:ext uri="{FF2B5EF4-FFF2-40B4-BE49-F238E27FC236}">
                  <a16:creationId xmlns:a16="http://schemas.microsoft.com/office/drawing/2014/main" id="{1D498124-7A21-E74F-B52A-468528E7210E}"/>
                </a:ext>
              </a:extLst>
            </p:cNvPr>
            <p:cNvSpPr txBox="1"/>
            <p:nvPr/>
          </p:nvSpPr>
          <p:spPr>
            <a:xfrm>
              <a:off x="11208285" y="2793753"/>
              <a:ext cx="881071" cy="369332"/>
            </a:xfrm>
            <a:prstGeom prst="rect">
              <a:avLst/>
            </a:prstGeom>
            <a:noFill/>
          </p:spPr>
          <p:txBody>
            <a:bodyPr wrap="square" rtlCol="0">
              <a:spAutoFit/>
            </a:bodyPr>
            <a:lstStyle/>
            <a:p>
              <a:r>
                <a:rPr lang="en-US" dirty="0" err="1"/>
                <a:t>v</a:t>
              </a:r>
              <a:r>
                <a:rPr lang="en-US" baseline="-25000" dirty="0" err="1"/>
                <a:t>out</a:t>
              </a:r>
              <a:endParaRPr lang="en-US" baseline="-25000" dirty="0"/>
            </a:p>
          </p:txBody>
        </p:sp>
        <p:grpSp>
          <p:nvGrpSpPr>
            <p:cNvPr id="43" name="Group 207">
              <a:extLst>
                <a:ext uri="{FF2B5EF4-FFF2-40B4-BE49-F238E27FC236}">
                  <a16:creationId xmlns:a16="http://schemas.microsoft.com/office/drawing/2014/main" id="{025B60AC-6207-C14C-81B8-41B21CF9ACDF}"/>
                </a:ext>
              </a:extLst>
            </p:cNvPr>
            <p:cNvGrpSpPr>
              <a:grpSpLocks/>
            </p:cNvGrpSpPr>
            <p:nvPr/>
          </p:nvGrpSpPr>
          <p:grpSpPr bwMode="auto">
            <a:xfrm>
              <a:off x="9027317" y="1730860"/>
              <a:ext cx="304800" cy="762000"/>
              <a:chOff x="4560" y="2400"/>
              <a:chExt cx="192" cy="480"/>
            </a:xfrm>
          </p:grpSpPr>
          <p:sp>
            <p:nvSpPr>
              <p:cNvPr id="44" name="Oval 111">
                <a:extLst>
                  <a:ext uri="{FF2B5EF4-FFF2-40B4-BE49-F238E27FC236}">
                    <a16:creationId xmlns:a16="http://schemas.microsoft.com/office/drawing/2014/main" id="{2FA35FDF-835C-8B4D-9DF2-2A8A5A12840B}"/>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45" name="Line 112">
                <a:extLst>
                  <a:ext uri="{FF2B5EF4-FFF2-40B4-BE49-F238E27FC236}">
                    <a16:creationId xmlns:a16="http://schemas.microsoft.com/office/drawing/2014/main" id="{2DF20789-65F8-4C48-8CD2-933B9361E7CB}"/>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13">
                <a:extLst>
                  <a:ext uri="{FF2B5EF4-FFF2-40B4-BE49-F238E27FC236}">
                    <a16:creationId xmlns:a16="http://schemas.microsoft.com/office/drawing/2014/main" id="{E311C0FA-8131-F644-8745-9103ABC69C78}"/>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14">
                <a:extLst>
                  <a:ext uri="{FF2B5EF4-FFF2-40B4-BE49-F238E27FC236}">
                    <a16:creationId xmlns:a16="http://schemas.microsoft.com/office/drawing/2014/main" id="{75D8CC11-F3C1-8949-A76A-7DE93A459C53}"/>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5">
                <a:extLst>
                  <a:ext uri="{FF2B5EF4-FFF2-40B4-BE49-F238E27FC236}">
                    <a16:creationId xmlns:a16="http://schemas.microsoft.com/office/drawing/2014/main" id="{574D00A5-46B2-134F-A1EE-84BECEC09E2A}"/>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16">
                <a:extLst>
                  <a:ext uri="{FF2B5EF4-FFF2-40B4-BE49-F238E27FC236}">
                    <a16:creationId xmlns:a16="http://schemas.microsoft.com/office/drawing/2014/main" id="{C0CA4423-246D-1B46-85C7-08059A53D61F}"/>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51" name="Group 117">
                <a:extLst>
                  <a:ext uri="{FF2B5EF4-FFF2-40B4-BE49-F238E27FC236}">
                    <a16:creationId xmlns:a16="http://schemas.microsoft.com/office/drawing/2014/main" id="{50D31880-07CE-E54A-BE21-2A3E06378B9C}"/>
                  </a:ext>
                </a:extLst>
              </p:cNvPr>
              <p:cNvGrpSpPr>
                <a:grpSpLocks noChangeAspect="1"/>
              </p:cNvGrpSpPr>
              <p:nvPr/>
            </p:nvGrpSpPr>
            <p:grpSpPr bwMode="auto">
              <a:xfrm>
                <a:off x="4608" y="2592"/>
                <a:ext cx="96" cy="96"/>
                <a:chOff x="2929" y="3217"/>
                <a:chExt cx="383" cy="191"/>
              </a:xfrm>
            </p:grpSpPr>
            <p:sp>
              <p:nvSpPr>
                <p:cNvPr id="52" name="Arc 118">
                  <a:extLst>
                    <a:ext uri="{FF2B5EF4-FFF2-40B4-BE49-F238E27FC236}">
                      <a16:creationId xmlns:a16="http://schemas.microsoft.com/office/drawing/2014/main" id="{7DF77FCD-1AE8-5D4F-9E15-3F8DD2BEDE3E}"/>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119">
                  <a:extLst>
                    <a:ext uri="{FF2B5EF4-FFF2-40B4-BE49-F238E27FC236}">
                      <a16:creationId xmlns:a16="http://schemas.microsoft.com/office/drawing/2014/main" id="{4E36315A-1885-DC47-9FB8-207E85671BDD}"/>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54" name="Group 220">
              <a:extLst>
                <a:ext uri="{FF2B5EF4-FFF2-40B4-BE49-F238E27FC236}">
                  <a16:creationId xmlns:a16="http://schemas.microsoft.com/office/drawing/2014/main" id="{E54DDB83-DD84-9B4E-BFF8-A4907898E709}"/>
                </a:ext>
              </a:extLst>
            </p:cNvPr>
            <p:cNvGrpSpPr>
              <a:grpSpLocks/>
            </p:cNvGrpSpPr>
            <p:nvPr/>
          </p:nvGrpSpPr>
          <p:grpSpPr bwMode="auto">
            <a:xfrm>
              <a:off x="9100676" y="2457990"/>
              <a:ext cx="152400" cy="304800"/>
              <a:chOff x="3264" y="3072"/>
              <a:chExt cx="96" cy="192"/>
            </a:xfrm>
          </p:grpSpPr>
          <p:sp>
            <p:nvSpPr>
              <p:cNvPr id="55" name="Line 17">
                <a:extLst>
                  <a:ext uri="{FF2B5EF4-FFF2-40B4-BE49-F238E27FC236}">
                    <a16:creationId xmlns:a16="http://schemas.microsoft.com/office/drawing/2014/main" id="{6474C13A-5CFC-EF49-A618-4B1B8346D0C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Freeform 18">
                <a:extLst>
                  <a:ext uri="{FF2B5EF4-FFF2-40B4-BE49-F238E27FC236}">
                    <a16:creationId xmlns:a16="http://schemas.microsoft.com/office/drawing/2014/main" id="{AA59DC2A-88C4-274E-A151-DA843A208CFB}"/>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57" name="TextBox 56">
              <a:extLst>
                <a:ext uri="{FF2B5EF4-FFF2-40B4-BE49-F238E27FC236}">
                  <a16:creationId xmlns:a16="http://schemas.microsoft.com/office/drawing/2014/main" id="{EDF51B1A-63F8-DA4C-B44A-D5BCA7551CB9}"/>
                </a:ext>
              </a:extLst>
            </p:cNvPr>
            <p:cNvSpPr txBox="1"/>
            <p:nvPr/>
          </p:nvSpPr>
          <p:spPr>
            <a:xfrm>
              <a:off x="8554815" y="1945335"/>
              <a:ext cx="881071" cy="369332"/>
            </a:xfrm>
            <a:prstGeom prst="rect">
              <a:avLst/>
            </a:prstGeom>
            <a:noFill/>
          </p:spPr>
          <p:txBody>
            <a:bodyPr wrap="square" rtlCol="0">
              <a:spAutoFit/>
            </a:bodyPr>
            <a:lstStyle/>
            <a:p>
              <a:r>
                <a:rPr lang="en-US" dirty="0"/>
                <a:t>v</a:t>
              </a:r>
              <a:r>
                <a:rPr lang="en-US" baseline="-25000" dirty="0"/>
                <a:t>in</a:t>
              </a:r>
            </a:p>
          </p:txBody>
        </p:sp>
        <p:sp>
          <p:nvSpPr>
            <p:cNvPr id="58" name="TextBox 57">
              <a:extLst>
                <a:ext uri="{FF2B5EF4-FFF2-40B4-BE49-F238E27FC236}">
                  <a16:creationId xmlns:a16="http://schemas.microsoft.com/office/drawing/2014/main" id="{833F88EA-A878-E941-9853-0D7BD6D3183B}"/>
                </a:ext>
              </a:extLst>
            </p:cNvPr>
            <p:cNvSpPr txBox="1"/>
            <p:nvPr/>
          </p:nvSpPr>
          <p:spPr>
            <a:xfrm>
              <a:off x="8798299" y="2837205"/>
              <a:ext cx="1066800" cy="338554"/>
            </a:xfrm>
            <a:prstGeom prst="rect">
              <a:avLst/>
            </a:prstGeom>
            <a:noFill/>
          </p:spPr>
          <p:txBody>
            <a:bodyPr wrap="square" rtlCol="0">
              <a:spAutoFit/>
            </a:bodyPr>
            <a:lstStyle/>
            <a:p>
              <a:r>
                <a:rPr lang="en-US" sz="1600" dirty="0"/>
                <a:t>Inverting</a:t>
              </a:r>
              <a:endParaRPr lang="en-US" sz="1600" baseline="-25000" dirty="0"/>
            </a:p>
          </p:txBody>
        </p:sp>
      </p:grpSp>
      <p:grpSp>
        <p:nvGrpSpPr>
          <p:cNvPr id="5" name="Group 4">
            <a:extLst>
              <a:ext uri="{FF2B5EF4-FFF2-40B4-BE49-F238E27FC236}">
                <a16:creationId xmlns:a16="http://schemas.microsoft.com/office/drawing/2014/main" id="{16AC5CD3-B0E0-2F4B-A734-727B3B244218}"/>
              </a:ext>
            </a:extLst>
          </p:cNvPr>
          <p:cNvGrpSpPr/>
          <p:nvPr/>
        </p:nvGrpSpPr>
        <p:grpSpPr>
          <a:xfrm>
            <a:off x="8596021" y="3723716"/>
            <a:ext cx="3144898" cy="2649211"/>
            <a:chOff x="8319308" y="3795405"/>
            <a:chExt cx="3144898" cy="2649211"/>
          </a:xfrm>
        </p:grpSpPr>
        <p:grpSp>
          <p:nvGrpSpPr>
            <p:cNvPr id="60" name="Group 39">
              <a:extLst>
                <a:ext uri="{FF2B5EF4-FFF2-40B4-BE49-F238E27FC236}">
                  <a16:creationId xmlns:a16="http://schemas.microsoft.com/office/drawing/2014/main" id="{3279C3B3-9C39-E44C-A333-341DD2A6838B}"/>
                </a:ext>
              </a:extLst>
            </p:cNvPr>
            <p:cNvGrpSpPr>
              <a:grpSpLocks/>
            </p:cNvGrpSpPr>
            <p:nvPr/>
          </p:nvGrpSpPr>
          <p:grpSpPr bwMode="auto">
            <a:xfrm>
              <a:off x="9440459" y="4509469"/>
              <a:ext cx="1676400" cy="1371600"/>
              <a:chOff x="2496" y="1968"/>
              <a:chExt cx="1056" cy="864"/>
            </a:xfrm>
          </p:grpSpPr>
          <p:sp>
            <p:nvSpPr>
              <p:cNvPr id="99" name="Line 40">
                <a:extLst>
                  <a:ext uri="{FF2B5EF4-FFF2-40B4-BE49-F238E27FC236}">
                    <a16:creationId xmlns:a16="http://schemas.microsoft.com/office/drawing/2014/main" id="{41E7852A-D615-FE45-B528-302D28143489}"/>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41">
                <a:extLst>
                  <a:ext uri="{FF2B5EF4-FFF2-40B4-BE49-F238E27FC236}">
                    <a16:creationId xmlns:a16="http://schemas.microsoft.com/office/drawing/2014/main" id="{22011EC6-5622-5542-BBDB-8A4D5ECFDFE9}"/>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42">
                <a:extLst>
                  <a:ext uri="{FF2B5EF4-FFF2-40B4-BE49-F238E27FC236}">
                    <a16:creationId xmlns:a16="http://schemas.microsoft.com/office/drawing/2014/main" id="{19B95980-E321-7647-8A85-AE725F15083C}"/>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Freeform 43">
                <a:extLst>
                  <a:ext uri="{FF2B5EF4-FFF2-40B4-BE49-F238E27FC236}">
                    <a16:creationId xmlns:a16="http://schemas.microsoft.com/office/drawing/2014/main" id="{3FFEDEBB-2680-D94B-BAA8-ADE526BD756D}"/>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61" name="TextBox 60">
              <a:extLst>
                <a:ext uri="{FF2B5EF4-FFF2-40B4-BE49-F238E27FC236}">
                  <a16:creationId xmlns:a16="http://schemas.microsoft.com/office/drawing/2014/main" id="{A558BF23-D5CA-4641-8367-B53AA0D91DA0}"/>
                </a:ext>
              </a:extLst>
            </p:cNvPr>
            <p:cNvSpPr txBox="1"/>
            <p:nvPr/>
          </p:nvSpPr>
          <p:spPr>
            <a:xfrm flipH="1">
              <a:off x="9742506" y="5360838"/>
              <a:ext cx="439757" cy="369332"/>
            </a:xfrm>
            <a:prstGeom prst="rect">
              <a:avLst/>
            </a:prstGeom>
            <a:noFill/>
          </p:spPr>
          <p:txBody>
            <a:bodyPr wrap="square" rtlCol="0">
              <a:spAutoFit/>
            </a:bodyPr>
            <a:lstStyle/>
            <a:p>
              <a:r>
                <a:rPr lang="en-US" dirty="0"/>
                <a:t>+</a:t>
              </a:r>
            </a:p>
          </p:txBody>
        </p:sp>
        <p:sp>
          <p:nvSpPr>
            <p:cNvPr id="63" name="TextBox 62">
              <a:extLst>
                <a:ext uri="{FF2B5EF4-FFF2-40B4-BE49-F238E27FC236}">
                  <a16:creationId xmlns:a16="http://schemas.microsoft.com/office/drawing/2014/main" id="{6ADFDA53-15CD-D74A-BA93-B45A048DD4E3}"/>
                </a:ext>
              </a:extLst>
            </p:cNvPr>
            <p:cNvSpPr txBox="1"/>
            <p:nvPr/>
          </p:nvSpPr>
          <p:spPr>
            <a:xfrm flipH="1">
              <a:off x="9784736" y="4620871"/>
              <a:ext cx="439757" cy="369332"/>
            </a:xfrm>
            <a:prstGeom prst="rect">
              <a:avLst/>
            </a:prstGeom>
            <a:noFill/>
          </p:spPr>
          <p:txBody>
            <a:bodyPr wrap="square" rtlCol="0">
              <a:spAutoFit/>
            </a:bodyPr>
            <a:lstStyle/>
            <a:p>
              <a:r>
                <a:rPr lang="en-US" dirty="0"/>
                <a:t>-</a:t>
              </a:r>
            </a:p>
          </p:txBody>
        </p:sp>
        <p:grpSp>
          <p:nvGrpSpPr>
            <p:cNvPr id="64" name="Group 220">
              <a:extLst>
                <a:ext uri="{FF2B5EF4-FFF2-40B4-BE49-F238E27FC236}">
                  <a16:creationId xmlns:a16="http://schemas.microsoft.com/office/drawing/2014/main" id="{E712805E-8AF3-8F42-9856-15EBEBB228FE}"/>
                </a:ext>
              </a:extLst>
            </p:cNvPr>
            <p:cNvGrpSpPr>
              <a:grpSpLocks/>
            </p:cNvGrpSpPr>
            <p:nvPr/>
          </p:nvGrpSpPr>
          <p:grpSpPr bwMode="auto">
            <a:xfrm>
              <a:off x="9378631" y="6139816"/>
              <a:ext cx="152400" cy="304800"/>
              <a:chOff x="3264" y="3072"/>
              <a:chExt cx="96" cy="192"/>
            </a:xfrm>
          </p:grpSpPr>
          <p:sp>
            <p:nvSpPr>
              <p:cNvPr id="97" name="Line 17">
                <a:extLst>
                  <a:ext uri="{FF2B5EF4-FFF2-40B4-BE49-F238E27FC236}">
                    <a16:creationId xmlns:a16="http://schemas.microsoft.com/office/drawing/2014/main" id="{015E75A4-7A5C-AA42-8CF0-CC0267C430C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Freeform 18">
                <a:extLst>
                  <a:ext uri="{FF2B5EF4-FFF2-40B4-BE49-F238E27FC236}">
                    <a16:creationId xmlns:a16="http://schemas.microsoft.com/office/drawing/2014/main" id="{6B3628D4-13C7-2242-8347-B26A71F7692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65" name="TextBox 64">
              <a:extLst>
                <a:ext uri="{FF2B5EF4-FFF2-40B4-BE49-F238E27FC236}">
                  <a16:creationId xmlns:a16="http://schemas.microsoft.com/office/drawing/2014/main" id="{D3CF00B5-8068-594D-A95B-512AAC32192C}"/>
                </a:ext>
              </a:extLst>
            </p:cNvPr>
            <p:cNvSpPr txBox="1"/>
            <p:nvPr/>
          </p:nvSpPr>
          <p:spPr>
            <a:xfrm>
              <a:off x="9699420" y="3795405"/>
              <a:ext cx="881071" cy="369332"/>
            </a:xfrm>
            <a:prstGeom prst="rect">
              <a:avLst/>
            </a:prstGeom>
            <a:noFill/>
          </p:spPr>
          <p:txBody>
            <a:bodyPr wrap="square" rtlCol="0">
              <a:spAutoFit/>
            </a:bodyPr>
            <a:lstStyle/>
            <a:p>
              <a:r>
                <a:rPr lang="en-US" dirty="0"/>
                <a:t>R</a:t>
              </a:r>
              <a:r>
                <a:rPr lang="en-US" baseline="-25000" dirty="0"/>
                <a:t>2</a:t>
              </a:r>
            </a:p>
          </p:txBody>
        </p:sp>
        <p:sp>
          <p:nvSpPr>
            <p:cNvPr id="66" name="Freeform 12">
              <a:extLst>
                <a:ext uri="{FF2B5EF4-FFF2-40B4-BE49-F238E27FC236}">
                  <a16:creationId xmlns:a16="http://schemas.microsoft.com/office/drawing/2014/main" id="{5D35075F-8EC5-4444-9EA2-E46AD239371F}"/>
                </a:ext>
              </a:extLst>
            </p:cNvPr>
            <p:cNvSpPr>
              <a:spLocks noChangeAspect="1"/>
            </p:cNvSpPr>
            <p:nvPr/>
          </p:nvSpPr>
          <p:spPr bwMode="auto">
            <a:xfrm rot="5400000">
              <a:off x="9792561" y="386409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67" name="Straight Connector 66">
              <a:extLst>
                <a:ext uri="{FF2B5EF4-FFF2-40B4-BE49-F238E27FC236}">
                  <a16:creationId xmlns:a16="http://schemas.microsoft.com/office/drawing/2014/main" id="{F24CA464-0286-D340-8598-7CFFC379AD4B}"/>
                </a:ext>
              </a:extLst>
            </p:cNvPr>
            <p:cNvCxnSpPr>
              <a:cxnSpLocks/>
            </p:cNvCxnSpPr>
            <p:nvPr/>
          </p:nvCxnSpPr>
          <p:spPr>
            <a:xfrm>
              <a:off x="9466230" y="4229318"/>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A8FCD5B5-A586-B04B-A00C-BBB0CC1AA743}"/>
                </a:ext>
              </a:extLst>
            </p:cNvPr>
            <p:cNvCxnSpPr>
              <a:cxnSpLocks/>
            </p:cNvCxnSpPr>
            <p:nvPr/>
          </p:nvCxnSpPr>
          <p:spPr>
            <a:xfrm>
              <a:off x="10169011" y="4249376"/>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CDCF6542-FCA6-5C46-BEDF-FEA7A722977D}"/>
                </a:ext>
              </a:extLst>
            </p:cNvPr>
            <p:cNvCxnSpPr>
              <a:cxnSpLocks/>
            </p:cNvCxnSpPr>
            <p:nvPr/>
          </p:nvCxnSpPr>
          <p:spPr>
            <a:xfrm>
              <a:off x="10979544" y="4234703"/>
              <a:ext cx="0" cy="10058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0" name="Group 13">
              <a:extLst>
                <a:ext uri="{FF2B5EF4-FFF2-40B4-BE49-F238E27FC236}">
                  <a16:creationId xmlns:a16="http://schemas.microsoft.com/office/drawing/2014/main" id="{6E422A8A-3B70-3C4D-8985-5446CE7B7236}"/>
                </a:ext>
              </a:extLst>
            </p:cNvPr>
            <p:cNvGrpSpPr>
              <a:grpSpLocks noChangeAspect="1"/>
            </p:cNvGrpSpPr>
            <p:nvPr/>
          </p:nvGrpSpPr>
          <p:grpSpPr bwMode="auto">
            <a:xfrm>
              <a:off x="10887397" y="5108632"/>
              <a:ext cx="182880" cy="182880"/>
              <a:chOff x="1344" y="2064"/>
              <a:chExt cx="192" cy="192"/>
            </a:xfrm>
          </p:grpSpPr>
          <p:sp>
            <p:nvSpPr>
              <p:cNvPr id="95" name="Oval 14">
                <a:extLst>
                  <a:ext uri="{FF2B5EF4-FFF2-40B4-BE49-F238E27FC236}">
                    <a16:creationId xmlns:a16="http://schemas.microsoft.com/office/drawing/2014/main" id="{C9A2A434-E25D-3C4D-A936-EAF8BF5BA37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6" name="Rectangle 15">
                <a:extLst>
                  <a:ext uri="{FF2B5EF4-FFF2-40B4-BE49-F238E27FC236}">
                    <a16:creationId xmlns:a16="http://schemas.microsoft.com/office/drawing/2014/main" id="{D2D59C25-5985-E648-8E28-F56E63BC0B0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1" name="Freeform 12">
              <a:extLst>
                <a:ext uri="{FF2B5EF4-FFF2-40B4-BE49-F238E27FC236}">
                  <a16:creationId xmlns:a16="http://schemas.microsoft.com/office/drawing/2014/main" id="{2548ED9F-F8B5-A34B-8C0A-60784445F418}"/>
                </a:ext>
              </a:extLst>
            </p:cNvPr>
            <p:cNvSpPr>
              <a:spLocks noChangeAspect="1"/>
            </p:cNvSpPr>
            <p:nvPr/>
          </p:nvSpPr>
          <p:spPr bwMode="auto">
            <a:xfrm rot="5400000">
              <a:off x="9028810" y="386351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2" name="Group 13">
              <a:extLst>
                <a:ext uri="{FF2B5EF4-FFF2-40B4-BE49-F238E27FC236}">
                  <a16:creationId xmlns:a16="http://schemas.microsoft.com/office/drawing/2014/main" id="{958840AF-EEF7-2B45-8FF1-8AE1752F17F9}"/>
                </a:ext>
              </a:extLst>
            </p:cNvPr>
            <p:cNvGrpSpPr>
              <a:grpSpLocks noChangeAspect="1"/>
            </p:cNvGrpSpPr>
            <p:nvPr/>
          </p:nvGrpSpPr>
          <p:grpSpPr bwMode="auto">
            <a:xfrm>
              <a:off x="9420810" y="4743069"/>
              <a:ext cx="152400" cy="152400"/>
              <a:chOff x="1344" y="2064"/>
              <a:chExt cx="192" cy="192"/>
            </a:xfrm>
          </p:grpSpPr>
          <p:sp>
            <p:nvSpPr>
              <p:cNvPr id="93" name="Oval 14">
                <a:extLst>
                  <a:ext uri="{FF2B5EF4-FFF2-40B4-BE49-F238E27FC236}">
                    <a16:creationId xmlns:a16="http://schemas.microsoft.com/office/drawing/2014/main" id="{70911955-E8E8-CE4D-9F12-115E57BEB5D3}"/>
                  </a:ext>
                </a:extLst>
              </p:cNvPr>
              <p:cNvSpPr>
                <a:spLocks noChangeAspect="1" noChangeArrowheads="1"/>
              </p:cNvSpPr>
              <p:nvPr/>
            </p:nvSpPr>
            <p:spPr bwMode="auto">
              <a:xfrm>
                <a:off x="1360"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4" name="Rectangle 15">
                <a:extLst>
                  <a:ext uri="{FF2B5EF4-FFF2-40B4-BE49-F238E27FC236}">
                    <a16:creationId xmlns:a16="http://schemas.microsoft.com/office/drawing/2014/main" id="{6161FB9B-C27B-3F42-BA01-2193BE394E8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3" name="Group 13">
              <a:extLst>
                <a:ext uri="{FF2B5EF4-FFF2-40B4-BE49-F238E27FC236}">
                  <a16:creationId xmlns:a16="http://schemas.microsoft.com/office/drawing/2014/main" id="{BB37A5A3-8EB3-7A47-9EA2-565CEA0B2E64}"/>
                </a:ext>
              </a:extLst>
            </p:cNvPr>
            <p:cNvGrpSpPr>
              <a:grpSpLocks noChangeAspect="1"/>
            </p:cNvGrpSpPr>
            <p:nvPr/>
          </p:nvGrpSpPr>
          <p:grpSpPr bwMode="auto">
            <a:xfrm>
              <a:off x="11052133" y="5112264"/>
              <a:ext cx="152400" cy="152400"/>
              <a:chOff x="1344" y="2064"/>
              <a:chExt cx="192" cy="192"/>
            </a:xfrm>
          </p:grpSpPr>
          <p:sp>
            <p:nvSpPr>
              <p:cNvPr id="91" name="Oval 14">
                <a:extLst>
                  <a:ext uri="{FF2B5EF4-FFF2-40B4-BE49-F238E27FC236}">
                    <a16:creationId xmlns:a16="http://schemas.microsoft.com/office/drawing/2014/main" id="{F2042C96-FF51-DA40-83A5-C538D3C0714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2" name="Rectangle 15">
                <a:extLst>
                  <a:ext uri="{FF2B5EF4-FFF2-40B4-BE49-F238E27FC236}">
                    <a16:creationId xmlns:a16="http://schemas.microsoft.com/office/drawing/2014/main" id="{F11F2FB5-5100-3547-958C-F41B2AEAF47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4" name="TextBox 73">
              <a:extLst>
                <a:ext uri="{FF2B5EF4-FFF2-40B4-BE49-F238E27FC236}">
                  <a16:creationId xmlns:a16="http://schemas.microsoft.com/office/drawing/2014/main" id="{5627EFA6-9283-5B47-A8D9-0F38C799C5E9}"/>
                </a:ext>
              </a:extLst>
            </p:cNvPr>
            <p:cNvSpPr txBox="1"/>
            <p:nvPr/>
          </p:nvSpPr>
          <p:spPr>
            <a:xfrm>
              <a:off x="8940704" y="3798735"/>
              <a:ext cx="881071" cy="369332"/>
            </a:xfrm>
            <a:prstGeom prst="rect">
              <a:avLst/>
            </a:prstGeom>
            <a:noFill/>
          </p:spPr>
          <p:txBody>
            <a:bodyPr wrap="square" rtlCol="0">
              <a:spAutoFit/>
            </a:bodyPr>
            <a:lstStyle/>
            <a:p>
              <a:r>
                <a:rPr lang="en-US" dirty="0"/>
                <a:t>R</a:t>
              </a:r>
              <a:r>
                <a:rPr lang="en-US" baseline="-25000" dirty="0"/>
                <a:t>1</a:t>
              </a:r>
            </a:p>
          </p:txBody>
        </p:sp>
        <p:sp>
          <p:nvSpPr>
            <p:cNvPr id="75" name="TextBox 74">
              <a:extLst>
                <a:ext uri="{FF2B5EF4-FFF2-40B4-BE49-F238E27FC236}">
                  <a16:creationId xmlns:a16="http://schemas.microsoft.com/office/drawing/2014/main" id="{1BD5404D-AF18-4A4B-96C3-1A478A3B749E}"/>
                </a:ext>
              </a:extLst>
            </p:cNvPr>
            <p:cNvSpPr txBox="1"/>
            <p:nvPr/>
          </p:nvSpPr>
          <p:spPr>
            <a:xfrm>
              <a:off x="10900270" y="5329758"/>
              <a:ext cx="563936" cy="369332"/>
            </a:xfrm>
            <a:prstGeom prst="rect">
              <a:avLst/>
            </a:prstGeom>
            <a:noFill/>
          </p:spPr>
          <p:txBody>
            <a:bodyPr wrap="square" rtlCol="0">
              <a:spAutoFit/>
            </a:bodyPr>
            <a:lstStyle/>
            <a:p>
              <a:r>
                <a:rPr lang="en-US" dirty="0" err="1"/>
                <a:t>v</a:t>
              </a:r>
              <a:r>
                <a:rPr lang="en-US" baseline="-25000" dirty="0" err="1"/>
                <a:t>out</a:t>
              </a:r>
              <a:endParaRPr lang="en-US" baseline="-25000" dirty="0"/>
            </a:p>
          </p:txBody>
        </p:sp>
        <p:grpSp>
          <p:nvGrpSpPr>
            <p:cNvPr id="76" name="Group 207">
              <a:extLst>
                <a:ext uri="{FF2B5EF4-FFF2-40B4-BE49-F238E27FC236}">
                  <a16:creationId xmlns:a16="http://schemas.microsoft.com/office/drawing/2014/main" id="{D758C770-5023-4148-81E1-526A424789C5}"/>
                </a:ext>
              </a:extLst>
            </p:cNvPr>
            <p:cNvGrpSpPr>
              <a:grpSpLocks/>
            </p:cNvGrpSpPr>
            <p:nvPr/>
          </p:nvGrpSpPr>
          <p:grpSpPr bwMode="auto">
            <a:xfrm>
              <a:off x="9299935" y="5563017"/>
              <a:ext cx="304800" cy="762000"/>
              <a:chOff x="4560" y="2400"/>
              <a:chExt cx="192" cy="480"/>
            </a:xfrm>
          </p:grpSpPr>
          <p:sp>
            <p:nvSpPr>
              <p:cNvPr id="82" name="Oval 111">
                <a:extLst>
                  <a:ext uri="{FF2B5EF4-FFF2-40B4-BE49-F238E27FC236}">
                    <a16:creationId xmlns:a16="http://schemas.microsoft.com/office/drawing/2014/main" id="{2CBBE667-AF45-C649-BF37-A1EBC3F546DC}"/>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83" name="Line 112">
                <a:extLst>
                  <a:ext uri="{FF2B5EF4-FFF2-40B4-BE49-F238E27FC236}">
                    <a16:creationId xmlns:a16="http://schemas.microsoft.com/office/drawing/2014/main" id="{072B69D2-A63D-FC46-A374-DC54A8152C66}"/>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Line 113">
                <a:extLst>
                  <a:ext uri="{FF2B5EF4-FFF2-40B4-BE49-F238E27FC236}">
                    <a16:creationId xmlns:a16="http://schemas.microsoft.com/office/drawing/2014/main" id="{BA181A32-B4E9-9347-AACB-AA720FFF8EE7}"/>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5" name="Line 114">
                <a:extLst>
                  <a:ext uri="{FF2B5EF4-FFF2-40B4-BE49-F238E27FC236}">
                    <a16:creationId xmlns:a16="http://schemas.microsoft.com/office/drawing/2014/main" id="{49F09F8F-BA0D-9443-BAEE-99D3B7479E85}"/>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6" name="Line 115">
                <a:extLst>
                  <a:ext uri="{FF2B5EF4-FFF2-40B4-BE49-F238E27FC236}">
                    <a16:creationId xmlns:a16="http://schemas.microsoft.com/office/drawing/2014/main" id="{3AEB8FF7-0C73-4E47-9053-3960C63639B5}"/>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 name="Line 116">
                <a:extLst>
                  <a:ext uri="{FF2B5EF4-FFF2-40B4-BE49-F238E27FC236}">
                    <a16:creationId xmlns:a16="http://schemas.microsoft.com/office/drawing/2014/main" id="{0DE4A7BD-1E03-2748-A1E2-C53CA01D4B13}"/>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88" name="Group 117">
                <a:extLst>
                  <a:ext uri="{FF2B5EF4-FFF2-40B4-BE49-F238E27FC236}">
                    <a16:creationId xmlns:a16="http://schemas.microsoft.com/office/drawing/2014/main" id="{E2288F6A-ADFB-C348-A8B2-9C1AE67310CA}"/>
                  </a:ext>
                </a:extLst>
              </p:cNvPr>
              <p:cNvGrpSpPr>
                <a:grpSpLocks noChangeAspect="1"/>
              </p:cNvGrpSpPr>
              <p:nvPr/>
            </p:nvGrpSpPr>
            <p:grpSpPr bwMode="auto">
              <a:xfrm>
                <a:off x="4608" y="2592"/>
                <a:ext cx="96" cy="96"/>
                <a:chOff x="2929" y="3217"/>
                <a:chExt cx="383" cy="191"/>
              </a:xfrm>
            </p:grpSpPr>
            <p:sp>
              <p:nvSpPr>
                <p:cNvPr id="89" name="Arc 118">
                  <a:extLst>
                    <a:ext uri="{FF2B5EF4-FFF2-40B4-BE49-F238E27FC236}">
                      <a16:creationId xmlns:a16="http://schemas.microsoft.com/office/drawing/2014/main" id="{25369A9A-22F8-824F-922C-2081BACDDAB6}"/>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0" name="Arc 119">
                  <a:extLst>
                    <a:ext uri="{FF2B5EF4-FFF2-40B4-BE49-F238E27FC236}">
                      <a16:creationId xmlns:a16="http://schemas.microsoft.com/office/drawing/2014/main" id="{02F148B8-F4E2-964C-89E0-7862854AC968}"/>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77" name="Group 220">
              <a:extLst>
                <a:ext uri="{FF2B5EF4-FFF2-40B4-BE49-F238E27FC236}">
                  <a16:creationId xmlns:a16="http://schemas.microsoft.com/office/drawing/2014/main" id="{BE918E84-DA10-DD47-96E9-92B0E4D3F395}"/>
                </a:ext>
              </a:extLst>
            </p:cNvPr>
            <p:cNvGrpSpPr>
              <a:grpSpLocks/>
            </p:cNvGrpSpPr>
            <p:nvPr/>
          </p:nvGrpSpPr>
          <p:grpSpPr bwMode="auto">
            <a:xfrm>
              <a:off x="8656388" y="4251385"/>
              <a:ext cx="152400" cy="304800"/>
              <a:chOff x="3264" y="3072"/>
              <a:chExt cx="96" cy="192"/>
            </a:xfrm>
          </p:grpSpPr>
          <p:sp>
            <p:nvSpPr>
              <p:cNvPr id="80" name="Line 17">
                <a:extLst>
                  <a:ext uri="{FF2B5EF4-FFF2-40B4-BE49-F238E27FC236}">
                    <a16:creationId xmlns:a16="http://schemas.microsoft.com/office/drawing/2014/main" id="{56D75881-4792-1B40-816D-74028CAEFCB8}"/>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Freeform 18">
                <a:extLst>
                  <a:ext uri="{FF2B5EF4-FFF2-40B4-BE49-F238E27FC236}">
                    <a16:creationId xmlns:a16="http://schemas.microsoft.com/office/drawing/2014/main" id="{5B327F1A-AE8A-784F-A577-37B3C3DB9CE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78" name="TextBox 77">
              <a:extLst>
                <a:ext uri="{FF2B5EF4-FFF2-40B4-BE49-F238E27FC236}">
                  <a16:creationId xmlns:a16="http://schemas.microsoft.com/office/drawing/2014/main" id="{FD33F041-E0E1-7E4F-BADD-6D629C913849}"/>
                </a:ext>
              </a:extLst>
            </p:cNvPr>
            <p:cNvSpPr txBox="1"/>
            <p:nvPr/>
          </p:nvSpPr>
          <p:spPr>
            <a:xfrm>
              <a:off x="8834796" y="5806763"/>
              <a:ext cx="497321" cy="369332"/>
            </a:xfrm>
            <a:prstGeom prst="rect">
              <a:avLst/>
            </a:prstGeom>
            <a:noFill/>
          </p:spPr>
          <p:txBody>
            <a:bodyPr wrap="square" rtlCol="0">
              <a:spAutoFit/>
            </a:bodyPr>
            <a:lstStyle/>
            <a:p>
              <a:r>
                <a:rPr lang="en-US" dirty="0"/>
                <a:t>v</a:t>
              </a:r>
              <a:r>
                <a:rPr lang="en-US" baseline="-25000" dirty="0"/>
                <a:t>in</a:t>
              </a:r>
            </a:p>
          </p:txBody>
        </p:sp>
        <p:sp>
          <p:nvSpPr>
            <p:cNvPr id="79" name="TextBox 78">
              <a:extLst>
                <a:ext uri="{FF2B5EF4-FFF2-40B4-BE49-F238E27FC236}">
                  <a16:creationId xmlns:a16="http://schemas.microsoft.com/office/drawing/2014/main" id="{1973BCD4-2E38-1A45-9725-651CE2A59982}"/>
                </a:ext>
              </a:extLst>
            </p:cNvPr>
            <p:cNvSpPr txBox="1"/>
            <p:nvPr/>
          </p:nvSpPr>
          <p:spPr>
            <a:xfrm>
              <a:off x="8319308" y="5041178"/>
              <a:ext cx="1403242" cy="338554"/>
            </a:xfrm>
            <a:prstGeom prst="rect">
              <a:avLst/>
            </a:prstGeom>
            <a:noFill/>
          </p:spPr>
          <p:txBody>
            <a:bodyPr wrap="square" rtlCol="0">
              <a:spAutoFit/>
            </a:bodyPr>
            <a:lstStyle/>
            <a:p>
              <a:r>
                <a:rPr lang="en-US" sz="1600" dirty="0"/>
                <a:t>Non-inverting</a:t>
              </a:r>
              <a:endParaRPr lang="en-US" sz="1600" baseline="-25000" dirty="0"/>
            </a:p>
          </p:txBody>
        </p:sp>
      </p:grpSp>
    </p:spTree>
    <p:extLst>
      <p:ext uri="{BB962C8B-B14F-4D97-AF65-F5344CB8AC3E}">
        <p14:creationId xmlns:p14="http://schemas.microsoft.com/office/powerpoint/2010/main" val="19282362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3275" y="289186"/>
            <a:ext cx="10515600" cy="869909"/>
          </a:xfrm>
        </p:spPr>
        <p:txBody>
          <a:bodyPr/>
          <a:lstStyle/>
          <a:p>
            <a:pPr algn="ctr"/>
            <a:r>
              <a:rPr lang="en-US" dirty="0"/>
              <a:t>Miscellaneous op amps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9301381" y="6199524"/>
            <a:ext cx="2743200" cy="365125"/>
          </a:xfrm>
        </p:spPr>
        <p:txBody>
          <a:bodyPr/>
          <a:lstStyle/>
          <a:p>
            <a:fld id="{6B76BA51-8322-1A4D-B259-B74706370693}" type="slidenum">
              <a:rPr lang="en-US" smtClean="0"/>
              <a:t>67</a:t>
            </a:fld>
            <a:endParaRPr lang="en-US"/>
          </a:p>
        </p:txBody>
      </p:sp>
      <p:grpSp>
        <p:nvGrpSpPr>
          <p:cNvPr id="17" name="Group 16">
            <a:extLst>
              <a:ext uri="{FF2B5EF4-FFF2-40B4-BE49-F238E27FC236}">
                <a16:creationId xmlns:a16="http://schemas.microsoft.com/office/drawing/2014/main" id="{45FAAD32-4348-1B4C-A915-35A74AB9D719}"/>
              </a:ext>
            </a:extLst>
          </p:cNvPr>
          <p:cNvGrpSpPr/>
          <p:nvPr/>
        </p:nvGrpSpPr>
        <p:grpSpPr>
          <a:xfrm>
            <a:off x="265056" y="1312532"/>
            <a:ext cx="5068945" cy="3623335"/>
            <a:chOff x="332358" y="1199372"/>
            <a:chExt cx="5068945" cy="3623335"/>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87C48B11-3844-7749-8979-1E8121E27682}"/>
                    </a:ext>
                  </a:extLst>
                </p:cNvPr>
                <p:cNvSpPr txBox="1"/>
                <p:nvPr/>
              </p:nvSpPr>
              <p:spPr>
                <a:xfrm>
                  <a:off x="332358" y="4016140"/>
                  <a:ext cx="5068945" cy="806567"/>
                </a:xfrm>
                <a:prstGeom prst="rect">
                  <a:avLst/>
                </a:prstGeom>
                <a:noFill/>
              </p:spPr>
              <p:txBody>
                <a:bodyPr wrap="square" rtlCol="0">
                  <a:spAutoFit/>
                </a:bodyPr>
                <a:lstStyle/>
                <a:p>
                  <a:pPr marL="285750" indent="-285750" hangingPunct="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&gt;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a14:m>
                  <a:endParaRPr lang="en-US" b="0" dirty="0"/>
                </a:p>
                <a:p>
                  <a:pPr marL="285750" indent="-285750" hangingPunct="0">
                    <a:buFont typeface="Arial" panose="020B0604020202020204" pitchFamily="34" charset="0"/>
                    <a:buChar char="•"/>
                  </a:pPr>
                  <a14:m>
                    <m:oMath xmlns:m="http://schemas.openxmlformats.org/officeDocument/2006/math">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𝑇h</m:t>
                              </m:r>
                              <m:r>
                                <a:rPr lang="en-US" b="0" i="1" smtClean="0">
                                  <a:latin typeface="Cambria Math" panose="02040503050406030204" pitchFamily="18" charset="0"/>
                                </a:rPr>
                                <m:t>,+</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𝑇h</m:t>
                              </m:r>
                              <m:r>
                                <a:rPr lang="en-US" b="0" i="1" smtClean="0">
                                  <a:latin typeface="Cambria Math" panose="02040503050406030204" pitchFamily="18" charset="0"/>
                                </a:rPr>
                                <m:t>,−</m:t>
                              </m:r>
                            </m:sub>
                          </m:sSub>
                        </m:e>
                      </m:d>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den>
                      </m:f>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𝑠𝑎𝑡</m:t>
                          </m:r>
                          <m:r>
                            <a:rPr lang="en-US" b="0" i="1" smtClean="0">
                              <a:latin typeface="Cambria Math" panose="02040503050406030204" pitchFamily="18" charset="0"/>
                            </a:rPr>
                            <m:t>,+</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𝑠𝑎𝑡</m:t>
                          </m:r>
                          <m:r>
                            <a:rPr lang="en-US" b="0" i="1" smtClean="0">
                              <a:latin typeface="Cambria Math" panose="02040503050406030204" pitchFamily="18" charset="0"/>
                            </a:rPr>
                            <m:t>,−</m:t>
                          </m:r>
                        </m:sub>
                      </m:sSub>
                      <m:r>
                        <a:rPr lang="en-US" b="0" i="1" smtClean="0">
                          <a:latin typeface="Cambria Math" panose="02040503050406030204" pitchFamily="18" charset="0"/>
                        </a:rPr>
                        <m:t>)</m:t>
                      </m:r>
                    </m:oMath>
                  </a14:m>
                  <a:endParaRPr lang="en-US" dirty="0"/>
                </a:p>
              </p:txBody>
            </p:sp>
          </mc:Choice>
          <mc:Fallback xmlns="">
            <p:sp>
              <p:nvSpPr>
                <p:cNvPr id="3" name="TextBox 2">
                  <a:extLst>
                    <a:ext uri="{FF2B5EF4-FFF2-40B4-BE49-F238E27FC236}">
                      <a16:creationId xmlns:a16="http://schemas.microsoft.com/office/drawing/2014/main" id="{87C48B11-3844-7749-8979-1E8121E27682}"/>
                    </a:ext>
                  </a:extLst>
                </p:cNvPr>
                <p:cNvSpPr txBox="1">
                  <a:spLocks noRot="1" noChangeAspect="1" noMove="1" noResize="1" noEditPoints="1" noAdjustHandles="1" noChangeArrowheads="1" noChangeShapeType="1" noTextEdit="1"/>
                </p:cNvSpPr>
                <p:nvPr/>
              </p:nvSpPr>
              <p:spPr>
                <a:xfrm>
                  <a:off x="332358" y="4016140"/>
                  <a:ext cx="5068945" cy="806567"/>
                </a:xfrm>
                <a:prstGeom prst="rect">
                  <a:avLst/>
                </a:prstGeom>
                <a:blipFill>
                  <a:blip r:embed="rId2"/>
                  <a:stretch>
                    <a:fillRect l="-748"/>
                  </a:stretch>
                </a:blipFill>
              </p:spPr>
              <p:txBody>
                <a:bodyPr/>
                <a:lstStyle/>
                <a:p>
                  <a:r>
                    <a:rPr lang="en-US">
                      <a:noFill/>
                    </a:rPr>
                    <a:t> </a:t>
                  </a:r>
                </a:p>
              </p:txBody>
            </p:sp>
          </mc:Fallback>
        </mc:AlternateContent>
        <p:grpSp>
          <p:nvGrpSpPr>
            <p:cNvPr id="119" name="Group 39">
              <a:extLst>
                <a:ext uri="{FF2B5EF4-FFF2-40B4-BE49-F238E27FC236}">
                  <a16:creationId xmlns:a16="http://schemas.microsoft.com/office/drawing/2014/main" id="{910CA315-A32B-A549-9700-5C01DD078B15}"/>
                </a:ext>
              </a:extLst>
            </p:cNvPr>
            <p:cNvGrpSpPr>
              <a:grpSpLocks/>
            </p:cNvGrpSpPr>
            <p:nvPr/>
          </p:nvGrpSpPr>
          <p:grpSpPr bwMode="auto">
            <a:xfrm>
              <a:off x="1295400" y="1447800"/>
              <a:ext cx="1676400" cy="1371600"/>
              <a:chOff x="2496" y="1968"/>
              <a:chExt cx="1056" cy="864"/>
            </a:xfrm>
          </p:grpSpPr>
          <p:sp>
            <p:nvSpPr>
              <p:cNvPr id="123" name="Line 40">
                <a:extLst>
                  <a:ext uri="{FF2B5EF4-FFF2-40B4-BE49-F238E27FC236}">
                    <a16:creationId xmlns:a16="http://schemas.microsoft.com/office/drawing/2014/main" id="{6806CE39-12E8-8A4E-A028-B2FFC985EE6E}"/>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41">
                <a:extLst>
                  <a:ext uri="{FF2B5EF4-FFF2-40B4-BE49-F238E27FC236}">
                    <a16:creationId xmlns:a16="http://schemas.microsoft.com/office/drawing/2014/main" id="{4DFB0A70-4AF3-C847-8B1A-5014587A969F}"/>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42">
                <a:extLst>
                  <a:ext uri="{FF2B5EF4-FFF2-40B4-BE49-F238E27FC236}">
                    <a16:creationId xmlns:a16="http://schemas.microsoft.com/office/drawing/2014/main" id="{C3EF8FD0-55CC-6C4B-B1CA-C83A782EC40C}"/>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Freeform 43">
                <a:extLst>
                  <a:ext uri="{FF2B5EF4-FFF2-40B4-BE49-F238E27FC236}">
                    <a16:creationId xmlns:a16="http://schemas.microsoft.com/office/drawing/2014/main" id="{9ABBB442-AE8F-EA45-A73B-394D3098B98F}"/>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51" name="Freeform 12">
              <a:extLst>
                <a:ext uri="{FF2B5EF4-FFF2-40B4-BE49-F238E27FC236}">
                  <a16:creationId xmlns:a16="http://schemas.microsoft.com/office/drawing/2014/main" id="{9F3CDE0F-68EF-7046-ADF9-E55354A7F820}"/>
                </a:ext>
              </a:extLst>
            </p:cNvPr>
            <p:cNvSpPr>
              <a:spLocks noChangeAspect="1"/>
            </p:cNvSpPr>
            <p:nvPr/>
          </p:nvSpPr>
          <p:spPr bwMode="auto">
            <a:xfrm>
              <a:off x="2758285" y="214186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 name="TextBox 3">
              <a:extLst>
                <a:ext uri="{FF2B5EF4-FFF2-40B4-BE49-F238E27FC236}">
                  <a16:creationId xmlns:a16="http://schemas.microsoft.com/office/drawing/2014/main" id="{4033ED9C-56D7-0848-A031-F855E9F57FAB}"/>
                </a:ext>
              </a:extLst>
            </p:cNvPr>
            <p:cNvSpPr txBox="1"/>
            <p:nvPr/>
          </p:nvSpPr>
          <p:spPr>
            <a:xfrm flipH="1">
              <a:off x="1597447" y="2299169"/>
              <a:ext cx="439757" cy="369332"/>
            </a:xfrm>
            <a:prstGeom prst="rect">
              <a:avLst/>
            </a:prstGeom>
            <a:noFill/>
          </p:spPr>
          <p:txBody>
            <a:bodyPr wrap="square" rtlCol="0">
              <a:spAutoFit/>
            </a:bodyPr>
            <a:lstStyle/>
            <a:p>
              <a:r>
                <a:rPr lang="en-US" dirty="0"/>
                <a:t>+</a:t>
              </a:r>
            </a:p>
          </p:txBody>
        </p:sp>
        <p:sp>
          <p:nvSpPr>
            <p:cNvPr id="152" name="TextBox 151">
              <a:extLst>
                <a:ext uri="{FF2B5EF4-FFF2-40B4-BE49-F238E27FC236}">
                  <a16:creationId xmlns:a16="http://schemas.microsoft.com/office/drawing/2014/main" id="{6BBE6D44-80B8-3747-8922-0495DB25CA49}"/>
                </a:ext>
              </a:extLst>
            </p:cNvPr>
            <p:cNvSpPr txBox="1"/>
            <p:nvPr/>
          </p:nvSpPr>
          <p:spPr>
            <a:xfrm flipH="1">
              <a:off x="1639677" y="1559202"/>
              <a:ext cx="439757" cy="369332"/>
            </a:xfrm>
            <a:prstGeom prst="rect">
              <a:avLst/>
            </a:prstGeom>
            <a:noFill/>
          </p:spPr>
          <p:txBody>
            <a:bodyPr wrap="square" rtlCol="0">
              <a:spAutoFit/>
            </a:bodyPr>
            <a:lstStyle/>
            <a:p>
              <a:r>
                <a:rPr lang="en-US" dirty="0"/>
                <a:t>-</a:t>
              </a:r>
            </a:p>
          </p:txBody>
        </p:sp>
        <p:sp>
          <p:nvSpPr>
            <p:cNvPr id="153" name="Freeform 12">
              <a:extLst>
                <a:ext uri="{FF2B5EF4-FFF2-40B4-BE49-F238E27FC236}">
                  <a16:creationId xmlns:a16="http://schemas.microsoft.com/office/drawing/2014/main" id="{F5D394A2-DB17-A04C-B32E-98062C637C60}"/>
                </a:ext>
              </a:extLst>
            </p:cNvPr>
            <p:cNvSpPr>
              <a:spLocks noChangeAspect="1"/>
            </p:cNvSpPr>
            <p:nvPr/>
          </p:nvSpPr>
          <p:spPr bwMode="auto">
            <a:xfrm>
              <a:off x="2756447" y="318742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54" name="Group 220">
              <a:extLst>
                <a:ext uri="{FF2B5EF4-FFF2-40B4-BE49-F238E27FC236}">
                  <a16:creationId xmlns:a16="http://schemas.microsoft.com/office/drawing/2014/main" id="{E1659353-3F2A-F94F-9A4E-96CDAE1F9BCD}"/>
                </a:ext>
              </a:extLst>
            </p:cNvPr>
            <p:cNvGrpSpPr>
              <a:grpSpLocks/>
            </p:cNvGrpSpPr>
            <p:nvPr/>
          </p:nvGrpSpPr>
          <p:grpSpPr bwMode="auto">
            <a:xfrm>
              <a:off x="2752531" y="3818460"/>
              <a:ext cx="152400" cy="304800"/>
              <a:chOff x="3264" y="3072"/>
              <a:chExt cx="96" cy="192"/>
            </a:xfrm>
          </p:grpSpPr>
          <p:sp>
            <p:nvSpPr>
              <p:cNvPr id="155" name="Line 17">
                <a:extLst>
                  <a:ext uri="{FF2B5EF4-FFF2-40B4-BE49-F238E27FC236}">
                    <a16:creationId xmlns:a16="http://schemas.microsoft.com/office/drawing/2014/main" id="{82A0D72E-C1B4-2F48-BEE6-AA2640F3DCE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Freeform 18">
                <a:extLst>
                  <a:ext uri="{FF2B5EF4-FFF2-40B4-BE49-F238E27FC236}">
                    <a16:creationId xmlns:a16="http://schemas.microsoft.com/office/drawing/2014/main" id="{5DD5672D-C66A-E44C-B088-BEA7F549995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7" name="TextBox 6">
              <a:extLst>
                <a:ext uri="{FF2B5EF4-FFF2-40B4-BE49-F238E27FC236}">
                  <a16:creationId xmlns:a16="http://schemas.microsoft.com/office/drawing/2014/main" id="{76C015CA-237F-A849-9EE0-314B90B2D45F}"/>
                </a:ext>
              </a:extLst>
            </p:cNvPr>
            <p:cNvSpPr txBox="1"/>
            <p:nvPr/>
          </p:nvSpPr>
          <p:spPr>
            <a:xfrm>
              <a:off x="2401675" y="2329149"/>
              <a:ext cx="388247" cy="369332"/>
            </a:xfrm>
            <a:prstGeom prst="rect">
              <a:avLst/>
            </a:prstGeom>
            <a:noFill/>
          </p:spPr>
          <p:txBody>
            <a:bodyPr wrap="square" rtlCol="0">
              <a:spAutoFit/>
            </a:bodyPr>
            <a:lstStyle/>
            <a:p>
              <a:r>
                <a:rPr lang="en-US" dirty="0"/>
                <a:t>R</a:t>
              </a:r>
              <a:r>
                <a:rPr lang="en-US" baseline="-25000" dirty="0"/>
                <a:t>1</a:t>
              </a:r>
            </a:p>
          </p:txBody>
        </p:sp>
        <p:sp>
          <p:nvSpPr>
            <p:cNvPr id="157" name="TextBox 156">
              <a:extLst>
                <a:ext uri="{FF2B5EF4-FFF2-40B4-BE49-F238E27FC236}">
                  <a16:creationId xmlns:a16="http://schemas.microsoft.com/office/drawing/2014/main" id="{52E0FE9D-0380-1D4B-BD89-25D87A67E134}"/>
                </a:ext>
              </a:extLst>
            </p:cNvPr>
            <p:cNvSpPr txBox="1"/>
            <p:nvPr/>
          </p:nvSpPr>
          <p:spPr>
            <a:xfrm>
              <a:off x="2875642" y="3345973"/>
              <a:ext cx="388247" cy="369332"/>
            </a:xfrm>
            <a:prstGeom prst="rect">
              <a:avLst/>
            </a:prstGeom>
            <a:noFill/>
          </p:spPr>
          <p:txBody>
            <a:bodyPr wrap="square" rtlCol="0">
              <a:spAutoFit/>
            </a:bodyPr>
            <a:lstStyle/>
            <a:p>
              <a:r>
                <a:rPr lang="en-US" dirty="0"/>
                <a:t>R</a:t>
              </a:r>
              <a:r>
                <a:rPr lang="en-US" baseline="-25000" dirty="0"/>
                <a:t>2</a:t>
              </a:r>
            </a:p>
          </p:txBody>
        </p:sp>
        <p:cxnSp>
          <p:nvCxnSpPr>
            <p:cNvPr id="10" name="Straight Connector 9">
              <a:extLst>
                <a:ext uri="{FF2B5EF4-FFF2-40B4-BE49-F238E27FC236}">
                  <a16:creationId xmlns:a16="http://schemas.microsoft.com/office/drawing/2014/main" id="{0103FC3C-886A-0C4B-BB28-A7295BB97192}"/>
                </a:ext>
              </a:extLst>
            </p:cNvPr>
            <p:cNvCxnSpPr>
              <a:cxnSpLocks/>
            </p:cNvCxnSpPr>
            <p:nvPr/>
          </p:nvCxnSpPr>
          <p:spPr>
            <a:xfrm>
              <a:off x="1306693" y="3054426"/>
              <a:ext cx="152298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27A90A03-1271-CA47-8997-6C85FED96F19}"/>
                </a:ext>
              </a:extLst>
            </p:cNvPr>
            <p:cNvCxnSpPr>
              <a:cxnSpLocks/>
            </p:cNvCxnSpPr>
            <p:nvPr/>
          </p:nvCxnSpPr>
          <p:spPr>
            <a:xfrm flipV="1">
              <a:off x="2828731" y="2819400"/>
              <a:ext cx="0" cy="5497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323AE2BA-FD29-074E-A9B2-EBD8EFEAD468}"/>
                </a:ext>
              </a:extLst>
            </p:cNvPr>
            <p:cNvCxnSpPr>
              <a:cxnSpLocks/>
            </p:cNvCxnSpPr>
            <p:nvPr/>
          </p:nvCxnSpPr>
          <p:spPr>
            <a:xfrm>
              <a:off x="1295915" y="2509159"/>
              <a:ext cx="0" cy="5486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2" name="Group 13">
              <a:extLst>
                <a:ext uri="{FF2B5EF4-FFF2-40B4-BE49-F238E27FC236}">
                  <a16:creationId xmlns:a16="http://schemas.microsoft.com/office/drawing/2014/main" id="{552B6F2E-0231-B540-9741-08657CCD5614}"/>
                </a:ext>
              </a:extLst>
            </p:cNvPr>
            <p:cNvGrpSpPr>
              <a:grpSpLocks noChangeAspect="1"/>
            </p:cNvGrpSpPr>
            <p:nvPr/>
          </p:nvGrpSpPr>
          <p:grpSpPr bwMode="auto">
            <a:xfrm>
              <a:off x="2752531" y="2984806"/>
              <a:ext cx="152400" cy="152400"/>
              <a:chOff x="1344" y="2064"/>
              <a:chExt cx="192" cy="192"/>
            </a:xfrm>
          </p:grpSpPr>
          <p:sp>
            <p:nvSpPr>
              <p:cNvPr id="163" name="Oval 14">
                <a:extLst>
                  <a:ext uri="{FF2B5EF4-FFF2-40B4-BE49-F238E27FC236}">
                    <a16:creationId xmlns:a16="http://schemas.microsoft.com/office/drawing/2014/main" id="{21AEE6BA-8A78-8246-98F6-9B15ABB210C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4" name="Rectangle 15">
                <a:extLst>
                  <a:ext uri="{FF2B5EF4-FFF2-40B4-BE49-F238E27FC236}">
                    <a16:creationId xmlns:a16="http://schemas.microsoft.com/office/drawing/2014/main" id="{2E63C5B7-83B2-6D44-B0A7-2463465EF9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65" name="Group 13">
              <a:extLst>
                <a:ext uri="{FF2B5EF4-FFF2-40B4-BE49-F238E27FC236}">
                  <a16:creationId xmlns:a16="http://schemas.microsoft.com/office/drawing/2014/main" id="{B5475CC6-954F-844D-9C9A-2F06C4BECFC7}"/>
                </a:ext>
              </a:extLst>
            </p:cNvPr>
            <p:cNvGrpSpPr>
              <a:grpSpLocks noChangeAspect="1"/>
            </p:cNvGrpSpPr>
            <p:nvPr/>
          </p:nvGrpSpPr>
          <p:grpSpPr bwMode="auto">
            <a:xfrm>
              <a:off x="2904931" y="2063781"/>
              <a:ext cx="152400" cy="152400"/>
              <a:chOff x="1344" y="2064"/>
              <a:chExt cx="192" cy="192"/>
            </a:xfrm>
          </p:grpSpPr>
          <p:sp>
            <p:nvSpPr>
              <p:cNvPr id="166" name="Oval 14">
                <a:extLst>
                  <a:ext uri="{FF2B5EF4-FFF2-40B4-BE49-F238E27FC236}">
                    <a16:creationId xmlns:a16="http://schemas.microsoft.com/office/drawing/2014/main" id="{397C7A1C-CF34-924F-A4D1-ACEBE73735C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7" name="Rectangle 15">
                <a:extLst>
                  <a:ext uri="{FF2B5EF4-FFF2-40B4-BE49-F238E27FC236}">
                    <a16:creationId xmlns:a16="http://schemas.microsoft.com/office/drawing/2014/main" id="{78492618-0AF8-F640-9AC6-2FC58E17B06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74" name="Group 13">
              <a:extLst>
                <a:ext uri="{FF2B5EF4-FFF2-40B4-BE49-F238E27FC236}">
                  <a16:creationId xmlns:a16="http://schemas.microsoft.com/office/drawing/2014/main" id="{7B886215-07D3-AC4A-A9CC-0AE2F7683249}"/>
                </a:ext>
              </a:extLst>
            </p:cNvPr>
            <p:cNvGrpSpPr>
              <a:grpSpLocks noChangeAspect="1"/>
            </p:cNvGrpSpPr>
            <p:nvPr/>
          </p:nvGrpSpPr>
          <p:grpSpPr bwMode="auto">
            <a:xfrm>
              <a:off x="1188772" y="1686094"/>
              <a:ext cx="152400" cy="152400"/>
              <a:chOff x="1344" y="2064"/>
              <a:chExt cx="192" cy="192"/>
            </a:xfrm>
          </p:grpSpPr>
          <p:sp>
            <p:nvSpPr>
              <p:cNvPr id="175" name="Oval 14">
                <a:extLst>
                  <a:ext uri="{FF2B5EF4-FFF2-40B4-BE49-F238E27FC236}">
                    <a16:creationId xmlns:a16="http://schemas.microsoft.com/office/drawing/2014/main" id="{C6F9D0E9-831A-0442-A432-049AA1D698D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6" name="Rectangle 15">
                <a:extLst>
                  <a:ext uri="{FF2B5EF4-FFF2-40B4-BE49-F238E27FC236}">
                    <a16:creationId xmlns:a16="http://schemas.microsoft.com/office/drawing/2014/main" id="{ECA039D2-CCFD-8C43-872D-511219C2157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 name="TextBox 15">
              <a:extLst>
                <a:ext uri="{FF2B5EF4-FFF2-40B4-BE49-F238E27FC236}">
                  <a16:creationId xmlns:a16="http://schemas.microsoft.com/office/drawing/2014/main" id="{0917638E-87FD-3D49-BD74-9B8179643D9D}"/>
                </a:ext>
              </a:extLst>
            </p:cNvPr>
            <p:cNvSpPr txBox="1"/>
            <p:nvPr/>
          </p:nvSpPr>
          <p:spPr>
            <a:xfrm>
              <a:off x="775097" y="1581779"/>
              <a:ext cx="431528" cy="369332"/>
            </a:xfrm>
            <a:prstGeom prst="rect">
              <a:avLst/>
            </a:prstGeom>
            <a:noFill/>
          </p:spPr>
          <p:txBody>
            <a:bodyPr wrap="none" rtlCol="0">
              <a:spAutoFit/>
            </a:bodyPr>
            <a:lstStyle/>
            <a:p>
              <a:r>
                <a:rPr lang="en-US" dirty="0"/>
                <a:t>V</a:t>
              </a:r>
              <a:r>
                <a:rPr lang="en-US" baseline="-25000" dirty="0"/>
                <a:t>in</a:t>
              </a:r>
            </a:p>
          </p:txBody>
        </p:sp>
        <p:sp>
          <p:nvSpPr>
            <p:cNvPr id="177" name="TextBox 176">
              <a:extLst>
                <a:ext uri="{FF2B5EF4-FFF2-40B4-BE49-F238E27FC236}">
                  <a16:creationId xmlns:a16="http://schemas.microsoft.com/office/drawing/2014/main" id="{680D7F7E-85FB-3F47-A7D6-08095452DBE7}"/>
                </a:ext>
              </a:extLst>
            </p:cNvPr>
            <p:cNvSpPr txBox="1"/>
            <p:nvPr/>
          </p:nvSpPr>
          <p:spPr>
            <a:xfrm>
              <a:off x="2663535" y="1694423"/>
              <a:ext cx="519629" cy="369332"/>
            </a:xfrm>
            <a:prstGeom prst="rect">
              <a:avLst/>
            </a:prstGeom>
            <a:noFill/>
          </p:spPr>
          <p:txBody>
            <a:bodyPr wrap="none" rtlCol="0">
              <a:spAutoFit/>
            </a:bodyPr>
            <a:lstStyle/>
            <a:p>
              <a:r>
                <a:rPr lang="en-US" dirty="0" err="1"/>
                <a:t>V</a:t>
              </a:r>
              <a:r>
                <a:rPr lang="en-US" baseline="-25000" dirty="0" err="1"/>
                <a:t>out</a:t>
              </a:r>
              <a:endParaRPr lang="en-US" baseline="-25000" dirty="0"/>
            </a:p>
          </p:txBody>
        </p:sp>
        <p:sp>
          <p:nvSpPr>
            <p:cNvPr id="179" name="TextBox 178">
              <a:extLst>
                <a:ext uri="{FF2B5EF4-FFF2-40B4-BE49-F238E27FC236}">
                  <a16:creationId xmlns:a16="http://schemas.microsoft.com/office/drawing/2014/main" id="{4AAED862-24AE-674F-BF88-3048631E0A9B}"/>
                </a:ext>
              </a:extLst>
            </p:cNvPr>
            <p:cNvSpPr txBox="1"/>
            <p:nvPr/>
          </p:nvSpPr>
          <p:spPr>
            <a:xfrm>
              <a:off x="1811495" y="1199372"/>
              <a:ext cx="1802296" cy="369332"/>
            </a:xfrm>
            <a:prstGeom prst="rect">
              <a:avLst/>
            </a:prstGeom>
            <a:noFill/>
          </p:spPr>
          <p:txBody>
            <a:bodyPr wrap="square" rtlCol="0">
              <a:spAutoFit/>
            </a:bodyPr>
            <a:lstStyle/>
            <a:p>
              <a:r>
                <a:rPr lang="en-US" dirty="0"/>
                <a:t>Schmidt trigger</a:t>
              </a:r>
            </a:p>
          </p:txBody>
        </p:sp>
      </p:grpSp>
      <p:grpSp>
        <p:nvGrpSpPr>
          <p:cNvPr id="6" name="Group 5">
            <a:extLst>
              <a:ext uri="{FF2B5EF4-FFF2-40B4-BE49-F238E27FC236}">
                <a16:creationId xmlns:a16="http://schemas.microsoft.com/office/drawing/2014/main" id="{FCC5FB5B-81D0-3845-8B25-96F7FA3293E6}"/>
              </a:ext>
            </a:extLst>
          </p:cNvPr>
          <p:cNvGrpSpPr/>
          <p:nvPr/>
        </p:nvGrpSpPr>
        <p:grpSpPr>
          <a:xfrm>
            <a:off x="8369820" y="1183363"/>
            <a:ext cx="3260267" cy="2364922"/>
            <a:chOff x="7507596" y="1855142"/>
            <a:chExt cx="3260267" cy="2364922"/>
          </a:xfrm>
        </p:grpSpPr>
        <p:sp>
          <p:nvSpPr>
            <p:cNvPr id="117" name="TextBox 116">
              <a:extLst>
                <a:ext uri="{FF2B5EF4-FFF2-40B4-BE49-F238E27FC236}">
                  <a16:creationId xmlns:a16="http://schemas.microsoft.com/office/drawing/2014/main" id="{66FEDDF5-685E-624D-A591-67261B1C5809}"/>
                </a:ext>
              </a:extLst>
            </p:cNvPr>
            <p:cNvSpPr txBox="1"/>
            <p:nvPr/>
          </p:nvSpPr>
          <p:spPr>
            <a:xfrm>
              <a:off x="8965567" y="1855142"/>
              <a:ext cx="1802296" cy="369332"/>
            </a:xfrm>
            <a:prstGeom prst="rect">
              <a:avLst/>
            </a:prstGeom>
            <a:noFill/>
          </p:spPr>
          <p:txBody>
            <a:bodyPr wrap="square" rtlCol="0">
              <a:spAutoFit/>
            </a:bodyPr>
            <a:lstStyle/>
            <a:p>
              <a:r>
                <a:rPr lang="en-US" dirty="0"/>
                <a:t>Smoothing</a:t>
              </a:r>
            </a:p>
          </p:txBody>
        </p:sp>
        <p:grpSp>
          <p:nvGrpSpPr>
            <p:cNvPr id="128" name="Group 218">
              <a:extLst>
                <a:ext uri="{FF2B5EF4-FFF2-40B4-BE49-F238E27FC236}">
                  <a16:creationId xmlns:a16="http://schemas.microsoft.com/office/drawing/2014/main" id="{499A62B1-2CCD-8941-BDB1-9BB3566C1BF2}"/>
                </a:ext>
              </a:extLst>
            </p:cNvPr>
            <p:cNvGrpSpPr>
              <a:grpSpLocks/>
            </p:cNvGrpSpPr>
            <p:nvPr/>
          </p:nvGrpSpPr>
          <p:grpSpPr bwMode="auto">
            <a:xfrm rot="2700000">
              <a:off x="8382000" y="2057400"/>
              <a:ext cx="152400" cy="762000"/>
              <a:chOff x="5280" y="1200"/>
              <a:chExt cx="96" cy="480"/>
            </a:xfrm>
          </p:grpSpPr>
          <p:sp>
            <p:nvSpPr>
              <p:cNvPr id="129" name="Line 106">
                <a:extLst>
                  <a:ext uri="{FF2B5EF4-FFF2-40B4-BE49-F238E27FC236}">
                    <a16:creationId xmlns:a16="http://schemas.microsoft.com/office/drawing/2014/main" id="{F0A0C22C-0F99-B94D-AEB6-A43CD56636B5}"/>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0" name="Line 107">
                <a:extLst>
                  <a:ext uri="{FF2B5EF4-FFF2-40B4-BE49-F238E27FC236}">
                    <a16:creationId xmlns:a16="http://schemas.microsoft.com/office/drawing/2014/main" id="{2B871C27-2977-DE41-8626-F44F7992EAF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1" name="Freeform 108">
                <a:extLst>
                  <a:ext uri="{FF2B5EF4-FFF2-40B4-BE49-F238E27FC236}">
                    <a16:creationId xmlns:a16="http://schemas.microsoft.com/office/drawing/2014/main" id="{98414D0C-86D5-0F4C-8A53-F71A11397B35}"/>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32" name="Line 109">
                <a:extLst>
                  <a:ext uri="{FF2B5EF4-FFF2-40B4-BE49-F238E27FC236}">
                    <a16:creationId xmlns:a16="http://schemas.microsoft.com/office/drawing/2014/main" id="{3CCB61BB-2831-0549-BB8B-A43C274DB3A8}"/>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6" name="Group 13">
              <a:extLst>
                <a:ext uri="{FF2B5EF4-FFF2-40B4-BE49-F238E27FC236}">
                  <a16:creationId xmlns:a16="http://schemas.microsoft.com/office/drawing/2014/main" id="{C237DEB9-447D-2C48-897E-34D428C7EB2D}"/>
                </a:ext>
              </a:extLst>
            </p:cNvPr>
            <p:cNvGrpSpPr>
              <a:grpSpLocks noChangeAspect="1"/>
            </p:cNvGrpSpPr>
            <p:nvPr/>
          </p:nvGrpSpPr>
          <p:grpSpPr bwMode="auto">
            <a:xfrm>
              <a:off x="8122096" y="2608340"/>
              <a:ext cx="152400" cy="152400"/>
              <a:chOff x="1344" y="2064"/>
              <a:chExt cx="192" cy="192"/>
            </a:xfrm>
          </p:grpSpPr>
          <p:sp>
            <p:nvSpPr>
              <p:cNvPr id="139" name="Oval 14">
                <a:extLst>
                  <a:ext uri="{FF2B5EF4-FFF2-40B4-BE49-F238E27FC236}">
                    <a16:creationId xmlns:a16="http://schemas.microsoft.com/office/drawing/2014/main" id="{07B14FF2-D8A1-4348-B3CA-84DD13E9466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0" name="Rectangle 15">
                <a:extLst>
                  <a:ext uri="{FF2B5EF4-FFF2-40B4-BE49-F238E27FC236}">
                    <a16:creationId xmlns:a16="http://schemas.microsoft.com/office/drawing/2014/main" id="{277C24AD-ECD0-AF40-A0FA-E649B47DFD3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1" name="Group 210">
              <a:extLst>
                <a:ext uri="{FF2B5EF4-FFF2-40B4-BE49-F238E27FC236}">
                  <a16:creationId xmlns:a16="http://schemas.microsoft.com/office/drawing/2014/main" id="{7745CB22-A452-894F-A0DA-B12EF7A36030}"/>
                </a:ext>
              </a:extLst>
            </p:cNvPr>
            <p:cNvGrpSpPr>
              <a:grpSpLocks/>
            </p:cNvGrpSpPr>
            <p:nvPr/>
          </p:nvGrpSpPr>
          <p:grpSpPr bwMode="auto">
            <a:xfrm>
              <a:off x="9445721" y="2684540"/>
              <a:ext cx="304800" cy="762000"/>
              <a:chOff x="3216" y="1728"/>
              <a:chExt cx="192" cy="480"/>
            </a:xfrm>
          </p:grpSpPr>
          <p:sp>
            <p:nvSpPr>
              <p:cNvPr id="142" name="Line 8">
                <a:extLst>
                  <a:ext uri="{FF2B5EF4-FFF2-40B4-BE49-F238E27FC236}">
                    <a16:creationId xmlns:a16="http://schemas.microsoft.com/office/drawing/2014/main" id="{39FBEFD6-B2C1-5442-AD16-018584C25F4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9">
                <a:extLst>
                  <a:ext uri="{FF2B5EF4-FFF2-40B4-BE49-F238E27FC236}">
                    <a16:creationId xmlns:a16="http://schemas.microsoft.com/office/drawing/2014/main" id="{32A5C8D9-5DD6-7040-8D0B-D8B0C4E150C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0">
                <a:extLst>
                  <a:ext uri="{FF2B5EF4-FFF2-40B4-BE49-F238E27FC236}">
                    <a16:creationId xmlns:a16="http://schemas.microsoft.com/office/drawing/2014/main" id="{3053DA63-1B6B-834C-BE82-674E4502C59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1">
                <a:extLst>
                  <a:ext uri="{FF2B5EF4-FFF2-40B4-BE49-F238E27FC236}">
                    <a16:creationId xmlns:a16="http://schemas.microsoft.com/office/drawing/2014/main" id="{18D03239-6FB1-F54F-A910-F8255E5738D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50" name="Freeform 12">
              <a:extLst>
                <a:ext uri="{FF2B5EF4-FFF2-40B4-BE49-F238E27FC236}">
                  <a16:creationId xmlns:a16="http://schemas.microsoft.com/office/drawing/2014/main" id="{AB55BD32-9336-0547-B707-E1E55C00425E}"/>
                </a:ext>
              </a:extLst>
            </p:cNvPr>
            <p:cNvSpPr>
              <a:spLocks noChangeAspect="1"/>
            </p:cNvSpPr>
            <p:nvPr/>
          </p:nvSpPr>
          <p:spPr bwMode="auto">
            <a:xfrm>
              <a:off x="9978890" y="268687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58" name="Straight Connector 157">
              <a:extLst>
                <a:ext uri="{FF2B5EF4-FFF2-40B4-BE49-F238E27FC236}">
                  <a16:creationId xmlns:a16="http://schemas.microsoft.com/office/drawing/2014/main" id="{742B799F-54D0-E845-81A0-325904C7AC7C}"/>
                </a:ext>
              </a:extLst>
            </p:cNvPr>
            <p:cNvCxnSpPr/>
            <p:nvPr/>
          </p:nvCxnSpPr>
          <p:spPr>
            <a:xfrm>
              <a:off x="7587222" y="2171354"/>
              <a:ext cx="113473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0" name="TextBox 179">
                  <a:extLst>
                    <a:ext uri="{FF2B5EF4-FFF2-40B4-BE49-F238E27FC236}">
                      <a16:creationId xmlns:a16="http://schemas.microsoft.com/office/drawing/2014/main" id="{79AB1E9C-67C5-6946-9CBD-8DEB55904A7C}"/>
                    </a:ext>
                  </a:extLst>
                </p:cNvPr>
                <p:cNvSpPr txBox="1"/>
                <p:nvPr/>
              </p:nvSpPr>
              <p:spPr>
                <a:xfrm>
                  <a:off x="7507596" y="3703256"/>
                  <a:ext cx="2915242" cy="516808"/>
                </a:xfrm>
                <a:prstGeom prst="rect">
                  <a:avLst/>
                </a:prstGeom>
                <a:noFill/>
              </p:spPr>
              <p:txBody>
                <a:bodyPr wrap="square" rtlCol="0">
                  <a:spAutoFit/>
                </a:bodyPr>
                <a:lstStyle/>
                <a:p>
                  <a:pPr marL="285750" indent="-285750" hangingPunct="0">
                    <a:buFont typeface="Arial" panose="020B0604020202020204" pitchFamily="34" charset="0"/>
                    <a:buChar char="•"/>
                  </a:pPr>
                  <a14:m>
                    <m:oMath xmlns:m="http://schemas.openxmlformats.org/officeDocument/2006/math">
                      <m:r>
                        <a:rPr lang="en-US" i="1" smtClean="0">
                          <a:latin typeface="Cambria Math" panose="02040503050406030204" pitchFamily="18" charset="0"/>
                        </a:rPr>
                        <m:t>𝑅</m:t>
                      </m:r>
                      <m:r>
                        <a:rPr lang="en-US" b="0" i="1" smtClean="0">
                          <a:latin typeface="Cambria Math" panose="02040503050406030204" pitchFamily="18" charset="0"/>
                        </a:rPr>
                        <m:t>𝐶</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10</m:t>
                          </m:r>
                        </m:num>
                        <m:den>
                          <m:r>
                            <a:rPr lang="en-US" b="0" i="1" smtClean="0">
                              <a:latin typeface="Cambria Math" panose="02040503050406030204" pitchFamily="18" charset="0"/>
                            </a:rPr>
                            <m:t>𝑓</m:t>
                          </m:r>
                        </m:den>
                      </m:f>
                    </m:oMath>
                  </a14:m>
                  <a:endParaRPr lang="en-US" dirty="0"/>
                </a:p>
              </p:txBody>
            </p:sp>
          </mc:Choice>
          <mc:Fallback xmlns="">
            <p:sp>
              <p:nvSpPr>
                <p:cNvPr id="180" name="TextBox 179">
                  <a:extLst>
                    <a:ext uri="{FF2B5EF4-FFF2-40B4-BE49-F238E27FC236}">
                      <a16:creationId xmlns:a16="http://schemas.microsoft.com/office/drawing/2014/main" id="{79AB1E9C-67C5-6946-9CBD-8DEB55904A7C}"/>
                    </a:ext>
                  </a:extLst>
                </p:cNvPr>
                <p:cNvSpPr txBox="1">
                  <a:spLocks noRot="1" noChangeAspect="1" noMove="1" noResize="1" noEditPoints="1" noAdjustHandles="1" noChangeArrowheads="1" noChangeShapeType="1" noTextEdit="1"/>
                </p:cNvSpPr>
                <p:nvPr/>
              </p:nvSpPr>
              <p:spPr>
                <a:xfrm>
                  <a:off x="7507596" y="3703256"/>
                  <a:ext cx="2915242" cy="516808"/>
                </a:xfrm>
                <a:prstGeom prst="rect">
                  <a:avLst/>
                </a:prstGeom>
                <a:blipFill>
                  <a:blip r:embed="rId3"/>
                  <a:stretch>
                    <a:fillRect l="-1304" b="-2381"/>
                  </a:stretch>
                </a:blipFill>
              </p:spPr>
              <p:txBody>
                <a:bodyPr/>
                <a:lstStyle/>
                <a:p>
                  <a:r>
                    <a:rPr lang="en-US">
                      <a:noFill/>
                    </a:rPr>
                    <a:t> </a:t>
                  </a:r>
                </a:p>
              </p:txBody>
            </p:sp>
          </mc:Fallback>
        </mc:AlternateContent>
        <p:grpSp>
          <p:nvGrpSpPr>
            <p:cNvPr id="194" name="Group 218">
              <a:extLst>
                <a:ext uri="{FF2B5EF4-FFF2-40B4-BE49-F238E27FC236}">
                  <a16:creationId xmlns:a16="http://schemas.microsoft.com/office/drawing/2014/main" id="{3C71CF0A-6004-7F4F-9423-615DA1C46B7E}"/>
                </a:ext>
              </a:extLst>
            </p:cNvPr>
            <p:cNvGrpSpPr>
              <a:grpSpLocks/>
            </p:cNvGrpSpPr>
            <p:nvPr/>
          </p:nvGrpSpPr>
          <p:grpSpPr bwMode="auto">
            <a:xfrm rot="8100000">
              <a:off x="8388742" y="2584183"/>
              <a:ext cx="152400" cy="762000"/>
              <a:chOff x="5280" y="1200"/>
              <a:chExt cx="96" cy="480"/>
            </a:xfrm>
          </p:grpSpPr>
          <p:sp>
            <p:nvSpPr>
              <p:cNvPr id="195" name="Line 106">
                <a:extLst>
                  <a:ext uri="{FF2B5EF4-FFF2-40B4-BE49-F238E27FC236}">
                    <a16:creationId xmlns:a16="http://schemas.microsoft.com/office/drawing/2014/main" id="{D073A082-C8EC-164A-A347-C608EA46C552}"/>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107">
                <a:extLst>
                  <a:ext uri="{FF2B5EF4-FFF2-40B4-BE49-F238E27FC236}">
                    <a16:creationId xmlns:a16="http://schemas.microsoft.com/office/drawing/2014/main" id="{A15DBA08-EE36-D445-A681-36ACB20BB34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Freeform 108">
                <a:extLst>
                  <a:ext uri="{FF2B5EF4-FFF2-40B4-BE49-F238E27FC236}">
                    <a16:creationId xmlns:a16="http://schemas.microsoft.com/office/drawing/2014/main" id="{8C7E68A8-30F9-414B-9DFE-83F991ABE956}"/>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98" name="Line 109">
                <a:extLst>
                  <a:ext uri="{FF2B5EF4-FFF2-40B4-BE49-F238E27FC236}">
                    <a16:creationId xmlns:a16="http://schemas.microsoft.com/office/drawing/2014/main" id="{39AB36ED-4D2C-AE4E-A79B-856B7E116254}"/>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9" name="Group 13">
              <a:extLst>
                <a:ext uri="{FF2B5EF4-FFF2-40B4-BE49-F238E27FC236}">
                  <a16:creationId xmlns:a16="http://schemas.microsoft.com/office/drawing/2014/main" id="{27D8CDB0-D766-3346-98DC-4A6BAA50AEEC}"/>
                </a:ext>
              </a:extLst>
            </p:cNvPr>
            <p:cNvGrpSpPr>
              <a:grpSpLocks noChangeAspect="1"/>
            </p:cNvGrpSpPr>
            <p:nvPr/>
          </p:nvGrpSpPr>
          <p:grpSpPr bwMode="auto">
            <a:xfrm>
              <a:off x="9151742" y="2629261"/>
              <a:ext cx="152400" cy="152400"/>
              <a:chOff x="1344" y="2064"/>
              <a:chExt cx="192" cy="192"/>
            </a:xfrm>
          </p:grpSpPr>
          <p:sp>
            <p:nvSpPr>
              <p:cNvPr id="201" name="Oval 14">
                <a:extLst>
                  <a:ext uri="{FF2B5EF4-FFF2-40B4-BE49-F238E27FC236}">
                    <a16:creationId xmlns:a16="http://schemas.microsoft.com/office/drawing/2014/main" id="{A81755F1-29AB-0E45-8678-4A78C922706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02" name="Rectangle 15">
                <a:extLst>
                  <a:ext uri="{FF2B5EF4-FFF2-40B4-BE49-F238E27FC236}">
                    <a16:creationId xmlns:a16="http://schemas.microsoft.com/office/drawing/2014/main" id="{0C14B067-BEF4-4F4A-BFA2-CF95772492E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04" name="Group 13">
              <a:extLst>
                <a:ext uri="{FF2B5EF4-FFF2-40B4-BE49-F238E27FC236}">
                  <a16:creationId xmlns:a16="http://schemas.microsoft.com/office/drawing/2014/main" id="{6808132B-7BBB-6449-A4E1-2ADCEC56D0FA}"/>
                </a:ext>
              </a:extLst>
            </p:cNvPr>
            <p:cNvGrpSpPr>
              <a:grpSpLocks noChangeAspect="1"/>
            </p:cNvGrpSpPr>
            <p:nvPr/>
          </p:nvGrpSpPr>
          <p:grpSpPr bwMode="auto">
            <a:xfrm>
              <a:off x="8645760" y="3148189"/>
              <a:ext cx="152400" cy="152400"/>
              <a:chOff x="1344" y="2064"/>
              <a:chExt cx="192" cy="192"/>
            </a:xfrm>
          </p:grpSpPr>
          <p:sp>
            <p:nvSpPr>
              <p:cNvPr id="205" name="Oval 14">
                <a:extLst>
                  <a:ext uri="{FF2B5EF4-FFF2-40B4-BE49-F238E27FC236}">
                    <a16:creationId xmlns:a16="http://schemas.microsoft.com/office/drawing/2014/main" id="{AB00BBEF-BD7F-4F4C-9538-920085CD541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06" name="Rectangle 15">
                <a:extLst>
                  <a:ext uri="{FF2B5EF4-FFF2-40B4-BE49-F238E27FC236}">
                    <a16:creationId xmlns:a16="http://schemas.microsoft.com/office/drawing/2014/main" id="{4EF2B9FE-5552-C74B-8836-60CADA3C66E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21" name="Group 13">
              <a:extLst>
                <a:ext uri="{FF2B5EF4-FFF2-40B4-BE49-F238E27FC236}">
                  <a16:creationId xmlns:a16="http://schemas.microsoft.com/office/drawing/2014/main" id="{35F414E2-B1D5-1A4B-A90F-DE5379AE72E8}"/>
                </a:ext>
              </a:extLst>
            </p:cNvPr>
            <p:cNvGrpSpPr>
              <a:grpSpLocks noChangeAspect="1"/>
            </p:cNvGrpSpPr>
            <p:nvPr/>
          </p:nvGrpSpPr>
          <p:grpSpPr bwMode="auto">
            <a:xfrm>
              <a:off x="8634060" y="2108605"/>
              <a:ext cx="152400" cy="152400"/>
              <a:chOff x="1344" y="2064"/>
              <a:chExt cx="192" cy="192"/>
            </a:xfrm>
          </p:grpSpPr>
          <p:sp>
            <p:nvSpPr>
              <p:cNvPr id="222" name="Oval 14">
                <a:extLst>
                  <a:ext uri="{FF2B5EF4-FFF2-40B4-BE49-F238E27FC236}">
                    <a16:creationId xmlns:a16="http://schemas.microsoft.com/office/drawing/2014/main" id="{E9959C32-3E52-C547-94E0-A88428560AA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3" name="Rectangle 15">
                <a:extLst>
                  <a:ext uri="{FF2B5EF4-FFF2-40B4-BE49-F238E27FC236}">
                    <a16:creationId xmlns:a16="http://schemas.microsoft.com/office/drawing/2014/main" id="{AE648622-BA0D-9345-B525-448DCEF3E8B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24" name="Straight Connector 223">
              <a:extLst>
                <a:ext uri="{FF2B5EF4-FFF2-40B4-BE49-F238E27FC236}">
                  <a16:creationId xmlns:a16="http://schemas.microsoft.com/office/drawing/2014/main" id="{9C38ECAC-4D20-0641-A117-D0FBF61340EF}"/>
                </a:ext>
              </a:extLst>
            </p:cNvPr>
            <p:cNvCxnSpPr/>
            <p:nvPr/>
          </p:nvCxnSpPr>
          <p:spPr>
            <a:xfrm>
              <a:off x="7593850" y="3224903"/>
              <a:ext cx="113473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5" name="Group 13">
              <a:extLst>
                <a:ext uri="{FF2B5EF4-FFF2-40B4-BE49-F238E27FC236}">
                  <a16:creationId xmlns:a16="http://schemas.microsoft.com/office/drawing/2014/main" id="{A47B5B94-7BEA-254E-B535-9BC924560DED}"/>
                </a:ext>
              </a:extLst>
            </p:cNvPr>
            <p:cNvGrpSpPr>
              <a:grpSpLocks noChangeAspect="1"/>
            </p:cNvGrpSpPr>
            <p:nvPr/>
          </p:nvGrpSpPr>
          <p:grpSpPr bwMode="auto">
            <a:xfrm>
              <a:off x="7532374" y="3145052"/>
              <a:ext cx="152400" cy="152400"/>
              <a:chOff x="1344" y="2064"/>
              <a:chExt cx="192" cy="192"/>
            </a:xfrm>
          </p:grpSpPr>
          <p:sp>
            <p:nvSpPr>
              <p:cNvPr id="226" name="Oval 14">
                <a:extLst>
                  <a:ext uri="{FF2B5EF4-FFF2-40B4-BE49-F238E27FC236}">
                    <a16:creationId xmlns:a16="http://schemas.microsoft.com/office/drawing/2014/main" id="{27E9CD5F-6CA5-E445-831F-109318E7C8D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7" name="Rectangle 15">
                <a:extLst>
                  <a:ext uri="{FF2B5EF4-FFF2-40B4-BE49-F238E27FC236}">
                    <a16:creationId xmlns:a16="http://schemas.microsoft.com/office/drawing/2014/main" id="{BCB8634E-9809-E34D-86E1-EA0334D6F87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28" name="Group 13">
              <a:extLst>
                <a:ext uri="{FF2B5EF4-FFF2-40B4-BE49-F238E27FC236}">
                  <a16:creationId xmlns:a16="http://schemas.microsoft.com/office/drawing/2014/main" id="{A90C40AE-38C9-3A41-8130-C037DCFA23A4}"/>
                </a:ext>
              </a:extLst>
            </p:cNvPr>
            <p:cNvGrpSpPr>
              <a:grpSpLocks noChangeAspect="1"/>
            </p:cNvGrpSpPr>
            <p:nvPr/>
          </p:nvGrpSpPr>
          <p:grpSpPr bwMode="auto">
            <a:xfrm>
              <a:off x="7512497" y="2091505"/>
              <a:ext cx="152400" cy="152400"/>
              <a:chOff x="1344" y="2064"/>
              <a:chExt cx="192" cy="192"/>
            </a:xfrm>
          </p:grpSpPr>
          <p:sp>
            <p:nvSpPr>
              <p:cNvPr id="229" name="Oval 14">
                <a:extLst>
                  <a:ext uri="{FF2B5EF4-FFF2-40B4-BE49-F238E27FC236}">
                    <a16:creationId xmlns:a16="http://schemas.microsoft.com/office/drawing/2014/main" id="{34DA7627-4F9D-5749-8B13-18E9479272D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30" name="Rectangle 15">
                <a:extLst>
                  <a:ext uri="{FF2B5EF4-FFF2-40B4-BE49-F238E27FC236}">
                    <a16:creationId xmlns:a16="http://schemas.microsoft.com/office/drawing/2014/main" id="{F8D65EDF-4F70-8E43-8DD0-4E53C19CBDF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31" name="Straight Connector 230">
              <a:extLst>
                <a:ext uri="{FF2B5EF4-FFF2-40B4-BE49-F238E27FC236}">
                  <a16:creationId xmlns:a16="http://schemas.microsoft.com/office/drawing/2014/main" id="{E05B93A6-35AE-174D-8E1B-CD92C2E64F22}"/>
                </a:ext>
              </a:extLst>
            </p:cNvPr>
            <p:cNvCxnSpPr/>
            <p:nvPr/>
          </p:nvCxnSpPr>
          <p:spPr>
            <a:xfrm>
              <a:off x="9260777" y="2702852"/>
              <a:ext cx="113473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3712889B-8052-C849-ADC4-0D15930FF940}"/>
                </a:ext>
              </a:extLst>
            </p:cNvPr>
            <p:cNvCxnSpPr>
              <a:cxnSpLocks/>
            </p:cNvCxnSpPr>
            <p:nvPr/>
          </p:nvCxnSpPr>
          <p:spPr>
            <a:xfrm>
              <a:off x="8188791" y="2645958"/>
              <a:ext cx="0" cy="8229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3" name="Straight Connector 242">
              <a:extLst>
                <a:ext uri="{FF2B5EF4-FFF2-40B4-BE49-F238E27FC236}">
                  <a16:creationId xmlns:a16="http://schemas.microsoft.com/office/drawing/2014/main" id="{FDFD10C2-BF1C-7E41-83BA-9CC651162C28}"/>
                </a:ext>
              </a:extLst>
            </p:cNvPr>
            <p:cNvCxnSpPr>
              <a:cxnSpLocks/>
            </p:cNvCxnSpPr>
            <p:nvPr/>
          </p:nvCxnSpPr>
          <p:spPr>
            <a:xfrm>
              <a:off x="8187348" y="3453819"/>
              <a:ext cx="228187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44" name="Group 13">
              <a:extLst>
                <a:ext uri="{FF2B5EF4-FFF2-40B4-BE49-F238E27FC236}">
                  <a16:creationId xmlns:a16="http://schemas.microsoft.com/office/drawing/2014/main" id="{C4267907-CE27-BA4E-8DC4-F0150557F7CA}"/>
                </a:ext>
              </a:extLst>
            </p:cNvPr>
            <p:cNvGrpSpPr>
              <a:grpSpLocks noChangeAspect="1"/>
            </p:cNvGrpSpPr>
            <p:nvPr/>
          </p:nvGrpSpPr>
          <p:grpSpPr bwMode="auto">
            <a:xfrm>
              <a:off x="10427976" y="3376966"/>
              <a:ext cx="152400" cy="152400"/>
              <a:chOff x="1344" y="2064"/>
              <a:chExt cx="192" cy="192"/>
            </a:xfrm>
          </p:grpSpPr>
          <p:sp>
            <p:nvSpPr>
              <p:cNvPr id="245" name="Oval 14">
                <a:extLst>
                  <a:ext uri="{FF2B5EF4-FFF2-40B4-BE49-F238E27FC236}">
                    <a16:creationId xmlns:a16="http://schemas.microsoft.com/office/drawing/2014/main" id="{D6674BFC-4649-8C46-9244-196C8299D42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46" name="Rectangle 15">
                <a:extLst>
                  <a:ext uri="{FF2B5EF4-FFF2-40B4-BE49-F238E27FC236}">
                    <a16:creationId xmlns:a16="http://schemas.microsoft.com/office/drawing/2014/main" id="{B36471E3-5D83-FE4F-8652-6B636320C07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47" name="Group 13">
              <a:extLst>
                <a:ext uri="{FF2B5EF4-FFF2-40B4-BE49-F238E27FC236}">
                  <a16:creationId xmlns:a16="http://schemas.microsoft.com/office/drawing/2014/main" id="{92DD8896-F20D-5842-80E2-5160AD1F97DE}"/>
                </a:ext>
              </a:extLst>
            </p:cNvPr>
            <p:cNvGrpSpPr>
              <a:grpSpLocks noChangeAspect="1"/>
            </p:cNvGrpSpPr>
            <p:nvPr/>
          </p:nvGrpSpPr>
          <p:grpSpPr bwMode="auto">
            <a:xfrm>
              <a:off x="10328585" y="2628218"/>
              <a:ext cx="152400" cy="152400"/>
              <a:chOff x="1344" y="2064"/>
              <a:chExt cx="192" cy="192"/>
            </a:xfrm>
          </p:grpSpPr>
          <p:sp>
            <p:nvSpPr>
              <p:cNvPr id="248" name="Oval 14">
                <a:extLst>
                  <a:ext uri="{FF2B5EF4-FFF2-40B4-BE49-F238E27FC236}">
                    <a16:creationId xmlns:a16="http://schemas.microsoft.com/office/drawing/2014/main" id="{F74A336D-7343-7D40-AD07-533C88AA955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49" name="Rectangle 15">
                <a:extLst>
                  <a:ext uri="{FF2B5EF4-FFF2-40B4-BE49-F238E27FC236}">
                    <a16:creationId xmlns:a16="http://schemas.microsoft.com/office/drawing/2014/main" id="{672F6F19-7B8D-BA48-9283-8EF7D1C7199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0" name="TextBox 19">
              <a:extLst>
                <a:ext uri="{FF2B5EF4-FFF2-40B4-BE49-F238E27FC236}">
                  <a16:creationId xmlns:a16="http://schemas.microsoft.com/office/drawing/2014/main" id="{F084A009-8DE4-BE4E-8DF9-A4E386099E3F}"/>
                </a:ext>
              </a:extLst>
            </p:cNvPr>
            <p:cNvSpPr txBox="1"/>
            <p:nvPr/>
          </p:nvSpPr>
          <p:spPr>
            <a:xfrm>
              <a:off x="10098161" y="2905353"/>
              <a:ext cx="195638" cy="369332"/>
            </a:xfrm>
            <a:prstGeom prst="rect">
              <a:avLst/>
            </a:prstGeom>
            <a:noFill/>
          </p:spPr>
          <p:txBody>
            <a:bodyPr wrap="square" rtlCol="0">
              <a:spAutoFit/>
            </a:bodyPr>
            <a:lstStyle/>
            <a:p>
              <a:r>
                <a:rPr lang="en-US" dirty="0"/>
                <a:t>R</a:t>
              </a:r>
            </a:p>
          </p:txBody>
        </p:sp>
        <p:sp>
          <p:nvSpPr>
            <p:cNvPr id="250" name="TextBox 249">
              <a:extLst>
                <a:ext uri="{FF2B5EF4-FFF2-40B4-BE49-F238E27FC236}">
                  <a16:creationId xmlns:a16="http://schemas.microsoft.com/office/drawing/2014/main" id="{9E98E04F-1D07-894B-A69F-23BEB47571E5}"/>
                </a:ext>
              </a:extLst>
            </p:cNvPr>
            <p:cNvSpPr txBox="1"/>
            <p:nvPr/>
          </p:nvSpPr>
          <p:spPr>
            <a:xfrm>
              <a:off x="9150630" y="2938483"/>
              <a:ext cx="195638" cy="369332"/>
            </a:xfrm>
            <a:prstGeom prst="rect">
              <a:avLst/>
            </a:prstGeom>
            <a:noFill/>
          </p:spPr>
          <p:txBody>
            <a:bodyPr wrap="square" rtlCol="0">
              <a:spAutoFit/>
            </a:bodyPr>
            <a:lstStyle/>
            <a:p>
              <a:r>
                <a:rPr lang="en-US" dirty="0"/>
                <a:t>C</a:t>
              </a:r>
            </a:p>
          </p:txBody>
        </p:sp>
        <p:grpSp>
          <p:nvGrpSpPr>
            <p:cNvPr id="95" name="Group 218">
              <a:extLst>
                <a:ext uri="{FF2B5EF4-FFF2-40B4-BE49-F238E27FC236}">
                  <a16:creationId xmlns:a16="http://schemas.microsoft.com/office/drawing/2014/main" id="{8F2F30AD-7E80-7247-AB1A-ECA0ED812B66}"/>
                </a:ext>
              </a:extLst>
            </p:cNvPr>
            <p:cNvGrpSpPr>
              <a:grpSpLocks/>
            </p:cNvGrpSpPr>
            <p:nvPr/>
          </p:nvGrpSpPr>
          <p:grpSpPr bwMode="auto">
            <a:xfrm rot="8100000">
              <a:off x="8899029" y="2074525"/>
              <a:ext cx="152400" cy="762000"/>
              <a:chOff x="5280" y="1200"/>
              <a:chExt cx="96" cy="480"/>
            </a:xfrm>
          </p:grpSpPr>
          <p:sp>
            <p:nvSpPr>
              <p:cNvPr id="96" name="Line 106">
                <a:extLst>
                  <a:ext uri="{FF2B5EF4-FFF2-40B4-BE49-F238E27FC236}">
                    <a16:creationId xmlns:a16="http://schemas.microsoft.com/office/drawing/2014/main" id="{6A9D03A0-40EB-6144-B490-9AE7ACD1806B}"/>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107">
                <a:extLst>
                  <a:ext uri="{FF2B5EF4-FFF2-40B4-BE49-F238E27FC236}">
                    <a16:creationId xmlns:a16="http://schemas.microsoft.com/office/drawing/2014/main" id="{560276B3-0835-D743-9B8A-B7FBCE8FA3C6}"/>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Freeform 108">
                <a:extLst>
                  <a:ext uri="{FF2B5EF4-FFF2-40B4-BE49-F238E27FC236}">
                    <a16:creationId xmlns:a16="http://schemas.microsoft.com/office/drawing/2014/main" id="{A21B96CA-B260-4349-BD37-9FE79AB94CE2}"/>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99" name="Line 109">
                <a:extLst>
                  <a:ext uri="{FF2B5EF4-FFF2-40B4-BE49-F238E27FC236}">
                    <a16:creationId xmlns:a16="http://schemas.microsoft.com/office/drawing/2014/main" id="{D46D2A6E-EDAF-A445-8B07-11A1F1B31061}"/>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0" name="Group 218">
              <a:extLst>
                <a:ext uri="{FF2B5EF4-FFF2-40B4-BE49-F238E27FC236}">
                  <a16:creationId xmlns:a16="http://schemas.microsoft.com/office/drawing/2014/main" id="{F3BC4A3B-5C6C-AF4D-B394-505A76A88296}"/>
                </a:ext>
              </a:extLst>
            </p:cNvPr>
            <p:cNvGrpSpPr>
              <a:grpSpLocks/>
            </p:cNvGrpSpPr>
            <p:nvPr/>
          </p:nvGrpSpPr>
          <p:grpSpPr bwMode="auto">
            <a:xfrm rot="2700000">
              <a:off x="8889726" y="2608081"/>
              <a:ext cx="152400" cy="762000"/>
              <a:chOff x="5280" y="1200"/>
              <a:chExt cx="96" cy="480"/>
            </a:xfrm>
          </p:grpSpPr>
          <p:sp>
            <p:nvSpPr>
              <p:cNvPr id="101" name="Line 106">
                <a:extLst>
                  <a:ext uri="{FF2B5EF4-FFF2-40B4-BE49-F238E27FC236}">
                    <a16:creationId xmlns:a16="http://schemas.microsoft.com/office/drawing/2014/main" id="{F6ACB028-3EBD-E74A-AA18-2A4C3236A71B}"/>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107">
                <a:extLst>
                  <a:ext uri="{FF2B5EF4-FFF2-40B4-BE49-F238E27FC236}">
                    <a16:creationId xmlns:a16="http://schemas.microsoft.com/office/drawing/2014/main" id="{AD774C04-8A92-1140-9772-CDC363C8836E}"/>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Freeform 108">
                <a:extLst>
                  <a:ext uri="{FF2B5EF4-FFF2-40B4-BE49-F238E27FC236}">
                    <a16:creationId xmlns:a16="http://schemas.microsoft.com/office/drawing/2014/main" id="{EA2D45D3-289B-354E-B2A8-F67E3E7C63B8}"/>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04" name="Line 109">
                <a:extLst>
                  <a:ext uri="{FF2B5EF4-FFF2-40B4-BE49-F238E27FC236}">
                    <a16:creationId xmlns:a16="http://schemas.microsoft.com/office/drawing/2014/main" id="{C4DECA88-FA7B-3846-926A-0BD74D201250}"/>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pic>
        <p:nvPicPr>
          <p:cNvPr id="105" name="Picture 2" descr="LM358 IC Pinout, Description, Equivalents - Envirementalb.com">
            <a:extLst>
              <a:ext uri="{FF2B5EF4-FFF2-40B4-BE49-F238E27FC236}">
                <a16:creationId xmlns:a16="http://schemas.microsoft.com/office/drawing/2014/main" id="{E19263FD-AB2F-F844-97B8-052A3D6C6FF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31702" y="1319594"/>
            <a:ext cx="3517900" cy="23114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M324 OP-AMP Pinout, datahseet, applications, Examples and Features">
            <a:extLst>
              <a:ext uri="{FF2B5EF4-FFF2-40B4-BE49-F238E27FC236}">
                <a16:creationId xmlns:a16="http://schemas.microsoft.com/office/drawing/2014/main" id="{F5B20239-5736-2A4F-837B-A8CEDBDF77A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27879" y="3799931"/>
            <a:ext cx="3238500" cy="25146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LM741 Op Amp Pinout Connections">
            <a:extLst>
              <a:ext uri="{FF2B5EF4-FFF2-40B4-BE49-F238E27FC236}">
                <a16:creationId xmlns:a16="http://schemas.microsoft.com/office/drawing/2014/main" id="{CF8A3DE4-ABDE-F04C-B4F8-9908ECD6DC7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33135" y="3661399"/>
            <a:ext cx="3352800" cy="24257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5E95DD15-8E7B-4549-BB2E-3480269D3EDE}"/>
              </a:ext>
            </a:extLst>
          </p:cNvPr>
          <p:cNvSpPr txBox="1"/>
          <p:nvPr/>
        </p:nvSpPr>
        <p:spPr>
          <a:xfrm>
            <a:off x="5618922" y="6364119"/>
            <a:ext cx="848140" cy="369332"/>
          </a:xfrm>
          <a:prstGeom prst="rect">
            <a:avLst/>
          </a:prstGeom>
          <a:noFill/>
        </p:spPr>
        <p:txBody>
          <a:bodyPr wrap="square" rtlCol="0">
            <a:spAutoFit/>
          </a:bodyPr>
          <a:lstStyle/>
          <a:p>
            <a:r>
              <a:rPr lang="en-US" dirty="0"/>
              <a:t>LM324</a:t>
            </a:r>
          </a:p>
        </p:txBody>
      </p:sp>
      <mc:AlternateContent xmlns:mc="http://schemas.openxmlformats.org/markup-compatibility/2006" xmlns:a14="http://schemas.microsoft.com/office/drawing/2010/main">
        <mc:Choice Requires="a14">
          <p:sp>
            <p:nvSpPr>
              <p:cNvPr id="106" name="TextBox 105">
                <a:extLst>
                  <a:ext uri="{FF2B5EF4-FFF2-40B4-BE49-F238E27FC236}">
                    <a16:creationId xmlns:a16="http://schemas.microsoft.com/office/drawing/2014/main" id="{ECB9C6F8-70F7-A349-92BB-199DB228B565}"/>
                  </a:ext>
                </a:extLst>
              </p:cNvPr>
              <p:cNvSpPr txBox="1"/>
              <p:nvPr/>
            </p:nvSpPr>
            <p:spPr>
              <a:xfrm>
                <a:off x="265056" y="5201894"/>
                <a:ext cx="3950722" cy="1283434"/>
              </a:xfrm>
              <a:prstGeom prst="rect">
                <a:avLst/>
              </a:prstGeom>
              <a:noFill/>
            </p:spPr>
            <p:txBody>
              <a:bodyPr wrap="square" rtlCol="0">
                <a:noAutofit/>
              </a:bodyPr>
              <a:lstStyle/>
              <a:p>
                <a:pPr marL="285750" indent="-285750">
                  <a:buFont typeface="Arial" panose="020B0604020202020204" pitchFamily="34" charset="0"/>
                  <a:buChar char="•"/>
                </a:pPr>
                <a:r>
                  <a:rPr lang="en-US" dirty="0"/>
                  <a:t>Simple op amp model</a:t>
                </a:r>
              </a:p>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𝑔</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𝐷𝐶</m:t>
                            </m:r>
                          </m:sub>
                        </m:sSub>
                      </m:den>
                    </m:f>
                    <m:r>
                      <a:rPr lang="en-US" b="0" i="1" smtClean="0">
                        <a:latin typeface="Cambria Math" panose="02040503050406030204" pitchFamily="18" charset="0"/>
                      </a:rPr>
                      <m:t>+</m:t>
                    </m:r>
                    <m:r>
                      <a:rPr lang="en-US" b="0" i="1" smtClean="0">
                        <a:latin typeface="Cambria Math" panose="02040503050406030204" pitchFamily="18" charset="0"/>
                      </a:rPr>
                      <m:t>𝑗</m:t>
                    </m:r>
                    <m:f>
                      <m:fPr>
                        <m:ctrlPr>
                          <a:rPr lang="en-US" b="0" i="1" smtClean="0">
                            <a:latin typeface="Cambria Math" panose="02040503050406030204" pitchFamily="18" charset="0"/>
                          </a:rPr>
                        </m:ctrlPr>
                      </m:fPr>
                      <m:num>
                        <m:r>
                          <a:rPr lang="en-US" b="0" i="1" smtClean="0">
                            <a:latin typeface="Cambria Math" panose="02040503050406030204" pitchFamily="18" charset="0"/>
                          </a:rPr>
                          <m:t>𝑓</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𝐵𝑊</m:t>
                            </m:r>
                          </m:sub>
                        </m:sSub>
                      </m:den>
                    </m:f>
                  </m:oMath>
                </a14:m>
                <a:endParaRPr lang="en-US" dirty="0"/>
              </a:p>
            </p:txBody>
          </p:sp>
        </mc:Choice>
        <mc:Fallback xmlns="">
          <p:sp>
            <p:nvSpPr>
              <p:cNvPr id="106" name="TextBox 105">
                <a:extLst>
                  <a:ext uri="{FF2B5EF4-FFF2-40B4-BE49-F238E27FC236}">
                    <a16:creationId xmlns:a16="http://schemas.microsoft.com/office/drawing/2014/main" id="{ECB9C6F8-70F7-A349-92BB-199DB228B565}"/>
                  </a:ext>
                </a:extLst>
              </p:cNvPr>
              <p:cNvSpPr txBox="1">
                <a:spLocks noRot="1" noChangeAspect="1" noMove="1" noResize="1" noEditPoints="1" noAdjustHandles="1" noChangeArrowheads="1" noChangeShapeType="1" noTextEdit="1"/>
              </p:cNvSpPr>
              <p:nvPr/>
            </p:nvSpPr>
            <p:spPr>
              <a:xfrm>
                <a:off x="265056" y="5201894"/>
                <a:ext cx="3950722" cy="1283434"/>
              </a:xfrm>
              <a:prstGeom prst="rect">
                <a:avLst/>
              </a:prstGeom>
              <a:blipFill>
                <a:blip r:embed="rId7"/>
                <a:stretch>
                  <a:fillRect l="-958" t="-1961"/>
                </a:stretch>
              </a:blipFill>
            </p:spPr>
            <p:txBody>
              <a:bodyPr/>
              <a:lstStyle/>
              <a:p>
                <a:r>
                  <a:rPr lang="en-US">
                    <a:noFill/>
                  </a:rPr>
                  <a:t> </a:t>
                </a:r>
              </a:p>
            </p:txBody>
          </p:sp>
        </mc:Fallback>
      </mc:AlternateContent>
    </p:spTree>
    <p:extLst>
      <p:ext uri="{BB962C8B-B14F-4D97-AF65-F5344CB8AC3E}">
        <p14:creationId xmlns:p14="http://schemas.microsoft.com/office/powerpoint/2010/main" val="205973960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51799" y="355692"/>
            <a:ext cx="10515600" cy="869909"/>
          </a:xfrm>
        </p:spPr>
        <p:txBody>
          <a:bodyPr/>
          <a:lstStyle/>
          <a:p>
            <a:pPr algn="ctr"/>
            <a:r>
              <a:rPr lang="en-US" dirty="0"/>
              <a:t>358 op amp</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9301381" y="6199524"/>
            <a:ext cx="2743200" cy="365125"/>
          </a:xfrm>
        </p:spPr>
        <p:txBody>
          <a:bodyPr/>
          <a:lstStyle/>
          <a:p>
            <a:fld id="{6B76BA51-8322-1A4D-B259-B74706370693}" type="slidenum">
              <a:rPr lang="en-US" smtClean="0"/>
              <a:t>68</a:t>
            </a:fld>
            <a:endParaRPr lang="en-US"/>
          </a:p>
        </p:txBody>
      </p:sp>
      <p:grpSp>
        <p:nvGrpSpPr>
          <p:cNvPr id="9" name="Group 8">
            <a:extLst>
              <a:ext uri="{FF2B5EF4-FFF2-40B4-BE49-F238E27FC236}">
                <a16:creationId xmlns:a16="http://schemas.microsoft.com/office/drawing/2014/main" id="{6917EAB5-C796-C748-B2C0-9691F19B900C}"/>
              </a:ext>
            </a:extLst>
          </p:cNvPr>
          <p:cNvGrpSpPr/>
          <p:nvPr/>
        </p:nvGrpSpPr>
        <p:grpSpPr>
          <a:xfrm>
            <a:off x="342823" y="1372240"/>
            <a:ext cx="3233596" cy="3447277"/>
            <a:chOff x="342823" y="1398744"/>
            <a:chExt cx="3233596" cy="3447277"/>
          </a:xfrm>
        </p:grpSpPr>
        <p:grpSp>
          <p:nvGrpSpPr>
            <p:cNvPr id="119" name="Group 39">
              <a:extLst>
                <a:ext uri="{FF2B5EF4-FFF2-40B4-BE49-F238E27FC236}">
                  <a16:creationId xmlns:a16="http://schemas.microsoft.com/office/drawing/2014/main" id="{910CA315-A32B-A549-9700-5C01DD078B15}"/>
                </a:ext>
              </a:extLst>
            </p:cNvPr>
            <p:cNvGrpSpPr>
              <a:grpSpLocks/>
            </p:cNvGrpSpPr>
            <p:nvPr/>
          </p:nvGrpSpPr>
          <p:grpSpPr bwMode="auto">
            <a:xfrm>
              <a:off x="1228098" y="2170561"/>
              <a:ext cx="1676400" cy="1371600"/>
              <a:chOff x="2496" y="1968"/>
              <a:chExt cx="1056" cy="864"/>
            </a:xfrm>
          </p:grpSpPr>
          <p:sp>
            <p:nvSpPr>
              <p:cNvPr id="123" name="Line 40">
                <a:extLst>
                  <a:ext uri="{FF2B5EF4-FFF2-40B4-BE49-F238E27FC236}">
                    <a16:creationId xmlns:a16="http://schemas.microsoft.com/office/drawing/2014/main" id="{6806CE39-12E8-8A4E-A028-B2FFC985EE6E}"/>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41">
                <a:extLst>
                  <a:ext uri="{FF2B5EF4-FFF2-40B4-BE49-F238E27FC236}">
                    <a16:creationId xmlns:a16="http://schemas.microsoft.com/office/drawing/2014/main" id="{4DFB0A70-4AF3-C847-8B1A-5014587A969F}"/>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42">
                <a:extLst>
                  <a:ext uri="{FF2B5EF4-FFF2-40B4-BE49-F238E27FC236}">
                    <a16:creationId xmlns:a16="http://schemas.microsoft.com/office/drawing/2014/main" id="{C3EF8FD0-55CC-6C4B-B1CA-C83A782EC40C}"/>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Freeform 43">
                <a:extLst>
                  <a:ext uri="{FF2B5EF4-FFF2-40B4-BE49-F238E27FC236}">
                    <a16:creationId xmlns:a16="http://schemas.microsoft.com/office/drawing/2014/main" id="{9ABBB442-AE8F-EA45-A73B-394D3098B98F}"/>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51" name="Freeform 12">
              <a:extLst>
                <a:ext uri="{FF2B5EF4-FFF2-40B4-BE49-F238E27FC236}">
                  <a16:creationId xmlns:a16="http://schemas.microsoft.com/office/drawing/2014/main" id="{9F3CDE0F-68EF-7046-ADF9-E55354A7F820}"/>
                </a:ext>
              </a:extLst>
            </p:cNvPr>
            <p:cNvSpPr>
              <a:spLocks noChangeAspect="1"/>
            </p:cNvSpPr>
            <p:nvPr/>
          </p:nvSpPr>
          <p:spPr bwMode="auto">
            <a:xfrm>
              <a:off x="2679553" y="286462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 name="TextBox 3">
              <a:extLst>
                <a:ext uri="{FF2B5EF4-FFF2-40B4-BE49-F238E27FC236}">
                  <a16:creationId xmlns:a16="http://schemas.microsoft.com/office/drawing/2014/main" id="{4033ED9C-56D7-0848-A031-F855E9F57FAB}"/>
                </a:ext>
              </a:extLst>
            </p:cNvPr>
            <p:cNvSpPr txBox="1"/>
            <p:nvPr/>
          </p:nvSpPr>
          <p:spPr>
            <a:xfrm flipH="1">
              <a:off x="1530145" y="3021930"/>
              <a:ext cx="439757" cy="369332"/>
            </a:xfrm>
            <a:prstGeom prst="rect">
              <a:avLst/>
            </a:prstGeom>
            <a:noFill/>
          </p:spPr>
          <p:txBody>
            <a:bodyPr wrap="square" rtlCol="0">
              <a:spAutoFit/>
            </a:bodyPr>
            <a:lstStyle/>
            <a:p>
              <a:r>
                <a:rPr lang="en-US" dirty="0"/>
                <a:t>+</a:t>
              </a:r>
            </a:p>
          </p:txBody>
        </p:sp>
        <p:sp>
          <p:nvSpPr>
            <p:cNvPr id="152" name="TextBox 151">
              <a:extLst>
                <a:ext uri="{FF2B5EF4-FFF2-40B4-BE49-F238E27FC236}">
                  <a16:creationId xmlns:a16="http://schemas.microsoft.com/office/drawing/2014/main" id="{6BBE6D44-80B8-3747-8922-0495DB25CA49}"/>
                </a:ext>
              </a:extLst>
            </p:cNvPr>
            <p:cNvSpPr txBox="1"/>
            <p:nvPr/>
          </p:nvSpPr>
          <p:spPr>
            <a:xfrm flipH="1">
              <a:off x="1572375" y="2281963"/>
              <a:ext cx="439757" cy="369332"/>
            </a:xfrm>
            <a:prstGeom prst="rect">
              <a:avLst/>
            </a:prstGeom>
            <a:noFill/>
          </p:spPr>
          <p:txBody>
            <a:bodyPr wrap="square" rtlCol="0">
              <a:spAutoFit/>
            </a:bodyPr>
            <a:lstStyle/>
            <a:p>
              <a:r>
                <a:rPr lang="en-US" dirty="0"/>
                <a:t>-</a:t>
              </a:r>
            </a:p>
          </p:txBody>
        </p:sp>
        <p:sp>
          <p:nvSpPr>
            <p:cNvPr id="153" name="Freeform 12">
              <a:extLst>
                <a:ext uri="{FF2B5EF4-FFF2-40B4-BE49-F238E27FC236}">
                  <a16:creationId xmlns:a16="http://schemas.microsoft.com/office/drawing/2014/main" id="{F5D394A2-DB17-A04C-B32E-98062C637C60}"/>
                </a:ext>
              </a:extLst>
            </p:cNvPr>
            <p:cNvSpPr>
              <a:spLocks noChangeAspect="1"/>
            </p:cNvSpPr>
            <p:nvPr/>
          </p:nvSpPr>
          <p:spPr bwMode="auto">
            <a:xfrm>
              <a:off x="2689145" y="391018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54" name="Group 220">
              <a:extLst>
                <a:ext uri="{FF2B5EF4-FFF2-40B4-BE49-F238E27FC236}">
                  <a16:creationId xmlns:a16="http://schemas.microsoft.com/office/drawing/2014/main" id="{E1659353-3F2A-F94F-9A4E-96CDAE1F9BCD}"/>
                </a:ext>
              </a:extLst>
            </p:cNvPr>
            <p:cNvGrpSpPr>
              <a:grpSpLocks/>
            </p:cNvGrpSpPr>
            <p:nvPr/>
          </p:nvGrpSpPr>
          <p:grpSpPr bwMode="auto">
            <a:xfrm>
              <a:off x="2685229" y="4541221"/>
              <a:ext cx="152400" cy="304800"/>
              <a:chOff x="3264" y="3072"/>
              <a:chExt cx="96" cy="192"/>
            </a:xfrm>
          </p:grpSpPr>
          <p:sp>
            <p:nvSpPr>
              <p:cNvPr id="155" name="Line 17">
                <a:extLst>
                  <a:ext uri="{FF2B5EF4-FFF2-40B4-BE49-F238E27FC236}">
                    <a16:creationId xmlns:a16="http://schemas.microsoft.com/office/drawing/2014/main" id="{82A0D72E-C1B4-2F48-BEE6-AA2640F3DCE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Freeform 18">
                <a:extLst>
                  <a:ext uri="{FF2B5EF4-FFF2-40B4-BE49-F238E27FC236}">
                    <a16:creationId xmlns:a16="http://schemas.microsoft.com/office/drawing/2014/main" id="{5DD5672D-C66A-E44C-B088-BEA7F549995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7" name="TextBox 6">
              <a:extLst>
                <a:ext uri="{FF2B5EF4-FFF2-40B4-BE49-F238E27FC236}">
                  <a16:creationId xmlns:a16="http://schemas.microsoft.com/office/drawing/2014/main" id="{76C015CA-237F-A849-9EE0-314B90B2D45F}"/>
                </a:ext>
              </a:extLst>
            </p:cNvPr>
            <p:cNvSpPr txBox="1"/>
            <p:nvPr/>
          </p:nvSpPr>
          <p:spPr>
            <a:xfrm>
              <a:off x="2040348" y="3222697"/>
              <a:ext cx="720372" cy="338554"/>
            </a:xfrm>
            <a:prstGeom prst="rect">
              <a:avLst/>
            </a:prstGeom>
            <a:noFill/>
          </p:spPr>
          <p:txBody>
            <a:bodyPr wrap="square" rtlCol="0">
              <a:spAutoFit/>
            </a:bodyPr>
            <a:lstStyle/>
            <a:p>
              <a:r>
                <a:rPr lang="en-US" sz="1600" dirty="0"/>
                <a:t>100K</a:t>
              </a:r>
              <a:endParaRPr lang="en-US" baseline="-25000" dirty="0"/>
            </a:p>
          </p:txBody>
        </p:sp>
        <p:cxnSp>
          <p:nvCxnSpPr>
            <p:cNvPr id="10" name="Straight Connector 9">
              <a:extLst>
                <a:ext uri="{FF2B5EF4-FFF2-40B4-BE49-F238E27FC236}">
                  <a16:creationId xmlns:a16="http://schemas.microsoft.com/office/drawing/2014/main" id="{0103FC3C-886A-0C4B-BB28-A7295BB97192}"/>
                </a:ext>
              </a:extLst>
            </p:cNvPr>
            <p:cNvCxnSpPr>
              <a:cxnSpLocks/>
            </p:cNvCxnSpPr>
            <p:nvPr/>
          </p:nvCxnSpPr>
          <p:spPr>
            <a:xfrm>
              <a:off x="1239391" y="3777187"/>
              <a:ext cx="152298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27A90A03-1271-CA47-8997-6C85FED96F19}"/>
                </a:ext>
              </a:extLst>
            </p:cNvPr>
            <p:cNvCxnSpPr>
              <a:cxnSpLocks/>
            </p:cNvCxnSpPr>
            <p:nvPr/>
          </p:nvCxnSpPr>
          <p:spPr>
            <a:xfrm flipV="1">
              <a:off x="2761429" y="3542161"/>
              <a:ext cx="0" cy="5497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323AE2BA-FD29-074E-A9B2-EBD8EFEAD468}"/>
                </a:ext>
              </a:extLst>
            </p:cNvPr>
            <p:cNvCxnSpPr>
              <a:cxnSpLocks/>
            </p:cNvCxnSpPr>
            <p:nvPr/>
          </p:nvCxnSpPr>
          <p:spPr>
            <a:xfrm>
              <a:off x="1228613" y="3231920"/>
              <a:ext cx="0" cy="5486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2" name="Group 13">
              <a:extLst>
                <a:ext uri="{FF2B5EF4-FFF2-40B4-BE49-F238E27FC236}">
                  <a16:creationId xmlns:a16="http://schemas.microsoft.com/office/drawing/2014/main" id="{552B6F2E-0231-B540-9741-08657CCD5614}"/>
                </a:ext>
              </a:extLst>
            </p:cNvPr>
            <p:cNvGrpSpPr>
              <a:grpSpLocks noChangeAspect="1"/>
            </p:cNvGrpSpPr>
            <p:nvPr/>
          </p:nvGrpSpPr>
          <p:grpSpPr bwMode="auto">
            <a:xfrm>
              <a:off x="2685229" y="3707567"/>
              <a:ext cx="152400" cy="152400"/>
              <a:chOff x="1344" y="2064"/>
              <a:chExt cx="192" cy="192"/>
            </a:xfrm>
          </p:grpSpPr>
          <p:sp>
            <p:nvSpPr>
              <p:cNvPr id="163" name="Oval 14">
                <a:extLst>
                  <a:ext uri="{FF2B5EF4-FFF2-40B4-BE49-F238E27FC236}">
                    <a16:creationId xmlns:a16="http://schemas.microsoft.com/office/drawing/2014/main" id="{21AEE6BA-8A78-8246-98F6-9B15ABB210C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4" name="Rectangle 15">
                <a:extLst>
                  <a:ext uri="{FF2B5EF4-FFF2-40B4-BE49-F238E27FC236}">
                    <a16:creationId xmlns:a16="http://schemas.microsoft.com/office/drawing/2014/main" id="{2E63C5B7-83B2-6D44-B0A7-2463465EF9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65" name="Group 13">
              <a:extLst>
                <a:ext uri="{FF2B5EF4-FFF2-40B4-BE49-F238E27FC236}">
                  <a16:creationId xmlns:a16="http://schemas.microsoft.com/office/drawing/2014/main" id="{B5475CC6-954F-844D-9C9A-2F06C4BECFC7}"/>
                </a:ext>
              </a:extLst>
            </p:cNvPr>
            <p:cNvGrpSpPr>
              <a:grpSpLocks noChangeAspect="1"/>
            </p:cNvGrpSpPr>
            <p:nvPr/>
          </p:nvGrpSpPr>
          <p:grpSpPr bwMode="auto">
            <a:xfrm>
              <a:off x="2837629" y="2786542"/>
              <a:ext cx="152400" cy="152400"/>
              <a:chOff x="1344" y="2064"/>
              <a:chExt cx="192" cy="192"/>
            </a:xfrm>
          </p:grpSpPr>
          <p:sp>
            <p:nvSpPr>
              <p:cNvPr id="166" name="Oval 14">
                <a:extLst>
                  <a:ext uri="{FF2B5EF4-FFF2-40B4-BE49-F238E27FC236}">
                    <a16:creationId xmlns:a16="http://schemas.microsoft.com/office/drawing/2014/main" id="{397C7A1C-CF34-924F-A4D1-ACEBE73735C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7" name="Rectangle 15">
                <a:extLst>
                  <a:ext uri="{FF2B5EF4-FFF2-40B4-BE49-F238E27FC236}">
                    <a16:creationId xmlns:a16="http://schemas.microsoft.com/office/drawing/2014/main" id="{78492618-0AF8-F640-9AC6-2FC58E17B06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74" name="Group 13">
              <a:extLst>
                <a:ext uri="{FF2B5EF4-FFF2-40B4-BE49-F238E27FC236}">
                  <a16:creationId xmlns:a16="http://schemas.microsoft.com/office/drawing/2014/main" id="{7B886215-07D3-AC4A-A9CC-0AE2F7683249}"/>
                </a:ext>
              </a:extLst>
            </p:cNvPr>
            <p:cNvGrpSpPr>
              <a:grpSpLocks noChangeAspect="1"/>
            </p:cNvGrpSpPr>
            <p:nvPr/>
          </p:nvGrpSpPr>
          <p:grpSpPr bwMode="auto">
            <a:xfrm>
              <a:off x="459291" y="3166624"/>
              <a:ext cx="152400" cy="152400"/>
              <a:chOff x="1344" y="2064"/>
              <a:chExt cx="192" cy="192"/>
            </a:xfrm>
          </p:grpSpPr>
          <p:sp>
            <p:nvSpPr>
              <p:cNvPr id="175" name="Oval 14">
                <a:extLst>
                  <a:ext uri="{FF2B5EF4-FFF2-40B4-BE49-F238E27FC236}">
                    <a16:creationId xmlns:a16="http://schemas.microsoft.com/office/drawing/2014/main" id="{C6F9D0E9-831A-0442-A432-049AA1D698D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6" name="Rectangle 15">
                <a:extLst>
                  <a:ext uri="{FF2B5EF4-FFF2-40B4-BE49-F238E27FC236}">
                    <a16:creationId xmlns:a16="http://schemas.microsoft.com/office/drawing/2014/main" id="{ECA039D2-CCFD-8C43-872D-511219C2157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 name="TextBox 15">
              <a:extLst>
                <a:ext uri="{FF2B5EF4-FFF2-40B4-BE49-F238E27FC236}">
                  <a16:creationId xmlns:a16="http://schemas.microsoft.com/office/drawing/2014/main" id="{0917638E-87FD-3D49-BD74-9B8179643D9D}"/>
                </a:ext>
              </a:extLst>
            </p:cNvPr>
            <p:cNvSpPr txBox="1"/>
            <p:nvPr/>
          </p:nvSpPr>
          <p:spPr>
            <a:xfrm>
              <a:off x="376492" y="3311705"/>
              <a:ext cx="431528" cy="369332"/>
            </a:xfrm>
            <a:prstGeom prst="rect">
              <a:avLst/>
            </a:prstGeom>
            <a:noFill/>
          </p:spPr>
          <p:txBody>
            <a:bodyPr wrap="none" rtlCol="0">
              <a:spAutoFit/>
            </a:bodyPr>
            <a:lstStyle/>
            <a:p>
              <a:r>
                <a:rPr lang="en-US" dirty="0"/>
                <a:t>V</a:t>
              </a:r>
              <a:r>
                <a:rPr lang="en-US" baseline="-25000" dirty="0"/>
                <a:t>in</a:t>
              </a:r>
            </a:p>
          </p:txBody>
        </p:sp>
        <p:sp>
          <p:nvSpPr>
            <p:cNvPr id="177" name="TextBox 176">
              <a:extLst>
                <a:ext uri="{FF2B5EF4-FFF2-40B4-BE49-F238E27FC236}">
                  <a16:creationId xmlns:a16="http://schemas.microsoft.com/office/drawing/2014/main" id="{680D7F7E-85FB-3F47-A7D6-08095452DBE7}"/>
                </a:ext>
              </a:extLst>
            </p:cNvPr>
            <p:cNvSpPr txBox="1"/>
            <p:nvPr/>
          </p:nvSpPr>
          <p:spPr>
            <a:xfrm>
              <a:off x="2806661" y="2417210"/>
              <a:ext cx="519629" cy="369332"/>
            </a:xfrm>
            <a:prstGeom prst="rect">
              <a:avLst/>
            </a:prstGeom>
            <a:noFill/>
          </p:spPr>
          <p:txBody>
            <a:bodyPr wrap="none" rtlCol="0">
              <a:spAutoFit/>
            </a:bodyPr>
            <a:lstStyle/>
            <a:p>
              <a:r>
                <a:rPr lang="en-US" dirty="0" err="1"/>
                <a:t>V</a:t>
              </a:r>
              <a:r>
                <a:rPr lang="en-US" baseline="-25000" dirty="0" err="1"/>
                <a:t>out</a:t>
              </a:r>
              <a:endParaRPr lang="en-US" baseline="-25000" dirty="0"/>
            </a:p>
          </p:txBody>
        </p:sp>
        <p:sp>
          <p:nvSpPr>
            <p:cNvPr id="179" name="TextBox 178">
              <a:extLst>
                <a:ext uri="{FF2B5EF4-FFF2-40B4-BE49-F238E27FC236}">
                  <a16:creationId xmlns:a16="http://schemas.microsoft.com/office/drawing/2014/main" id="{4AAED862-24AE-674F-BF88-3048631E0A9B}"/>
                </a:ext>
              </a:extLst>
            </p:cNvPr>
            <p:cNvSpPr txBox="1"/>
            <p:nvPr/>
          </p:nvSpPr>
          <p:spPr>
            <a:xfrm>
              <a:off x="372722" y="1398744"/>
              <a:ext cx="1802296" cy="369332"/>
            </a:xfrm>
            <a:prstGeom prst="rect">
              <a:avLst/>
            </a:prstGeom>
            <a:noFill/>
          </p:spPr>
          <p:txBody>
            <a:bodyPr wrap="square" rtlCol="0">
              <a:spAutoFit/>
            </a:bodyPr>
            <a:lstStyle/>
            <a:p>
              <a:r>
                <a:rPr lang="en-US" dirty="0"/>
                <a:t>Square wave</a:t>
              </a:r>
            </a:p>
          </p:txBody>
        </p:sp>
        <p:sp>
          <p:nvSpPr>
            <p:cNvPr id="11" name="TextBox 10">
              <a:extLst>
                <a:ext uri="{FF2B5EF4-FFF2-40B4-BE49-F238E27FC236}">
                  <a16:creationId xmlns:a16="http://schemas.microsoft.com/office/drawing/2014/main" id="{023D0AF1-CF55-9242-9F17-274AAD50020C}"/>
                </a:ext>
              </a:extLst>
            </p:cNvPr>
            <p:cNvSpPr txBox="1"/>
            <p:nvPr/>
          </p:nvSpPr>
          <p:spPr>
            <a:xfrm>
              <a:off x="1532618" y="2651295"/>
              <a:ext cx="1066799" cy="369332"/>
            </a:xfrm>
            <a:prstGeom prst="rect">
              <a:avLst/>
            </a:prstGeom>
            <a:noFill/>
          </p:spPr>
          <p:txBody>
            <a:bodyPr wrap="square" rtlCol="0">
              <a:spAutoFit/>
            </a:bodyPr>
            <a:lstStyle/>
            <a:p>
              <a:r>
                <a:rPr lang="en-US" dirty="0"/>
                <a:t>LM358</a:t>
              </a:r>
            </a:p>
          </p:txBody>
        </p:sp>
        <p:sp>
          <p:nvSpPr>
            <p:cNvPr id="172" name="Freeform 12">
              <a:extLst>
                <a:ext uri="{FF2B5EF4-FFF2-40B4-BE49-F238E27FC236}">
                  <a16:creationId xmlns:a16="http://schemas.microsoft.com/office/drawing/2014/main" id="{9D3D6E25-4AB4-F944-8EE6-6A34CC8C8562}"/>
                </a:ext>
              </a:extLst>
            </p:cNvPr>
            <p:cNvSpPr>
              <a:spLocks noChangeAspect="1"/>
            </p:cNvSpPr>
            <p:nvPr/>
          </p:nvSpPr>
          <p:spPr bwMode="auto">
            <a:xfrm rot="5400000">
              <a:off x="1518167" y="151952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73" name="Freeform 12">
              <a:extLst>
                <a:ext uri="{FF2B5EF4-FFF2-40B4-BE49-F238E27FC236}">
                  <a16:creationId xmlns:a16="http://schemas.microsoft.com/office/drawing/2014/main" id="{D878C165-ECCB-1649-A218-1B7A95EC0667}"/>
                </a:ext>
              </a:extLst>
            </p:cNvPr>
            <p:cNvSpPr>
              <a:spLocks noChangeAspect="1"/>
            </p:cNvSpPr>
            <p:nvPr/>
          </p:nvSpPr>
          <p:spPr bwMode="auto">
            <a:xfrm rot="5400000">
              <a:off x="848932" y="286462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78" name="TextBox 177">
              <a:extLst>
                <a:ext uri="{FF2B5EF4-FFF2-40B4-BE49-F238E27FC236}">
                  <a16:creationId xmlns:a16="http://schemas.microsoft.com/office/drawing/2014/main" id="{CC50877E-7004-F341-BFDE-452BB4C261C1}"/>
                </a:ext>
              </a:extLst>
            </p:cNvPr>
            <p:cNvSpPr txBox="1"/>
            <p:nvPr/>
          </p:nvSpPr>
          <p:spPr>
            <a:xfrm>
              <a:off x="2856047" y="4105034"/>
              <a:ext cx="720372" cy="338554"/>
            </a:xfrm>
            <a:prstGeom prst="rect">
              <a:avLst/>
            </a:prstGeom>
            <a:noFill/>
          </p:spPr>
          <p:txBody>
            <a:bodyPr wrap="square" rtlCol="0">
              <a:spAutoFit/>
            </a:bodyPr>
            <a:lstStyle/>
            <a:p>
              <a:r>
                <a:rPr lang="en-US" sz="1600" dirty="0"/>
                <a:t>100K</a:t>
              </a:r>
              <a:endParaRPr lang="en-US" baseline="-25000" dirty="0"/>
            </a:p>
          </p:txBody>
        </p:sp>
        <p:sp>
          <p:nvSpPr>
            <p:cNvPr id="181" name="TextBox 180">
              <a:extLst>
                <a:ext uri="{FF2B5EF4-FFF2-40B4-BE49-F238E27FC236}">
                  <a16:creationId xmlns:a16="http://schemas.microsoft.com/office/drawing/2014/main" id="{D6B1E2B1-FD74-4945-8BB7-C5EB0F63AE28}"/>
                </a:ext>
              </a:extLst>
            </p:cNvPr>
            <p:cNvSpPr txBox="1"/>
            <p:nvPr/>
          </p:nvSpPr>
          <p:spPr>
            <a:xfrm>
              <a:off x="1327611" y="1925234"/>
              <a:ext cx="720372" cy="338554"/>
            </a:xfrm>
            <a:prstGeom prst="rect">
              <a:avLst/>
            </a:prstGeom>
            <a:noFill/>
          </p:spPr>
          <p:txBody>
            <a:bodyPr wrap="square" rtlCol="0">
              <a:spAutoFit/>
            </a:bodyPr>
            <a:lstStyle/>
            <a:p>
              <a:r>
                <a:rPr lang="en-US" sz="1600" dirty="0"/>
                <a:t>100K</a:t>
              </a:r>
              <a:endParaRPr lang="en-US" baseline="-25000" dirty="0"/>
            </a:p>
          </p:txBody>
        </p:sp>
        <p:cxnSp>
          <p:nvCxnSpPr>
            <p:cNvPr id="210" name="Straight Connector 209">
              <a:extLst>
                <a:ext uri="{FF2B5EF4-FFF2-40B4-BE49-F238E27FC236}">
                  <a16:creationId xmlns:a16="http://schemas.microsoft.com/office/drawing/2014/main" id="{69A60E94-44F0-A147-8CBA-49EC44D478F7}"/>
                </a:ext>
              </a:extLst>
            </p:cNvPr>
            <p:cNvCxnSpPr>
              <a:cxnSpLocks/>
            </p:cNvCxnSpPr>
            <p:nvPr/>
          </p:nvCxnSpPr>
          <p:spPr>
            <a:xfrm>
              <a:off x="1213367" y="1890410"/>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B6706834-0AB1-E14B-9486-B8ABF504AFE7}"/>
                </a:ext>
              </a:extLst>
            </p:cNvPr>
            <p:cNvCxnSpPr>
              <a:cxnSpLocks/>
            </p:cNvCxnSpPr>
            <p:nvPr/>
          </p:nvCxnSpPr>
          <p:spPr>
            <a:xfrm>
              <a:off x="1956650" y="1897216"/>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D83F05C1-F211-9546-8992-9872DE154133}"/>
                </a:ext>
              </a:extLst>
            </p:cNvPr>
            <p:cNvCxnSpPr>
              <a:cxnSpLocks/>
            </p:cNvCxnSpPr>
            <p:nvPr/>
          </p:nvCxnSpPr>
          <p:spPr>
            <a:xfrm>
              <a:off x="2755753" y="1884072"/>
              <a:ext cx="0" cy="10972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13" name="Group 13">
              <a:extLst>
                <a:ext uri="{FF2B5EF4-FFF2-40B4-BE49-F238E27FC236}">
                  <a16:creationId xmlns:a16="http://schemas.microsoft.com/office/drawing/2014/main" id="{B9D55E25-6203-E347-9814-8E8388DE46A6}"/>
                </a:ext>
              </a:extLst>
            </p:cNvPr>
            <p:cNvGrpSpPr>
              <a:grpSpLocks noChangeAspect="1"/>
            </p:cNvGrpSpPr>
            <p:nvPr/>
          </p:nvGrpSpPr>
          <p:grpSpPr bwMode="auto">
            <a:xfrm>
              <a:off x="2698482" y="2793170"/>
              <a:ext cx="152400" cy="152400"/>
              <a:chOff x="1344" y="2064"/>
              <a:chExt cx="192" cy="192"/>
            </a:xfrm>
          </p:grpSpPr>
          <p:sp>
            <p:nvSpPr>
              <p:cNvPr id="214" name="Oval 14">
                <a:extLst>
                  <a:ext uri="{FF2B5EF4-FFF2-40B4-BE49-F238E27FC236}">
                    <a16:creationId xmlns:a16="http://schemas.microsoft.com/office/drawing/2014/main" id="{3C772D92-5598-804A-926A-E7C55B38C03E}"/>
                  </a:ext>
                </a:extLst>
              </p:cNvPr>
              <p:cNvSpPr>
                <a:spLocks noChangeAspect="1" noChangeArrowheads="1"/>
              </p:cNvSpPr>
              <p:nvPr/>
            </p:nvSpPr>
            <p:spPr bwMode="auto">
              <a:xfrm>
                <a:off x="1378"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5" name="Rectangle 15">
                <a:extLst>
                  <a:ext uri="{FF2B5EF4-FFF2-40B4-BE49-F238E27FC236}">
                    <a16:creationId xmlns:a16="http://schemas.microsoft.com/office/drawing/2014/main" id="{89FC42F5-5BD8-8B41-844A-CB7A147487F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16" name="Group 210">
              <a:extLst>
                <a:ext uri="{FF2B5EF4-FFF2-40B4-BE49-F238E27FC236}">
                  <a16:creationId xmlns:a16="http://schemas.microsoft.com/office/drawing/2014/main" id="{781D7168-2BB8-1A4B-8861-F7E32479C863}"/>
                </a:ext>
              </a:extLst>
            </p:cNvPr>
            <p:cNvGrpSpPr>
              <a:grpSpLocks/>
            </p:cNvGrpSpPr>
            <p:nvPr/>
          </p:nvGrpSpPr>
          <p:grpSpPr bwMode="auto">
            <a:xfrm rot="5400000">
              <a:off x="806239" y="2096327"/>
              <a:ext cx="304800" cy="762000"/>
              <a:chOff x="3216" y="1728"/>
              <a:chExt cx="192" cy="480"/>
            </a:xfrm>
          </p:grpSpPr>
          <p:sp>
            <p:nvSpPr>
              <p:cNvPr id="217" name="Line 8">
                <a:extLst>
                  <a:ext uri="{FF2B5EF4-FFF2-40B4-BE49-F238E27FC236}">
                    <a16:creationId xmlns:a16="http://schemas.microsoft.com/office/drawing/2014/main" id="{A22C8E63-CE42-7A4F-A40D-239C40FA9BE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9">
                <a:extLst>
                  <a:ext uri="{FF2B5EF4-FFF2-40B4-BE49-F238E27FC236}">
                    <a16:creationId xmlns:a16="http://schemas.microsoft.com/office/drawing/2014/main" id="{094A48CB-BCB1-2646-A9E3-1DD0C17D56A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 name="Line 10">
                <a:extLst>
                  <a:ext uri="{FF2B5EF4-FFF2-40B4-BE49-F238E27FC236}">
                    <a16:creationId xmlns:a16="http://schemas.microsoft.com/office/drawing/2014/main" id="{7B628763-DAF7-3D45-A60D-83A8A4602DC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1">
                <a:extLst>
                  <a:ext uri="{FF2B5EF4-FFF2-40B4-BE49-F238E27FC236}">
                    <a16:creationId xmlns:a16="http://schemas.microsoft.com/office/drawing/2014/main" id="{CC585950-DCE1-EE44-BF6F-854DFC73A28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33" name="Group 220">
              <a:extLst>
                <a:ext uri="{FF2B5EF4-FFF2-40B4-BE49-F238E27FC236}">
                  <a16:creationId xmlns:a16="http://schemas.microsoft.com/office/drawing/2014/main" id="{54A39DA3-D8DE-0B47-93EF-85DB0A4E2BD7}"/>
                </a:ext>
              </a:extLst>
            </p:cNvPr>
            <p:cNvGrpSpPr>
              <a:grpSpLocks/>
            </p:cNvGrpSpPr>
            <p:nvPr/>
          </p:nvGrpSpPr>
          <p:grpSpPr bwMode="auto">
            <a:xfrm>
              <a:off x="516056" y="2467426"/>
              <a:ext cx="152400" cy="304800"/>
              <a:chOff x="3264" y="3072"/>
              <a:chExt cx="96" cy="192"/>
            </a:xfrm>
          </p:grpSpPr>
          <p:sp>
            <p:nvSpPr>
              <p:cNvPr id="234" name="Line 17">
                <a:extLst>
                  <a:ext uri="{FF2B5EF4-FFF2-40B4-BE49-F238E27FC236}">
                    <a16:creationId xmlns:a16="http://schemas.microsoft.com/office/drawing/2014/main" id="{4DCB3F48-5691-BE43-818B-0A4D7F5CED9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Freeform 18">
                <a:extLst>
                  <a:ext uri="{FF2B5EF4-FFF2-40B4-BE49-F238E27FC236}">
                    <a16:creationId xmlns:a16="http://schemas.microsoft.com/office/drawing/2014/main" id="{0E94F73D-5808-A84C-ACA9-74886A5AC48C}"/>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36" name="TextBox 235">
              <a:extLst>
                <a:ext uri="{FF2B5EF4-FFF2-40B4-BE49-F238E27FC236}">
                  <a16:creationId xmlns:a16="http://schemas.microsoft.com/office/drawing/2014/main" id="{483F4B45-15C0-9F48-A9ED-A674C47F87ED}"/>
                </a:ext>
              </a:extLst>
            </p:cNvPr>
            <p:cNvSpPr txBox="1"/>
            <p:nvPr/>
          </p:nvSpPr>
          <p:spPr>
            <a:xfrm>
              <a:off x="731482" y="2854353"/>
              <a:ext cx="720372" cy="338554"/>
            </a:xfrm>
            <a:prstGeom prst="rect">
              <a:avLst/>
            </a:prstGeom>
            <a:noFill/>
          </p:spPr>
          <p:txBody>
            <a:bodyPr wrap="square" rtlCol="0">
              <a:spAutoFit/>
            </a:bodyPr>
            <a:lstStyle/>
            <a:p>
              <a:r>
                <a:rPr lang="en-US" sz="1600" dirty="0"/>
                <a:t>100K</a:t>
              </a:r>
              <a:endParaRPr lang="en-US" baseline="-25000" dirty="0"/>
            </a:p>
          </p:txBody>
        </p:sp>
        <p:sp>
          <p:nvSpPr>
            <p:cNvPr id="237" name="TextBox 236">
              <a:extLst>
                <a:ext uri="{FF2B5EF4-FFF2-40B4-BE49-F238E27FC236}">
                  <a16:creationId xmlns:a16="http://schemas.microsoft.com/office/drawing/2014/main" id="{9FD69A0B-B0F2-F74A-91F2-972A96D925C7}"/>
                </a:ext>
              </a:extLst>
            </p:cNvPr>
            <p:cNvSpPr txBox="1"/>
            <p:nvPr/>
          </p:nvSpPr>
          <p:spPr>
            <a:xfrm>
              <a:off x="342823" y="1941266"/>
              <a:ext cx="865027" cy="338554"/>
            </a:xfrm>
            <a:prstGeom prst="rect">
              <a:avLst/>
            </a:prstGeom>
            <a:noFill/>
          </p:spPr>
          <p:txBody>
            <a:bodyPr wrap="square" rtlCol="0">
              <a:spAutoFit/>
            </a:bodyPr>
            <a:lstStyle/>
            <a:p>
              <a:r>
                <a:rPr lang="en-US" sz="1600" dirty="0"/>
                <a:t>.001uF</a:t>
              </a:r>
              <a:endParaRPr lang="en-US" baseline="-25000" dirty="0"/>
            </a:p>
          </p:txBody>
        </p:sp>
      </p:grpSp>
      <p:grpSp>
        <p:nvGrpSpPr>
          <p:cNvPr id="3" name="Group 2">
            <a:extLst>
              <a:ext uri="{FF2B5EF4-FFF2-40B4-BE49-F238E27FC236}">
                <a16:creationId xmlns:a16="http://schemas.microsoft.com/office/drawing/2014/main" id="{A2AE7CBF-1DF6-3F44-859B-4DE49441433F}"/>
              </a:ext>
            </a:extLst>
          </p:cNvPr>
          <p:cNvGrpSpPr/>
          <p:nvPr/>
        </p:nvGrpSpPr>
        <p:grpSpPr>
          <a:xfrm>
            <a:off x="3729783" y="1381196"/>
            <a:ext cx="2626728" cy="2357625"/>
            <a:chOff x="3636527" y="1805709"/>
            <a:chExt cx="2626728" cy="2357625"/>
          </a:xfrm>
        </p:grpSpPr>
        <p:grpSp>
          <p:nvGrpSpPr>
            <p:cNvPr id="106" name="Group 39">
              <a:extLst>
                <a:ext uri="{FF2B5EF4-FFF2-40B4-BE49-F238E27FC236}">
                  <a16:creationId xmlns:a16="http://schemas.microsoft.com/office/drawing/2014/main" id="{9A1A28D6-335B-EF41-96C9-4C82005A89A0}"/>
                </a:ext>
              </a:extLst>
            </p:cNvPr>
            <p:cNvGrpSpPr>
              <a:grpSpLocks/>
            </p:cNvGrpSpPr>
            <p:nvPr/>
          </p:nvGrpSpPr>
          <p:grpSpPr bwMode="auto">
            <a:xfrm>
              <a:off x="4375491" y="2322961"/>
              <a:ext cx="1676400" cy="1371600"/>
              <a:chOff x="2496" y="1968"/>
              <a:chExt cx="1056" cy="864"/>
            </a:xfrm>
          </p:grpSpPr>
          <p:sp>
            <p:nvSpPr>
              <p:cNvPr id="107" name="Line 40">
                <a:extLst>
                  <a:ext uri="{FF2B5EF4-FFF2-40B4-BE49-F238E27FC236}">
                    <a16:creationId xmlns:a16="http://schemas.microsoft.com/office/drawing/2014/main" id="{8EFC9298-88B1-564B-B4C2-D85F3D68257F}"/>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41">
                <a:extLst>
                  <a:ext uri="{FF2B5EF4-FFF2-40B4-BE49-F238E27FC236}">
                    <a16:creationId xmlns:a16="http://schemas.microsoft.com/office/drawing/2014/main" id="{02F9F9B7-51BA-7243-93DA-489B121FD452}"/>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Line 42">
                <a:extLst>
                  <a:ext uri="{FF2B5EF4-FFF2-40B4-BE49-F238E27FC236}">
                    <a16:creationId xmlns:a16="http://schemas.microsoft.com/office/drawing/2014/main" id="{3226E2E2-6D16-2245-9038-7BCA98B28995}"/>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Freeform 43">
                <a:extLst>
                  <a:ext uri="{FF2B5EF4-FFF2-40B4-BE49-F238E27FC236}">
                    <a16:creationId xmlns:a16="http://schemas.microsoft.com/office/drawing/2014/main" id="{02C55914-6058-364F-BC72-DD0C1A18EB8C}"/>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12" name="TextBox 111">
              <a:extLst>
                <a:ext uri="{FF2B5EF4-FFF2-40B4-BE49-F238E27FC236}">
                  <a16:creationId xmlns:a16="http://schemas.microsoft.com/office/drawing/2014/main" id="{F4BA0F27-9F5F-904F-AE79-D04E04426D04}"/>
                </a:ext>
              </a:extLst>
            </p:cNvPr>
            <p:cNvSpPr txBox="1"/>
            <p:nvPr/>
          </p:nvSpPr>
          <p:spPr>
            <a:xfrm flipH="1">
              <a:off x="4677538" y="3174330"/>
              <a:ext cx="439757" cy="369332"/>
            </a:xfrm>
            <a:prstGeom prst="rect">
              <a:avLst/>
            </a:prstGeom>
            <a:noFill/>
          </p:spPr>
          <p:txBody>
            <a:bodyPr wrap="square" rtlCol="0">
              <a:spAutoFit/>
            </a:bodyPr>
            <a:lstStyle/>
            <a:p>
              <a:r>
                <a:rPr lang="en-US" dirty="0"/>
                <a:t>+</a:t>
              </a:r>
            </a:p>
          </p:txBody>
        </p:sp>
        <p:sp>
          <p:nvSpPr>
            <p:cNvPr id="113" name="TextBox 112">
              <a:extLst>
                <a:ext uri="{FF2B5EF4-FFF2-40B4-BE49-F238E27FC236}">
                  <a16:creationId xmlns:a16="http://schemas.microsoft.com/office/drawing/2014/main" id="{150DBF96-4AF4-7E4A-9B9D-88857EA4E7FD}"/>
                </a:ext>
              </a:extLst>
            </p:cNvPr>
            <p:cNvSpPr txBox="1"/>
            <p:nvPr/>
          </p:nvSpPr>
          <p:spPr>
            <a:xfrm flipH="1">
              <a:off x="4719768" y="2434363"/>
              <a:ext cx="439757" cy="369332"/>
            </a:xfrm>
            <a:prstGeom prst="rect">
              <a:avLst/>
            </a:prstGeom>
            <a:noFill/>
          </p:spPr>
          <p:txBody>
            <a:bodyPr wrap="square" rtlCol="0">
              <a:spAutoFit/>
            </a:bodyPr>
            <a:lstStyle/>
            <a:p>
              <a:r>
                <a:rPr lang="en-US" dirty="0"/>
                <a:t>-</a:t>
              </a:r>
            </a:p>
          </p:txBody>
        </p:sp>
        <p:cxnSp>
          <p:nvCxnSpPr>
            <p:cNvPr id="133" name="Straight Connector 132">
              <a:extLst>
                <a:ext uri="{FF2B5EF4-FFF2-40B4-BE49-F238E27FC236}">
                  <a16:creationId xmlns:a16="http://schemas.microsoft.com/office/drawing/2014/main" id="{3DFE31FB-30FF-0C40-849D-41B5AD607411}"/>
                </a:ext>
              </a:extLst>
            </p:cNvPr>
            <p:cNvCxnSpPr>
              <a:cxnSpLocks/>
            </p:cNvCxnSpPr>
            <p:nvPr/>
          </p:nvCxnSpPr>
          <p:spPr>
            <a:xfrm>
              <a:off x="4470432" y="3388281"/>
              <a:ext cx="0" cy="70364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8" name="Group 13">
              <a:extLst>
                <a:ext uri="{FF2B5EF4-FFF2-40B4-BE49-F238E27FC236}">
                  <a16:creationId xmlns:a16="http://schemas.microsoft.com/office/drawing/2014/main" id="{EDBB6C71-B63A-1E46-96A8-E281CCBF3583}"/>
                </a:ext>
              </a:extLst>
            </p:cNvPr>
            <p:cNvGrpSpPr>
              <a:grpSpLocks noChangeAspect="1"/>
            </p:cNvGrpSpPr>
            <p:nvPr/>
          </p:nvGrpSpPr>
          <p:grpSpPr bwMode="auto">
            <a:xfrm>
              <a:off x="5985022" y="2938942"/>
              <a:ext cx="152400" cy="152400"/>
              <a:chOff x="1344" y="2064"/>
              <a:chExt cx="192" cy="192"/>
            </a:xfrm>
          </p:grpSpPr>
          <p:sp>
            <p:nvSpPr>
              <p:cNvPr id="144" name="Oval 14">
                <a:extLst>
                  <a:ext uri="{FF2B5EF4-FFF2-40B4-BE49-F238E27FC236}">
                    <a16:creationId xmlns:a16="http://schemas.microsoft.com/office/drawing/2014/main" id="{5A3EAE44-CFB6-714D-B4BC-79873BECA7E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7" name="Rectangle 15">
                <a:extLst>
                  <a:ext uri="{FF2B5EF4-FFF2-40B4-BE49-F238E27FC236}">
                    <a16:creationId xmlns:a16="http://schemas.microsoft.com/office/drawing/2014/main" id="{7CEC83B5-39CA-4C41-93BD-1D66CB13361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8" name="Group 13">
              <a:extLst>
                <a:ext uri="{FF2B5EF4-FFF2-40B4-BE49-F238E27FC236}">
                  <a16:creationId xmlns:a16="http://schemas.microsoft.com/office/drawing/2014/main" id="{4FB99AD5-C829-4649-A94E-CC5B67EB671B}"/>
                </a:ext>
              </a:extLst>
            </p:cNvPr>
            <p:cNvGrpSpPr>
              <a:grpSpLocks noChangeAspect="1"/>
            </p:cNvGrpSpPr>
            <p:nvPr/>
          </p:nvGrpSpPr>
          <p:grpSpPr bwMode="auto">
            <a:xfrm>
              <a:off x="4268863" y="2561255"/>
              <a:ext cx="152400" cy="152400"/>
              <a:chOff x="1344" y="2064"/>
              <a:chExt cx="192" cy="192"/>
            </a:xfrm>
          </p:grpSpPr>
          <p:sp>
            <p:nvSpPr>
              <p:cNvPr id="149" name="Oval 14">
                <a:extLst>
                  <a:ext uri="{FF2B5EF4-FFF2-40B4-BE49-F238E27FC236}">
                    <a16:creationId xmlns:a16="http://schemas.microsoft.com/office/drawing/2014/main" id="{AF3A3442-6D7B-B941-97CD-27F6E8B5BC7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1" name="Rectangle 15">
                <a:extLst>
                  <a:ext uri="{FF2B5EF4-FFF2-40B4-BE49-F238E27FC236}">
                    <a16:creationId xmlns:a16="http://schemas.microsoft.com/office/drawing/2014/main" id="{F0443851-04BA-334E-B857-12F93AC69EF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8" name="TextBox 167">
              <a:extLst>
                <a:ext uri="{FF2B5EF4-FFF2-40B4-BE49-F238E27FC236}">
                  <a16:creationId xmlns:a16="http://schemas.microsoft.com/office/drawing/2014/main" id="{CEB44A18-5C44-B240-8AF7-3DB44B127EB1}"/>
                </a:ext>
              </a:extLst>
            </p:cNvPr>
            <p:cNvSpPr txBox="1"/>
            <p:nvPr/>
          </p:nvSpPr>
          <p:spPr>
            <a:xfrm>
              <a:off x="3855188" y="2456940"/>
              <a:ext cx="431528" cy="369332"/>
            </a:xfrm>
            <a:prstGeom prst="rect">
              <a:avLst/>
            </a:prstGeom>
            <a:noFill/>
          </p:spPr>
          <p:txBody>
            <a:bodyPr wrap="none" rtlCol="0">
              <a:spAutoFit/>
            </a:bodyPr>
            <a:lstStyle/>
            <a:p>
              <a:r>
                <a:rPr lang="en-US" dirty="0"/>
                <a:t>V</a:t>
              </a:r>
              <a:r>
                <a:rPr lang="en-US" baseline="-25000" dirty="0"/>
                <a:t>in</a:t>
              </a:r>
            </a:p>
          </p:txBody>
        </p:sp>
        <p:sp>
          <p:nvSpPr>
            <p:cNvPr id="169" name="TextBox 168">
              <a:extLst>
                <a:ext uri="{FF2B5EF4-FFF2-40B4-BE49-F238E27FC236}">
                  <a16:creationId xmlns:a16="http://schemas.microsoft.com/office/drawing/2014/main" id="{E5D84A3F-1FF7-1544-8E5B-BA534A5A7DA3}"/>
                </a:ext>
              </a:extLst>
            </p:cNvPr>
            <p:cNvSpPr txBox="1"/>
            <p:nvPr/>
          </p:nvSpPr>
          <p:spPr>
            <a:xfrm>
              <a:off x="5743626" y="2569584"/>
              <a:ext cx="519629" cy="369332"/>
            </a:xfrm>
            <a:prstGeom prst="rect">
              <a:avLst/>
            </a:prstGeom>
            <a:noFill/>
          </p:spPr>
          <p:txBody>
            <a:bodyPr wrap="none" rtlCol="0">
              <a:spAutoFit/>
            </a:bodyPr>
            <a:lstStyle/>
            <a:p>
              <a:r>
                <a:rPr lang="en-US" dirty="0" err="1"/>
                <a:t>V</a:t>
              </a:r>
              <a:r>
                <a:rPr lang="en-US" baseline="-25000" dirty="0" err="1"/>
                <a:t>out</a:t>
              </a:r>
              <a:endParaRPr lang="en-US" baseline="-25000" dirty="0"/>
            </a:p>
          </p:txBody>
        </p:sp>
        <p:sp>
          <p:nvSpPr>
            <p:cNvPr id="170" name="TextBox 169">
              <a:extLst>
                <a:ext uri="{FF2B5EF4-FFF2-40B4-BE49-F238E27FC236}">
                  <a16:creationId xmlns:a16="http://schemas.microsoft.com/office/drawing/2014/main" id="{E5C501FF-C2A2-DC45-83FF-98E17EFE203B}"/>
                </a:ext>
              </a:extLst>
            </p:cNvPr>
            <p:cNvSpPr txBox="1"/>
            <p:nvPr/>
          </p:nvSpPr>
          <p:spPr>
            <a:xfrm>
              <a:off x="4680011" y="2803695"/>
              <a:ext cx="1066799" cy="369332"/>
            </a:xfrm>
            <a:prstGeom prst="rect">
              <a:avLst/>
            </a:prstGeom>
            <a:noFill/>
          </p:spPr>
          <p:txBody>
            <a:bodyPr wrap="square" rtlCol="0">
              <a:spAutoFit/>
            </a:bodyPr>
            <a:lstStyle/>
            <a:p>
              <a:r>
                <a:rPr lang="en-US" dirty="0"/>
                <a:t>LM358</a:t>
              </a:r>
            </a:p>
          </p:txBody>
        </p:sp>
        <p:sp>
          <p:nvSpPr>
            <p:cNvPr id="171" name="TextBox 170">
              <a:extLst>
                <a:ext uri="{FF2B5EF4-FFF2-40B4-BE49-F238E27FC236}">
                  <a16:creationId xmlns:a16="http://schemas.microsoft.com/office/drawing/2014/main" id="{5119CA7A-786B-4D42-9711-FE547D5E29B8}"/>
                </a:ext>
              </a:extLst>
            </p:cNvPr>
            <p:cNvSpPr txBox="1"/>
            <p:nvPr/>
          </p:nvSpPr>
          <p:spPr>
            <a:xfrm>
              <a:off x="4198434" y="1805709"/>
              <a:ext cx="1802296" cy="369332"/>
            </a:xfrm>
            <a:prstGeom prst="rect">
              <a:avLst/>
            </a:prstGeom>
            <a:noFill/>
          </p:spPr>
          <p:txBody>
            <a:bodyPr wrap="square" rtlCol="0">
              <a:spAutoFit/>
            </a:bodyPr>
            <a:lstStyle/>
            <a:p>
              <a:r>
                <a:rPr lang="en-US" dirty="0"/>
                <a:t>Peak</a:t>
              </a:r>
            </a:p>
          </p:txBody>
        </p:sp>
        <p:cxnSp>
          <p:nvCxnSpPr>
            <p:cNvPr id="209" name="Straight Connector 208">
              <a:extLst>
                <a:ext uri="{FF2B5EF4-FFF2-40B4-BE49-F238E27FC236}">
                  <a16:creationId xmlns:a16="http://schemas.microsoft.com/office/drawing/2014/main" id="{AAC1DA82-5903-814C-B5D5-04D09280C5F3}"/>
                </a:ext>
              </a:extLst>
            </p:cNvPr>
            <p:cNvCxnSpPr>
              <a:cxnSpLocks/>
            </p:cNvCxnSpPr>
            <p:nvPr/>
          </p:nvCxnSpPr>
          <p:spPr>
            <a:xfrm>
              <a:off x="5090791" y="4087134"/>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8" name="Freeform 12">
              <a:extLst>
                <a:ext uri="{FF2B5EF4-FFF2-40B4-BE49-F238E27FC236}">
                  <a16:creationId xmlns:a16="http://schemas.microsoft.com/office/drawing/2014/main" id="{64F3CBF9-4FCA-664B-B469-88A437F8B9B9}"/>
                </a:ext>
              </a:extLst>
            </p:cNvPr>
            <p:cNvSpPr>
              <a:spLocks noChangeAspect="1"/>
            </p:cNvSpPr>
            <p:nvPr/>
          </p:nvSpPr>
          <p:spPr bwMode="auto">
            <a:xfrm rot="5400000">
              <a:off x="4764956" y="370613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39" name="Freeform 12">
              <a:extLst>
                <a:ext uri="{FF2B5EF4-FFF2-40B4-BE49-F238E27FC236}">
                  <a16:creationId xmlns:a16="http://schemas.microsoft.com/office/drawing/2014/main" id="{FBD2216E-A812-E546-B2F6-DBBDE0F78FF8}"/>
                </a:ext>
              </a:extLst>
            </p:cNvPr>
            <p:cNvSpPr>
              <a:spLocks noChangeAspect="1"/>
            </p:cNvSpPr>
            <p:nvPr/>
          </p:nvSpPr>
          <p:spPr bwMode="auto">
            <a:xfrm rot="5400000">
              <a:off x="4055963" y="301039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40" name="Straight Connector 239">
              <a:extLst>
                <a:ext uri="{FF2B5EF4-FFF2-40B4-BE49-F238E27FC236}">
                  <a16:creationId xmlns:a16="http://schemas.microsoft.com/office/drawing/2014/main" id="{C36EFDDD-7F2F-8647-AB27-4A6550494F53}"/>
                </a:ext>
              </a:extLst>
            </p:cNvPr>
            <p:cNvCxnSpPr>
              <a:cxnSpLocks/>
            </p:cNvCxnSpPr>
            <p:nvPr/>
          </p:nvCxnSpPr>
          <p:spPr>
            <a:xfrm>
              <a:off x="5899491" y="2990294"/>
              <a:ext cx="0" cy="10972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41" name="TextBox 240">
              <a:extLst>
                <a:ext uri="{FF2B5EF4-FFF2-40B4-BE49-F238E27FC236}">
                  <a16:creationId xmlns:a16="http://schemas.microsoft.com/office/drawing/2014/main" id="{1BA6217E-42DC-904C-93A2-71A8AEC46F51}"/>
                </a:ext>
              </a:extLst>
            </p:cNvPr>
            <p:cNvSpPr txBox="1"/>
            <p:nvPr/>
          </p:nvSpPr>
          <p:spPr>
            <a:xfrm>
              <a:off x="3636527" y="3550245"/>
              <a:ext cx="483402" cy="369332"/>
            </a:xfrm>
            <a:prstGeom prst="rect">
              <a:avLst/>
            </a:prstGeom>
            <a:noFill/>
          </p:spPr>
          <p:txBody>
            <a:bodyPr wrap="none" rtlCol="0">
              <a:spAutoFit/>
            </a:bodyPr>
            <a:lstStyle/>
            <a:p>
              <a:r>
                <a:rPr lang="en-US" dirty="0" err="1"/>
                <a:t>V</a:t>
              </a:r>
              <a:r>
                <a:rPr lang="en-US" baseline="-25000" dirty="0" err="1"/>
                <a:t>ref</a:t>
              </a:r>
              <a:endParaRPr lang="en-US" baseline="-25000" dirty="0"/>
            </a:p>
          </p:txBody>
        </p:sp>
        <p:grpSp>
          <p:nvGrpSpPr>
            <p:cNvPr id="242" name="Group 13">
              <a:extLst>
                <a:ext uri="{FF2B5EF4-FFF2-40B4-BE49-F238E27FC236}">
                  <a16:creationId xmlns:a16="http://schemas.microsoft.com/office/drawing/2014/main" id="{21C86FBC-7590-3C42-8B73-49A5DBF54D6E}"/>
                </a:ext>
              </a:extLst>
            </p:cNvPr>
            <p:cNvGrpSpPr>
              <a:grpSpLocks noChangeAspect="1"/>
            </p:cNvGrpSpPr>
            <p:nvPr/>
          </p:nvGrpSpPr>
          <p:grpSpPr bwMode="auto">
            <a:xfrm>
              <a:off x="3665888" y="3310004"/>
              <a:ext cx="152400" cy="152400"/>
              <a:chOff x="1344" y="2064"/>
              <a:chExt cx="192" cy="192"/>
            </a:xfrm>
          </p:grpSpPr>
          <p:sp>
            <p:nvSpPr>
              <p:cNvPr id="251" name="Oval 14">
                <a:extLst>
                  <a:ext uri="{FF2B5EF4-FFF2-40B4-BE49-F238E27FC236}">
                    <a16:creationId xmlns:a16="http://schemas.microsoft.com/office/drawing/2014/main" id="{D00D6945-A1D8-F347-BAA4-89D46136049C}"/>
                  </a:ext>
                </a:extLst>
              </p:cNvPr>
              <p:cNvSpPr>
                <a:spLocks noChangeAspect="1" noChangeArrowheads="1"/>
              </p:cNvSpPr>
              <p:nvPr/>
            </p:nvSpPr>
            <p:spPr bwMode="auto">
              <a:xfrm>
                <a:off x="1392" y="2136"/>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52" name="Rectangle 15">
                <a:extLst>
                  <a:ext uri="{FF2B5EF4-FFF2-40B4-BE49-F238E27FC236}">
                    <a16:creationId xmlns:a16="http://schemas.microsoft.com/office/drawing/2014/main" id="{E396CF06-BDDD-A543-860E-ADC6A7CBCCC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sp>
        <p:nvSpPr>
          <p:cNvPr id="259" name="TextBox 258">
            <a:extLst>
              <a:ext uri="{FF2B5EF4-FFF2-40B4-BE49-F238E27FC236}">
                <a16:creationId xmlns:a16="http://schemas.microsoft.com/office/drawing/2014/main" id="{40A45416-B4D3-B84E-B1BE-583EC6F47E8B}"/>
              </a:ext>
            </a:extLst>
          </p:cNvPr>
          <p:cNvSpPr txBox="1"/>
          <p:nvPr/>
        </p:nvSpPr>
        <p:spPr>
          <a:xfrm>
            <a:off x="6343174" y="3681847"/>
            <a:ext cx="475622" cy="338554"/>
          </a:xfrm>
          <a:prstGeom prst="rect">
            <a:avLst/>
          </a:prstGeom>
          <a:noFill/>
        </p:spPr>
        <p:txBody>
          <a:bodyPr wrap="square" rtlCol="0">
            <a:spAutoFit/>
          </a:bodyPr>
          <a:lstStyle/>
          <a:p>
            <a:r>
              <a:rPr lang="en-US" sz="1600" dirty="0" err="1"/>
              <a:t>V</a:t>
            </a:r>
            <a:r>
              <a:rPr lang="en-US" sz="1600" baseline="-25000" dirty="0" err="1"/>
              <a:t>c</a:t>
            </a:r>
            <a:endParaRPr lang="en-US" baseline="-25000" dirty="0"/>
          </a:p>
        </p:txBody>
      </p:sp>
      <p:grpSp>
        <p:nvGrpSpPr>
          <p:cNvPr id="25" name="Group 24">
            <a:extLst>
              <a:ext uri="{FF2B5EF4-FFF2-40B4-BE49-F238E27FC236}">
                <a16:creationId xmlns:a16="http://schemas.microsoft.com/office/drawing/2014/main" id="{C341572F-405C-3E49-9377-A4849303E5F8}"/>
              </a:ext>
            </a:extLst>
          </p:cNvPr>
          <p:cNvGrpSpPr/>
          <p:nvPr/>
        </p:nvGrpSpPr>
        <p:grpSpPr>
          <a:xfrm>
            <a:off x="6435253" y="2072949"/>
            <a:ext cx="5575017" cy="3794979"/>
            <a:chOff x="6505591" y="2260517"/>
            <a:chExt cx="5575017" cy="3794979"/>
          </a:xfrm>
        </p:grpSpPr>
        <p:sp>
          <p:nvSpPr>
            <p:cNvPr id="114" name="Freeform 12">
              <a:extLst>
                <a:ext uri="{FF2B5EF4-FFF2-40B4-BE49-F238E27FC236}">
                  <a16:creationId xmlns:a16="http://schemas.microsoft.com/office/drawing/2014/main" id="{0E06C264-51F8-224F-B2A0-E40590700F16}"/>
                </a:ext>
              </a:extLst>
            </p:cNvPr>
            <p:cNvSpPr>
              <a:spLocks noChangeAspect="1"/>
            </p:cNvSpPr>
            <p:nvPr/>
          </p:nvSpPr>
          <p:spPr bwMode="auto">
            <a:xfrm>
              <a:off x="7608635" y="464578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5" name="Group 220">
              <a:extLst>
                <a:ext uri="{FF2B5EF4-FFF2-40B4-BE49-F238E27FC236}">
                  <a16:creationId xmlns:a16="http://schemas.microsoft.com/office/drawing/2014/main" id="{B58F62F3-4CCE-C94C-8FA5-621B6FBE4904}"/>
                </a:ext>
              </a:extLst>
            </p:cNvPr>
            <p:cNvGrpSpPr>
              <a:grpSpLocks/>
            </p:cNvGrpSpPr>
            <p:nvPr/>
          </p:nvGrpSpPr>
          <p:grpSpPr bwMode="auto">
            <a:xfrm>
              <a:off x="7608635" y="5750696"/>
              <a:ext cx="152400" cy="304800"/>
              <a:chOff x="3264" y="3072"/>
              <a:chExt cx="96" cy="192"/>
            </a:xfrm>
          </p:grpSpPr>
          <p:sp>
            <p:nvSpPr>
              <p:cNvPr id="116" name="Line 17">
                <a:extLst>
                  <a:ext uri="{FF2B5EF4-FFF2-40B4-BE49-F238E27FC236}">
                    <a16:creationId xmlns:a16="http://schemas.microsoft.com/office/drawing/2014/main" id="{B2870FE2-8DA4-3C4F-9AD0-F679EAA69D26}"/>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Freeform 18">
                <a:extLst>
                  <a:ext uri="{FF2B5EF4-FFF2-40B4-BE49-F238E27FC236}">
                    <a16:creationId xmlns:a16="http://schemas.microsoft.com/office/drawing/2014/main" id="{EF617A9E-8519-CC40-842C-924D6F0EF02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122" name="Straight Connector 121">
              <a:extLst>
                <a:ext uri="{FF2B5EF4-FFF2-40B4-BE49-F238E27FC236}">
                  <a16:creationId xmlns:a16="http://schemas.microsoft.com/office/drawing/2014/main" id="{00154501-0E86-6942-85BC-1BD91CB2A81E}"/>
                </a:ext>
              </a:extLst>
            </p:cNvPr>
            <p:cNvCxnSpPr>
              <a:cxnSpLocks/>
            </p:cNvCxnSpPr>
            <p:nvPr/>
          </p:nvCxnSpPr>
          <p:spPr>
            <a:xfrm>
              <a:off x="8677797" y="5564612"/>
              <a:ext cx="263523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C2C14819-3F9A-8144-AB7B-5C60A76CAAFE}"/>
                </a:ext>
              </a:extLst>
            </p:cNvPr>
            <p:cNvCxnSpPr>
              <a:cxnSpLocks/>
            </p:cNvCxnSpPr>
            <p:nvPr/>
          </p:nvCxnSpPr>
          <p:spPr>
            <a:xfrm flipH="1" flipV="1">
              <a:off x="7646386" y="2840453"/>
              <a:ext cx="39475" cy="18288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83" name="Group 210">
              <a:extLst>
                <a:ext uri="{FF2B5EF4-FFF2-40B4-BE49-F238E27FC236}">
                  <a16:creationId xmlns:a16="http://schemas.microsoft.com/office/drawing/2014/main" id="{E8D5E4CA-BE05-4E48-A129-708FC958BB98}"/>
                </a:ext>
              </a:extLst>
            </p:cNvPr>
            <p:cNvGrpSpPr>
              <a:grpSpLocks/>
            </p:cNvGrpSpPr>
            <p:nvPr/>
          </p:nvGrpSpPr>
          <p:grpSpPr bwMode="auto">
            <a:xfrm rot="5400000">
              <a:off x="7871553" y="2466044"/>
              <a:ext cx="304800" cy="762000"/>
              <a:chOff x="3216" y="1728"/>
              <a:chExt cx="192" cy="480"/>
            </a:xfrm>
          </p:grpSpPr>
          <p:sp>
            <p:nvSpPr>
              <p:cNvPr id="184" name="Line 8">
                <a:extLst>
                  <a:ext uri="{FF2B5EF4-FFF2-40B4-BE49-F238E27FC236}">
                    <a16:creationId xmlns:a16="http://schemas.microsoft.com/office/drawing/2014/main" id="{966613A6-031E-FB48-9507-4B65E58561B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Line 9">
                <a:extLst>
                  <a:ext uri="{FF2B5EF4-FFF2-40B4-BE49-F238E27FC236}">
                    <a16:creationId xmlns:a16="http://schemas.microsoft.com/office/drawing/2014/main" id="{395DC865-AFE1-E943-9DCE-111BBA44128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6" name="Line 10">
                <a:extLst>
                  <a:ext uri="{FF2B5EF4-FFF2-40B4-BE49-F238E27FC236}">
                    <a16:creationId xmlns:a16="http://schemas.microsoft.com/office/drawing/2014/main" id="{6FFDFCE6-C043-B34C-B57B-33D2AC3F9C8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7" name="Line 11">
                <a:extLst>
                  <a:ext uri="{FF2B5EF4-FFF2-40B4-BE49-F238E27FC236}">
                    <a16:creationId xmlns:a16="http://schemas.microsoft.com/office/drawing/2014/main" id="{6993560E-A466-3844-9442-569FF060A7B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 name="Group 5">
              <a:extLst>
                <a:ext uri="{FF2B5EF4-FFF2-40B4-BE49-F238E27FC236}">
                  <a16:creationId xmlns:a16="http://schemas.microsoft.com/office/drawing/2014/main" id="{DB482A3F-2801-9A48-BBB6-24AA81F223B6}"/>
                </a:ext>
              </a:extLst>
            </p:cNvPr>
            <p:cNvGrpSpPr/>
            <p:nvPr/>
          </p:nvGrpSpPr>
          <p:grpSpPr>
            <a:xfrm>
              <a:off x="7662961" y="3084534"/>
              <a:ext cx="1676400" cy="1371600"/>
              <a:chOff x="7595776" y="2322961"/>
              <a:chExt cx="1676400" cy="1371600"/>
            </a:xfrm>
          </p:grpSpPr>
          <p:grpSp>
            <p:nvGrpSpPr>
              <p:cNvPr id="104" name="Group 39">
                <a:extLst>
                  <a:ext uri="{FF2B5EF4-FFF2-40B4-BE49-F238E27FC236}">
                    <a16:creationId xmlns:a16="http://schemas.microsoft.com/office/drawing/2014/main" id="{A54E97A3-25CF-B745-A724-E551B8D334D8}"/>
                  </a:ext>
                </a:extLst>
              </p:cNvPr>
              <p:cNvGrpSpPr>
                <a:grpSpLocks/>
              </p:cNvGrpSpPr>
              <p:nvPr/>
            </p:nvGrpSpPr>
            <p:grpSpPr bwMode="auto">
              <a:xfrm>
                <a:off x="7595776" y="2322961"/>
                <a:ext cx="1676400" cy="1371600"/>
                <a:chOff x="2496" y="1968"/>
                <a:chExt cx="1056" cy="864"/>
              </a:xfrm>
            </p:grpSpPr>
            <p:sp>
              <p:nvSpPr>
                <p:cNvPr id="105" name="Line 40">
                  <a:extLst>
                    <a:ext uri="{FF2B5EF4-FFF2-40B4-BE49-F238E27FC236}">
                      <a16:creationId xmlns:a16="http://schemas.microsoft.com/office/drawing/2014/main" id="{72748EDA-7394-304C-B202-A2DF9DB4EC0F}"/>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41">
                  <a:extLst>
                    <a:ext uri="{FF2B5EF4-FFF2-40B4-BE49-F238E27FC236}">
                      <a16:creationId xmlns:a16="http://schemas.microsoft.com/office/drawing/2014/main" id="{3B04D50E-6ACD-DE4B-B8A9-84AF3332BA09}"/>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42">
                  <a:extLst>
                    <a:ext uri="{FF2B5EF4-FFF2-40B4-BE49-F238E27FC236}">
                      <a16:creationId xmlns:a16="http://schemas.microsoft.com/office/drawing/2014/main" id="{4C21C429-0249-8B44-87EB-FFDCC497ED53}"/>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Freeform 43">
                  <a:extLst>
                    <a:ext uri="{FF2B5EF4-FFF2-40B4-BE49-F238E27FC236}">
                      <a16:creationId xmlns:a16="http://schemas.microsoft.com/office/drawing/2014/main" id="{9C39BAD6-190B-6B48-BFAB-3A00F5E8B5A5}"/>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29" name="TextBox 128">
                <a:extLst>
                  <a:ext uri="{FF2B5EF4-FFF2-40B4-BE49-F238E27FC236}">
                    <a16:creationId xmlns:a16="http://schemas.microsoft.com/office/drawing/2014/main" id="{F4E8B984-2C61-E146-BBCE-9B9A4A3755B8}"/>
                  </a:ext>
                </a:extLst>
              </p:cNvPr>
              <p:cNvSpPr txBox="1"/>
              <p:nvPr/>
            </p:nvSpPr>
            <p:spPr>
              <a:xfrm flipH="1">
                <a:off x="7940053" y="2434363"/>
                <a:ext cx="439757" cy="369332"/>
              </a:xfrm>
              <a:prstGeom prst="rect">
                <a:avLst/>
              </a:prstGeom>
              <a:noFill/>
            </p:spPr>
            <p:txBody>
              <a:bodyPr wrap="square" rtlCol="0">
                <a:spAutoFit/>
              </a:bodyPr>
              <a:lstStyle/>
              <a:p>
                <a:r>
                  <a:rPr lang="en-US" dirty="0"/>
                  <a:t>-</a:t>
                </a:r>
              </a:p>
            </p:txBody>
          </p:sp>
          <p:sp>
            <p:nvSpPr>
              <p:cNvPr id="130" name="TextBox 129">
                <a:extLst>
                  <a:ext uri="{FF2B5EF4-FFF2-40B4-BE49-F238E27FC236}">
                    <a16:creationId xmlns:a16="http://schemas.microsoft.com/office/drawing/2014/main" id="{ABFAF748-4AE9-5D4B-B414-D983C217B974}"/>
                  </a:ext>
                </a:extLst>
              </p:cNvPr>
              <p:cNvSpPr txBox="1"/>
              <p:nvPr/>
            </p:nvSpPr>
            <p:spPr>
              <a:xfrm>
                <a:off x="7900296" y="2803695"/>
                <a:ext cx="1066799" cy="369332"/>
              </a:xfrm>
              <a:prstGeom prst="rect">
                <a:avLst/>
              </a:prstGeom>
              <a:noFill/>
            </p:spPr>
            <p:txBody>
              <a:bodyPr wrap="square" rtlCol="0">
                <a:spAutoFit/>
              </a:bodyPr>
              <a:lstStyle/>
              <a:p>
                <a:r>
                  <a:rPr lang="en-US" dirty="0"/>
                  <a:t>LM358</a:t>
                </a:r>
              </a:p>
            </p:txBody>
          </p:sp>
          <p:sp>
            <p:nvSpPr>
              <p:cNvPr id="131" name="TextBox 130">
                <a:extLst>
                  <a:ext uri="{FF2B5EF4-FFF2-40B4-BE49-F238E27FC236}">
                    <a16:creationId xmlns:a16="http://schemas.microsoft.com/office/drawing/2014/main" id="{5D71B391-5652-674A-AB85-EFE6BCE7EF77}"/>
                  </a:ext>
                </a:extLst>
              </p:cNvPr>
              <p:cNvSpPr txBox="1"/>
              <p:nvPr/>
            </p:nvSpPr>
            <p:spPr>
              <a:xfrm flipH="1">
                <a:off x="7871319" y="3174330"/>
                <a:ext cx="439757" cy="369332"/>
              </a:xfrm>
              <a:prstGeom prst="rect">
                <a:avLst/>
              </a:prstGeom>
              <a:noFill/>
            </p:spPr>
            <p:txBody>
              <a:bodyPr wrap="square" rtlCol="0">
                <a:spAutoFit/>
              </a:bodyPr>
              <a:lstStyle/>
              <a:p>
                <a:r>
                  <a:rPr lang="en-US" dirty="0"/>
                  <a:t>+</a:t>
                </a:r>
              </a:p>
            </p:txBody>
          </p:sp>
        </p:grpSp>
        <p:grpSp>
          <p:nvGrpSpPr>
            <p:cNvPr id="132" name="Group 131">
              <a:extLst>
                <a:ext uri="{FF2B5EF4-FFF2-40B4-BE49-F238E27FC236}">
                  <a16:creationId xmlns:a16="http://schemas.microsoft.com/office/drawing/2014/main" id="{D065F739-37AF-C44E-8834-2CB5ED443420}"/>
                </a:ext>
              </a:extLst>
            </p:cNvPr>
            <p:cNvGrpSpPr/>
            <p:nvPr/>
          </p:nvGrpSpPr>
          <p:grpSpPr>
            <a:xfrm>
              <a:off x="9659487" y="3465534"/>
              <a:ext cx="1676400" cy="1371600"/>
              <a:chOff x="7595776" y="2322961"/>
              <a:chExt cx="1676400" cy="1371600"/>
            </a:xfrm>
          </p:grpSpPr>
          <p:grpSp>
            <p:nvGrpSpPr>
              <p:cNvPr id="134" name="Group 39">
                <a:extLst>
                  <a:ext uri="{FF2B5EF4-FFF2-40B4-BE49-F238E27FC236}">
                    <a16:creationId xmlns:a16="http://schemas.microsoft.com/office/drawing/2014/main" id="{25485579-D801-044B-9C58-BA21A588EDC6}"/>
                  </a:ext>
                </a:extLst>
              </p:cNvPr>
              <p:cNvGrpSpPr>
                <a:grpSpLocks/>
              </p:cNvGrpSpPr>
              <p:nvPr/>
            </p:nvGrpSpPr>
            <p:grpSpPr bwMode="auto">
              <a:xfrm>
                <a:off x="7595776" y="2322961"/>
                <a:ext cx="1676400" cy="1371600"/>
                <a:chOff x="2496" y="1968"/>
                <a:chExt cx="1056" cy="864"/>
              </a:xfrm>
            </p:grpSpPr>
            <p:sp>
              <p:nvSpPr>
                <p:cNvPr id="139" name="Line 40">
                  <a:extLst>
                    <a:ext uri="{FF2B5EF4-FFF2-40B4-BE49-F238E27FC236}">
                      <a16:creationId xmlns:a16="http://schemas.microsoft.com/office/drawing/2014/main" id="{3455BD3A-1661-314C-8196-09116CF84A54}"/>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41">
                  <a:extLst>
                    <a:ext uri="{FF2B5EF4-FFF2-40B4-BE49-F238E27FC236}">
                      <a16:creationId xmlns:a16="http://schemas.microsoft.com/office/drawing/2014/main" id="{26E642B8-BD9C-D749-8824-8D793DA08605}"/>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42">
                  <a:extLst>
                    <a:ext uri="{FF2B5EF4-FFF2-40B4-BE49-F238E27FC236}">
                      <a16:creationId xmlns:a16="http://schemas.microsoft.com/office/drawing/2014/main" id="{339F4F2D-9294-9545-9AFC-0924ECE7A5F8}"/>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Freeform 43">
                  <a:extLst>
                    <a:ext uri="{FF2B5EF4-FFF2-40B4-BE49-F238E27FC236}">
                      <a16:creationId xmlns:a16="http://schemas.microsoft.com/office/drawing/2014/main" id="{409C1E58-B788-9941-B074-FE3BE0A07AC5}"/>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35" name="TextBox 134">
                <a:extLst>
                  <a:ext uri="{FF2B5EF4-FFF2-40B4-BE49-F238E27FC236}">
                    <a16:creationId xmlns:a16="http://schemas.microsoft.com/office/drawing/2014/main" id="{3CF1D149-3E81-2043-AE60-C3D9E5ACEF1C}"/>
                  </a:ext>
                </a:extLst>
              </p:cNvPr>
              <p:cNvSpPr txBox="1"/>
              <p:nvPr/>
            </p:nvSpPr>
            <p:spPr>
              <a:xfrm flipH="1">
                <a:off x="7940053" y="2434363"/>
                <a:ext cx="439757" cy="369332"/>
              </a:xfrm>
              <a:prstGeom prst="rect">
                <a:avLst/>
              </a:prstGeom>
              <a:noFill/>
            </p:spPr>
            <p:txBody>
              <a:bodyPr wrap="square" rtlCol="0">
                <a:spAutoFit/>
              </a:bodyPr>
              <a:lstStyle/>
              <a:p>
                <a:r>
                  <a:rPr lang="en-US" dirty="0"/>
                  <a:t>-</a:t>
                </a:r>
              </a:p>
            </p:txBody>
          </p:sp>
          <p:sp>
            <p:nvSpPr>
              <p:cNvPr id="136" name="TextBox 135">
                <a:extLst>
                  <a:ext uri="{FF2B5EF4-FFF2-40B4-BE49-F238E27FC236}">
                    <a16:creationId xmlns:a16="http://schemas.microsoft.com/office/drawing/2014/main" id="{9622D4FF-56F2-7744-8A01-50A2E0969135}"/>
                  </a:ext>
                </a:extLst>
              </p:cNvPr>
              <p:cNvSpPr txBox="1"/>
              <p:nvPr/>
            </p:nvSpPr>
            <p:spPr>
              <a:xfrm>
                <a:off x="7900296" y="2803695"/>
                <a:ext cx="1066799" cy="369332"/>
              </a:xfrm>
              <a:prstGeom prst="rect">
                <a:avLst/>
              </a:prstGeom>
              <a:noFill/>
            </p:spPr>
            <p:txBody>
              <a:bodyPr wrap="square" rtlCol="0">
                <a:spAutoFit/>
              </a:bodyPr>
              <a:lstStyle/>
              <a:p>
                <a:r>
                  <a:rPr lang="en-US" dirty="0"/>
                  <a:t>LM358</a:t>
                </a:r>
              </a:p>
            </p:txBody>
          </p:sp>
          <p:sp>
            <p:nvSpPr>
              <p:cNvPr id="137" name="TextBox 136">
                <a:extLst>
                  <a:ext uri="{FF2B5EF4-FFF2-40B4-BE49-F238E27FC236}">
                    <a16:creationId xmlns:a16="http://schemas.microsoft.com/office/drawing/2014/main" id="{20739987-5148-0242-AAB5-4E9A367CCD4B}"/>
                  </a:ext>
                </a:extLst>
              </p:cNvPr>
              <p:cNvSpPr txBox="1"/>
              <p:nvPr/>
            </p:nvSpPr>
            <p:spPr>
              <a:xfrm flipH="1">
                <a:off x="7871319" y="3174330"/>
                <a:ext cx="439757" cy="369332"/>
              </a:xfrm>
              <a:prstGeom prst="rect">
                <a:avLst/>
              </a:prstGeom>
              <a:noFill/>
            </p:spPr>
            <p:txBody>
              <a:bodyPr wrap="square" rtlCol="0">
                <a:spAutoFit/>
              </a:bodyPr>
              <a:lstStyle/>
              <a:p>
                <a:r>
                  <a:rPr lang="en-US" dirty="0"/>
                  <a:t>+</a:t>
                </a:r>
              </a:p>
            </p:txBody>
          </p:sp>
        </p:grpSp>
        <p:sp>
          <p:nvSpPr>
            <p:cNvPr id="145" name="Freeform 12">
              <a:extLst>
                <a:ext uri="{FF2B5EF4-FFF2-40B4-BE49-F238E27FC236}">
                  <a16:creationId xmlns:a16="http://schemas.microsoft.com/office/drawing/2014/main" id="{3143B6B0-F839-2040-BA6D-88A15A13DC49}"/>
                </a:ext>
              </a:extLst>
            </p:cNvPr>
            <p:cNvSpPr>
              <a:spLocks noChangeAspect="1"/>
            </p:cNvSpPr>
            <p:nvPr/>
          </p:nvSpPr>
          <p:spPr bwMode="auto">
            <a:xfrm rot="5400000">
              <a:off x="7257764" y="300664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46" name="Freeform 12">
              <a:extLst>
                <a:ext uri="{FF2B5EF4-FFF2-40B4-BE49-F238E27FC236}">
                  <a16:creationId xmlns:a16="http://schemas.microsoft.com/office/drawing/2014/main" id="{0E72DE76-2239-E144-BDF3-0DECEEED8700}"/>
                </a:ext>
              </a:extLst>
            </p:cNvPr>
            <p:cNvSpPr>
              <a:spLocks noChangeAspect="1"/>
            </p:cNvSpPr>
            <p:nvPr/>
          </p:nvSpPr>
          <p:spPr bwMode="auto">
            <a:xfrm rot="5400000">
              <a:off x="7269858" y="376533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57" name="Straight Connector 156">
              <a:extLst>
                <a:ext uri="{FF2B5EF4-FFF2-40B4-BE49-F238E27FC236}">
                  <a16:creationId xmlns:a16="http://schemas.microsoft.com/office/drawing/2014/main" id="{A610B15E-97C4-1D4D-A2E5-C79C506F2544}"/>
                </a:ext>
              </a:extLst>
            </p:cNvPr>
            <p:cNvCxnSpPr>
              <a:cxnSpLocks/>
            </p:cNvCxnSpPr>
            <p:nvPr/>
          </p:nvCxnSpPr>
          <p:spPr>
            <a:xfrm>
              <a:off x="11070931" y="4147550"/>
              <a:ext cx="7511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58" name="Freeform 12">
              <a:extLst>
                <a:ext uri="{FF2B5EF4-FFF2-40B4-BE49-F238E27FC236}">
                  <a16:creationId xmlns:a16="http://schemas.microsoft.com/office/drawing/2014/main" id="{AF81A919-B250-A24E-95B9-10C81D19E50E}"/>
                </a:ext>
              </a:extLst>
            </p:cNvPr>
            <p:cNvSpPr>
              <a:spLocks noChangeAspect="1"/>
            </p:cNvSpPr>
            <p:nvPr/>
          </p:nvSpPr>
          <p:spPr bwMode="auto">
            <a:xfrm rot="5400000">
              <a:off x="9310073" y="415309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80" name="Freeform 12">
              <a:extLst>
                <a:ext uri="{FF2B5EF4-FFF2-40B4-BE49-F238E27FC236}">
                  <a16:creationId xmlns:a16="http://schemas.microsoft.com/office/drawing/2014/main" id="{720DAA03-2982-EF40-9D8F-B2906EFB4B8A}"/>
                </a:ext>
              </a:extLst>
            </p:cNvPr>
            <p:cNvSpPr>
              <a:spLocks noChangeAspect="1"/>
            </p:cNvSpPr>
            <p:nvPr/>
          </p:nvSpPr>
          <p:spPr bwMode="auto">
            <a:xfrm rot="5400000">
              <a:off x="10099986" y="479068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82" name="Freeform 12">
              <a:extLst>
                <a:ext uri="{FF2B5EF4-FFF2-40B4-BE49-F238E27FC236}">
                  <a16:creationId xmlns:a16="http://schemas.microsoft.com/office/drawing/2014/main" id="{7B8D8D81-824A-E54A-B9C5-BD36EF60D55A}"/>
                </a:ext>
              </a:extLst>
            </p:cNvPr>
            <p:cNvSpPr>
              <a:spLocks noChangeAspect="1"/>
            </p:cNvSpPr>
            <p:nvPr/>
          </p:nvSpPr>
          <p:spPr bwMode="auto">
            <a:xfrm rot="5400000">
              <a:off x="8270335" y="518918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94" name="Group 478">
              <a:extLst>
                <a:ext uri="{FF2B5EF4-FFF2-40B4-BE49-F238E27FC236}">
                  <a16:creationId xmlns:a16="http://schemas.microsoft.com/office/drawing/2014/main" id="{D3CD535A-C764-0B47-AF81-4F420417C89F}"/>
                </a:ext>
              </a:extLst>
            </p:cNvPr>
            <p:cNvGrpSpPr>
              <a:grpSpLocks/>
            </p:cNvGrpSpPr>
            <p:nvPr/>
          </p:nvGrpSpPr>
          <p:grpSpPr bwMode="auto">
            <a:xfrm>
              <a:off x="7692768" y="5260012"/>
              <a:ext cx="304800" cy="609600"/>
              <a:chOff x="4656" y="1344"/>
              <a:chExt cx="192" cy="384"/>
            </a:xfrm>
          </p:grpSpPr>
          <p:sp>
            <p:nvSpPr>
              <p:cNvPr id="195" name="Freeform 35">
                <a:extLst>
                  <a:ext uri="{FF2B5EF4-FFF2-40B4-BE49-F238E27FC236}">
                    <a16:creationId xmlns:a16="http://schemas.microsoft.com/office/drawing/2014/main" id="{240ED835-88DF-8445-9DC5-66FF428166AD}"/>
                  </a:ext>
                </a:extLst>
              </p:cNvPr>
              <p:cNvSpPr>
                <a:spLocks noChangeAspect="1"/>
              </p:cNvSpPr>
              <p:nvPr/>
            </p:nvSpPr>
            <p:spPr bwMode="auto">
              <a:xfrm>
                <a:off x="4656" y="1344"/>
                <a:ext cx="99" cy="384"/>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96" name="Line 36">
                <a:extLst>
                  <a:ext uri="{FF2B5EF4-FFF2-40B4-BE49-F238E27FC236}">
                    <a16:creationId xmlns:a16="http://schemas.microsoft.com/office/drawing/2014/main" id="{0DD695CA-36D6-8645-96CA-7EE54F5CCB5A}"/>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37">
                <a:extLst>
                  <a:ext uri="{FF2B5EF4-FFF2-40B4-BE49-F238E27FC236}">
                    <a16:creationId xmlns:a16="http://schemas.microsoft.com/office/drawing/2014/main" id="{2A8167F3-75CA-B845-9AC2-955A31FCBB84}"/>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Freeform 38">
                <a:extLst>
                  <a:ext uri="{FF2B5EF4-FFF2-40B4-BE49-F238E27FC236}">
                    <a16:creationId xmlns:a16="http://schemas.microsoft.com/office/drawing/2014/main" id="{C2DF115A-64F1-4445-8E59-C0E0F9ED9371}"/>
                  </a:ext>
                </a:extLst>
              </p:cNvPr>
              <p:cNvSpPr>
                <a:spLocks noChangeAspect="1"/>
              </p:cNvSpPr>
              <p:nvPr/>
            </p:nvSpPr>
            <p:spPr bwMode="auto">
              <a:xfrm rot="-1560000">
                <a:off x="4656" y="1597"/>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grpSp>
        <p:sp>
          <p:nvSpPr>
            <p:cNvPr id="199" name="TextBox 198">
              <a:extLst>
                <a:ext uri="{FF2B5EF4-FFF2-40B4-BE49-F238E27FC236}">
                  <a16:creationId xmlns:a16="http://schemas.microsoft.com/office/drawing/2014/main" id="{A6B05439-27BD-DE4A-9B1B-F82AE497F876}"/>
                </a:ext>
              </a:extLst>
            </p:cNvPr>
            <p:cNvSpPr txBox="1"/>
            <p:nvPr/>
          </p:nvSpPr>
          <p:spPr>
            <a:xfrm>
              <a:off x="8754890" y="2260517"/>
              <a:ext cx="1802296" cy="369332"/>
            </a:xfrm>
            <a:prstGeom prst="rect">
              <a:avLst/>
            </a:prstGeom>
            <a:noFill/>
          </p:spPr>
          <p:txBody>
            <a:bodyPr wrap="square" rtlCol="0">
              <a:spAutoFit/>
            </a:bodyPr>
            <a:lstStyle/>
            <a:p>
              <a:r>
                <a:rPr lang="en-US" dirty="0"/>
                <a:t>VCO</a:t>
              </a:r>
            </a:p>
          </p:txBody>
        </p:sp>
        <p:sp>
          <p:nvSpPr>
            <p:cNvPr id="201" name="Oval 14">
              <a:extLst>
                <a:ext uri="{FF2B5EF4-FFF2-40B4-BE49-F238E27FC236}">
                  <a16:creationId xmlns:a16="http://schemas.microsoft.com/office/drawing/2014/main" id="{C8E74249-BBF8-4049-9DA6-534BD20E5D04}"/>
                </a:ext>
              </a:extLst>
            </p:cNvPr>
            <p:cNvSpPr>
              <a:spLocks noChangeAspect="1" noChangeArrowheads="1"/>
            </p:cNvSpPr>
            <p:nvPr/>
          </p:nvSpPr>
          <p:spPr bwMode="auto">
            <a:xfrm>
              <a:off x="6505591" y="368912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02" name="Oval 14">
              <a:extLst>
                <a:ext uri="{FF2B5EF4-FFF2-40B4-BE49-F238E27FC236}">
                  <a16:creationId xmlns:a16="http://schemas.microsoft.com/office/drawing/2014/main" id="{71657276-3C06-4046-BAFC-77ECC314FF8D}"/>
                </a:ext>
              </a:extLst>
            </p:cNvPr>
            <p:cNvSpPr>
              <a:spLocks noChangeAspect="1" noChangeArrowheads="1"/>
            </p:cNvSpPr>
            <p:nvPr/>
          </p:nvSpPr>
          <p:spPr bwMode="auto">
            <a:xfrm>
              <a:off x="7588014" y="332647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204" name="Straight Connector 203">
              <a:extLst>
                <a:ext uri="{FF2B5EF4-FFF2-40B4-BE49-F238E27FC236}">
                  <a16:creationId xmlns:a16="http://schemas.microsoft.com/office/drawing/2014/main" id="{29740134-169F-2C40-9D17-496595D0E5DB}"/>
                </a:ext>
              </a:extLst>
            </p:cNvPr>
            <p:cNvCxnSpPr>
              <a:cxnSpLocks/>
            </p:cNvCxnSpPr>
            <p:nvPr/>
          </p:nvCxnSpPr>
          <p:spPr>
            <a:xfrm>
              <a:off x="9060723" y="3770334"/>
              <a:ext cx="7511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5D364F31-E38A-1640-9A1D-B15B90932FCD}"/>
                </a:ext>
              </a:extLst>
            </p:cNvPr>
            <p:cNvCxnSpPr>
              <a:cxnSpLocks/>
            </p:cNvCxnSpPr>
            <p:nvPr/>
          </p:nvCxnSpPr>
          <p:spPr>
            <a:xfrm flipH="1" flipV="1">
              <a:off x="9105849" y="2838978"/>
              <a:ext cx="0" cy="9326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F7F2E601-AFBF-E442-9C05-833AC6D61D97}"/>
                </a:ext>
              </a:extLst>
            </p:cNvPr>
            <p:cNvCxnSpPr>
              <a:cxnSpLocks/>
            </p:cNvCxnSpPr>
            <p:nvPr/>
          </p:nvCxnSpPr>
          <p:spPr>
            <a:xfrm>
              <a:off x="8309559" y="2847044"/>
              <a:ext cx="13716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DF097424-A7F0-E742-AE11-1669F1A050E8}"/>
                </a:ext>
              </a:extLst>
            </p:cNvPr>
            <p:cNvCxnSpPr>
              <a:cxnSpLocks/>
            </p:cNvCxnSpPr>
            <p:nvPr/>
          </p:nvCxnSpPr>
          <p:spPr>
            <a:xfrm flipV="1">
              <a:off x="9796530" y="4521752"/>
              <a:ext cx="0" cy="66136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DFE68BBD-A925-F645-8987-EA597DA231FA}"/>
                </a:ext>
              </a:extLst>
            </p:cNvPr>
            <p:cNvCxnSpPr>
              <a:cxnSpLocks/>
            </p:cNvCxnSpPr>
            <p:nvPr/>
          </p:nvCxnSpPr>
          <p:spPr>
            <a:xfrm flipH="1" flipV="1">
              <a:off x="11290346" y="4113013"/>
              <a:ext cx="0" cy="145159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6DA48B39-85E5-3645-89B3-D4FA4297AD79}"/>
                </a:ext>
              </a:extLst>
            </p:cNvPr>
            <p:cNvCxnSpPr>
              <a:cxnSpLocks/>
            </p:cNvCxnSpPr>
            <p:nvPr/>
          </p:nvCxnSpPr>
          <p:spPr>
            <a:xfrm>
              <a:off x="10447902" y="5170816"/>
              <a:ext cx="84124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4" name="Oval 14">
              <a:extLst>
                <a:ext uri="{FF2B5EF4-FFF2-40B4-BE49-F238E27FC236}">
                  <a16:creationId xmlns:a16="http://schemas.microsoft.com/office/drawing/2014/main" id="{06A0839B-DA15-7E41-801B-377BCA000AA3}"/>
                </a:ext>
              </a:extLst>
            </p:cNvPr>
            <p:cNvSpPr>
              <a:spLocks noChangeAspect="1" noChangeArrowheads="1"/>
            </p:cNvSpPr>
            <p:nvPr/>
          </p:nvSpPr>
          <p:spPr bwMode="auto">
            <a:xfrm>
              <a:off x="9035431" y="371579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5" name="Oval 14">
              <a:extLst>
                <a:ext uri="{FF2B5EF4-FFF2-40B4-BE49-F238E27FC236}">
                  <a16:creationId xmlns:a16="http://schemas.microsoft.com/office/drawing/2014/main" id="{EE44372A-C795-D345-A397-906E925C7F9F}"/>
                </a:ext>
              </a:extLst>
            </p:cNvPr>
            <p:cNvSpPr>
              <a:spLocks noChangeAspect="1" noChangeArrowheads="1"/>
            </p:cNvSpPr>
            <p:nvPr/>
          </p:nvSpPr>
          <p:spPr bwMode="auto">
            <a:xfrm>
              <a:off x="8970661" y="447427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6" name="Oval 14">
              <a:extLst>
                <a:ext uri="{FF2B5EF4-FFF2-40B4-BE49-F238E27FC236}">
                  <a16:creationId xmlns:a16="http://schemas.microsoft.com/office/drawing/2014/main" id="{C7E2591B-995B-8444-B1B6-37949C240EA0}"/>
                </a:ext>
              </a:extLst>
            </p:cNvPr>
            <p:cNvSpPr>
              <a:spLocks noChangeAspect="1" noChangeArrowheads="1"/>
            </p:cNvSpPr>
            <p:nvPr/>
          </p:nvSpPr>
          <p:spPr bwMode="auto">
            <a:xfrm>
              <a:off x="9740281" y="446636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7" name="Oval 14">
              <a:extLst>
                <a:ext uri="{FF2B5EF4-FFF2-40B4-BE49-F238E27FC236}">
                  <a16:creationId xmlns:a16="http://schemas.microsoft.com/office/drawing/2014/main" id="{695E234C-E23D-FE43-BA44-5EAFA8EA1191}"/>
                </a:ext>
              </a:extLst>
            </p:cNvPr>
            <p:cNvSpPr>
              <a:spLocks noChangeAspect="1" noChangeArrowheads="1"/>
            </p:cNvSpPr>
            <p:nvPr/>
          </p:nvSpPr>
          <p:spPr bwMode="auto">
            <a:xfrm>
              <a:off x="11229991" y="408155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8" name="Oval 14">
              <a:extLst>
                <a:ext uri="{FF2B5EF4-FFF2-40B4-BE49-F238E27FC236}">
                  <a16:creationId xmlns:a16="http://schemas.microsoft.com/office/drawing/2014/main" id="{AC524E35-059B-0947-885F-31772F832AAA}"/>
                </a:ext>
              </a:extLst>
            </p:cNvPr>
            <p:cNvSpPr>
              <a:spLocks noChangeAspect="1" noChangeArrowheads="1"/>
            </p:cNvSpPr>
            <p:nvPr/>
          </p:nvSpPr>
          <p:spPr bwMode="auto">
            <a:xfrm>
              <a:off x="11233801" y="510263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9" name="Oval 14">
              <a:extLst>
                <a:ext uri="{FF2B5EF4-FFF2-40B4-BE49-F238E27FC236}">
                  <a16:creationId xmlns:a16="http://schemas.microsoft.com/office/drawing/2014/main" id="{84DE8FAC-22C5-CD4D-A7AE-D8F6926365AF}"/>
                </a:ext>
              </a:extLst>
            </p:cNvPr>
            <p:cNvSpPr>
              <a:spLocks noChangeAspect="1" noChangeArrowheads="1"/>
            </p:cNvSpPr>
            <p:nvPr/>
          </p:nvSpPr>
          <p:spPr bwMode="auto">
            <a:xfrm>
              <a:off x="11740531" y="407774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230" name="Straight Connector 229">
              <a:extLst>
                <a:ext uri="{FF2B5EF4-FFF2-40B4-BE49-F238E27FC236}">
                  <a16:creationId xmlns:a16="http://schemas.microsoft.com/office/drawing/2014/main" id="{AA3776F3-F4EE-1047-AA1C-07473B6D372F}"/>
                </a:ext>
              </a:extLst>
            </p:cNvPr>
            <p:cNvCxnSpPr>
              <a:cxnSpLocks/>
            </p:cNvCxnSpPr>
            <p:nvPr/>
          </p:nvCxnSpPr>
          <p:spPr>
            <a:xfrm flipV="1">
              <a:off x="6574171" y="3749934"/>
              <a:ext cx="390887" cy="26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0562A9BF-6323-D147-AFE2-E09086E9E76D}"/>
                </a:ext>
              </a:extLst>
            </p:cNvPr>
            <p:cNvCxnSpPr>
              <a:cxnSpLocks/>
            </p:cNvCxnSpPr>
            <p:nvPr/>
          </p:nvCxnSpPr>
          <p:spPr>
            <a:xfrm flipV="1">
              <a:off x="6965700" y="3393991"/>
              <a:ext cx="0" cy="74980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2" name="TextBox 231">
              <a:extLst>
                <a:ext uri="{FF2B5EF4-FFF2-40B4-BE49-F238E27FC236}">
                  <a16:creationId xmlns:a16="http://schemas.microsoft.com/office/drawing/2014/main" id="{628E2AEB-471E-2F4B-9440-85778BF3A598}"/>
                </a:ext>
              </a:extLst>
            </p:cNvPr>
            <p:cNvSpPr txBox="1"/>
            <p:nvPr/>
          </p:nvSpPr>
          <p:spPr>
            <a:xfrm>
              <a:off x="6904594" y="2909901"/>
              <a:ext cx="1066799" cy="338554"/>
            </a:xfrm>
            <a:prstGeom prst="rect">
              <a:avLst/>
            </a:prstGeom>
            <a:noFill/>
          </p:spPr>
          <p:txBody>
            <a:bodyPr wrap="square" rtlCol="0">
              <a:spAutoFit/>
            </a:bodyPr>
            <a:lstStyle/>
            <a:p>
              <a:r>
                <a:rPr lang="en-US" sz="1600" dirty="0"/>
                <a:t>100K</a:t>
              </a:r>
              <a:endParaRPr lang="en-US" dirty="0"/>
            </a:p>
          </p:txBody>
        </p:sp>
        <p:sp>
          <p:nvSpPr>
            <p:cNvPr id="243" name="TextBox 242">
              <a:extLst>
                <a:ext uri="{FF2B5EF4-FFF2-40B4-BE49-F238E27FC236}">
                  <a16:creationId xmlns:a16="http://schemas.microsoft.com/office/drawing/2014/main" id="{8D015A58-236E-CD48-BD0C-5CC67BDFA00D}"/>
                </a:ext>
              </a:extLst>
            </p:cNvPr>
            <p:cNvSpPr txBox="1"/>
            <p:nvPr/>
          </p:nvSpPr>
          <p:spPr>
            <a:xfrm>
              <a:off x="7058341" y="3766556"/>
              <a:ext cx="1066799" cy="338554"/>
            </a:xfrm>
            <a:prstGeom prst="rect">
              <a:avLst/>
            </a:prstGeom>
            <a:noFill/>
          </p:spPr>
          <p:txBody>
            <a:bodyPr wrap="square" rtlCol="0">
              <a:spAutoFit/>
            </a:bodyPr>
            <a:lstStyle/>
            <a:p>
              <a:r>
                <a:rPr lang="en-US" sz="1600" dirty="0"/>
                <a:t>51K</a:t>
              </a:r>
              <a:endParaRPr lang="en-US" dirty="0"/>
            </a:p>
          </p:txBody>
        </p:sp>
        <p:sp>
          <p:nvSpPr>
            <p:cNvPr id="244" name="TextBox 243">
              <a:extLst>
                <a:ext uri="{FF2B5EF4-FFF2-40B4-BE49-F238E27FC236}">
                  <a16:creationId xmlns:a16="http://schemas.microsoft.com/office/drawing/2014/main" id="{35D082CC-E62C-FA46-BE47-B9C841FEFED1}"/>
                </a:ext>
              </a:extLst>
            </p:cNvPr>
            <p:cNvSpPr txBox="1"/>
            <p:nvPr/>
          </p:nvSpPr>
          <p:spPr>
            <a:xfrm>
              <a:off x="7760834" y="2309657"/>
              <a:ext cx="1066799" cy="338554"/>
            </a:xfrm>
            <a:prstGeom prst="rect">
              <a:avLst/>
            </a:prstGeom>
            <a:noFill/>
          </p:spPr>
          <p:txBody>
            <a:bodyPr wrap="square" rtlCol="0">
              <a:spAutoFit/>
            </a:bodyPr>
            <a:lstStyle/>
            <a:p>
              <a:r>
                <a:rPr lang="en-US" sz="1600" dirty="0"/>
                <a:t>.05uF</a:t>
              </a:r>
              <a:endParaRPr lang="en-US" dirty="0"/>
            </a:p>
          </p:txBody>
        </p:sp>
        <p:sp>
          <p:nvSpPr>
            <p:cNvPr id="245" name="TextBox 244">
              <a:extLst>
                <a:ext uri="{FF2B5EF4-FFF2-40B4-BE49-F238E27FC236}">
                  <a16:creationId xmlns:a16="http://schemas.microsoft.com/office/drawing/2014/main" id="{ECB9DDA6-77A6-3E47-8293-25CA3AED10EE}"/>
                </a:ext>
              </a:extLst>
            </p:cNvPr>
            <p:cNvSpPr txBox="1"/>
            <p:nvPr/>
          </p:nvSpPr>
          <p:spPr>
            <a:xfrm>
              <a:off x="7104246" y="4880469"/>
              <a:ext cx="564312" cy="338554"/>
            </a:xfrm>
            <a:prstGeom prst="rect">
              <a:avLst/>
            </a:prstGeom>
            <a:noFill/>
          </p:spPr>
          <p:txBody>
            <a:bodyPr wrap="square" rtlCol="0">
              <a:spAutoFit/>
            </a:bodyPr>
            <a:lstStyle/>
            <a:p>
              <a:r>
                <a:rPr lang="en-US" sz="1600" dirty="0"/>
                <a:t>50K</a:t>
              </a:r>
              <a:endParaRPr lang="en-US" dirty="0"/>
            </a:p>
          </p:txBody>
        </p:sp>
        <p:sp>
          <p:nvSpPr>
            <p:cNvPr id="246" name="Freeform 12">
              <a:extLst>
                <a:ext uri="{FF2B5EF4-FFF2-40B4-BE49-F238E27FC236}">
                  <a16:creationId xmlns:a16="http://schemas.microsoft.com/office/drawing/2014/main" id="{FFFC21EC-746B-0846-A758-3FA9C8809970}"/>
                </a:ext>
              </a:extLst>
            </p:cNvPr>
            <p:cNvSpPr>
              <a:spLocks noChangeAspect="1"/>
            </p:cNvSpPr>
            <p:nvPr/>
          </p:nvSpPr>
          <p:spPr bwMode="auto">
            <a:xfrm>
              <a:off x="7784481" y="415341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47" name="Group 220">
              <a:extLst>
                <a:ext uri="{FF2B5EF4-FFF2-40B4-BE49-F238E27FC236}">
                  <a16:creationId xmlns:a16="http://schemas.microsoft.com/office/drawing/2014/main" id="{8C6A75FA-6FE8-C24E-8736-41A7B10B6148}"/>
                </a:ext>
              </a:extLst>
            </p:cNvPr>
            <p:cNvGrpSpPr>
              <a:grpSpLocks/>
            </p:cNvGrpSpPr>
            <p:nvPr/>
          </p:nvGrpSpPr>
          <p:grpSpPr bwMode="auto">
            <a:xfrm>
              <a:off x="7784481" y="4871470"/>
              <a:ext cx="152400" cy="304800"/>
              <a:chOff x="3264" y="3072"/>
              <a:chExt cx="96" cy="192"/>
            </a:xfrm>
          </p:grpSpPr>
          <p:sp>
            <p:nvSpPr>
              <p:cNvPr id="248" name="Line 17">
                <a:extLst>
                  <a:ext uri="{FF2B5EF4-FFF2-40B4-BE49-F238E27FC236}">
                    <a16:creationId xmlns:a16="http://schemas.microsoft.com/office/drawing/2014/main" id="{AF21670E-FA7F-CE44-A9B3-0CC578CDD59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9" name="Freeform 18">
                <a:extLst>
                  <a:ext uri="{FF2B5EF4-FFF2-40B4-BE49-F238E27FC236}">
                    <a16:creationId xmlns:a16="http://schemas.microsoft.com/office/drawing/2014/main" id="{B2AB1692-0B06-A24D-A543-8C956141595B}"/>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50" name="TextBox 249">
              <a:extLst>
                <a:ext uri="{FF2B5EF4-FFF2-40B4-BE49-F238E27FC236}">
                  <a16:creationId xmlns:a16="http://schemas.microsoft.com/office/drawing/2014/main" id="{C3A749D1-4F3E-0343-BAC5-D4095F0529DA}"/>
                </a:ext>
              </a:extLst>
            </p:cNvPr>
            <p:cNvSpPr txBox="1"/>
            <p:nvPr/>
          </p:nvSpPr>
          <p:spPr>
            <a:xfrm>
              <a:off x="7912827" y="4468939"/>
              <a:ext cx="1066799" cy="338554"/>
            </a:xfrm>
            <a:prstGeom prst="rect">
              <a:avLst/>
            </a:prstGeom>
            <a:noFill/>
          </p:spPr>
          <p:txBody>
            <a:bodyPr wrap="square" rtlCol="0">
              <a:spAutoFit/>
            </a:bodyPr>
            <a:lstStyle/>
            <a:p>
              <a:r>
                <a:rPr lang="en-US" sz="1600" dirty="0"/>
                <a:t>51K</a:t>
              </a:r>
              <a:endParaRPr lang="en-US" dirty="0"/>
            </a:p>
          </p:txBody>
        </p:sp>
        <p:sp>
          <p:nvSpPr>
            <p:cNvPr id="253" name="TextBox 252">
              <a:extLst>
                <a:ext uri="{FF2B5EF4-FFF2-40B4-BE49-F238E27FC236}">
                  <a16:creationId xmlns:a16="http://schemas.microsoft.com/office/drawing/2014/main" id="{09C147D2-2315-5848-B255-F767293C9834}"/>
                </a:ext>
              </a:extLst>
            </p:cNvPr>
            <p:cNvSpPr txBox="1"/>
            <p:nvPr/>
          </p:nvSpPr>
          <p:spPr>
            <a:xfrm>
              <a:off x="8053504" y="5629520"/>
              <a:ext cx="1066799" cy="338554"/>
            </a:xfrm>
            <a:prstGeom prst="rect">
              <a:avLst/>
            </a:prstGeom>
            <a:noFill/>
          </p:spPr>
          <p:txBody>
            <a:bodyPr wrap="square" rtlCol="0">
              <a:spAutoFit/>
            </a:bodyPr>
            <a:lstStyle/>
            <a:p>
              <a:r>
                <a:rPr lang="en-US" sz="1600" dirty="0"/>
                <a:t>10K</a:t>
              </a:r>
              <a:endParaRPr lang="en-US" dirty="0"/>
            </a:p>
          </p:txBody>
        </p:sp>
        <p:sp>
          <p:nvSpPr>
            <p:cNvPr id="254" name="TextBox 253">
              <a:extLst>
                <a:ext uri="{FF2B5EF4-FFF2-40B4-BE49-F238E27FC236}">
                  <a16:creationId xmlns:a16="http://schemas.microsoft.com/office/drawing/2014/main" id="{9D0D04B8-19A7-294D-8877-2163D28157B2}"/>
                </a:ext>
              </a:extLst>
            </p:cNvPr>
            <p:cNvSpPr txBox="1"/>
            <p:nvPr/>
          </p:nvSpPr>
          <p:spPr>
            <a:xfrm>
              <a:off x="9120299" y="4609616"/>
              <a:ext cx="1066799" cy="338554"/>
            </a:xfrm>
            <a:prstGeom prst="rect">
              <a:avLst/>
            </a:prstGeom>
            <a:noFill/>
          </p:spPr>
          <p:txBody>
            <a:bodyPr wrap="square" rtlCol="0">
              <a:spAutoFit/>
            </a:bodyPr>
            <a:lstStyle/>
            <a:p>
              <a:r>
                <a:rPr lang="en-US" sz="1600" dirty="0"/>
                <a:t>51K</a:t>
              </a:r>
              <a:endParaRPr lang="en-US" dirty="0"/>
            </a:p>
          </p:txBody>
        </p:sp>
        <p:sp>
          <p:nvSpPr>
            <p:cNvPr id="255" name="TextBox 254">
              <a:extLst>
                <a:ext uri="{FF2B5EF4-FFF2-40B4-BE49-F238E27FC236}">
                  <a16:creationId xmlns:a16="http://schemas.microsoft.com/office/drawing/2014/main" id="{C1C4346E-A9BF-FE4A-A336-3F4B75F6348F}"/>
                </a:ext>
              </a:extLst>
            </p:cNvPr>
            <p:cNvSpPr txBox="1"/>
            <p:nvPr/>
          </p:nvSpPr>
          <p:spPr>
            <a:xfrm>
              <a:off x="9964007" y="5195734"/>
              <a:ext cx="1066799" cy="338554"/>
            </a:xfrm>
            <a:prstGeom prst="rect">
              <a:avLst/>
            </a:prstGeom>
            <a:noFill/>
          </p:spPr>
          <p:txBody>
            <a:bodyPr wrap="square" rtlCol="0">
              <a:spAutoFit/>
            </a:bodyPr>
            <a:lstStyle/>
            <a:p>
              <a:r>
                <a:rPr lang="en-US" sz="1600" dirty="0"/>
                <a:t>100K</a:t>
              </a:r>
              <a:endParaRPr lang="en-US" dirty="0"/>
            </a:p>
          </p:txBody>
        </p:sp>
        <p:sp>
          <p:nvSpPr>
            <p:cNvPr id="256" name="Oval 14">
              <a:extLst>
                <a:ext uri="{FF2B5EF4-FFF2-40B4-BE49-F238E27FC236}">
                  <a16:creationId xmlns:a16="http://schemas.microsoft.com/office/drawing/2014/main" id="{9115F096-9592-B840-AFAD-8CA8DB59D2FF}"/>
                </a:ext>
              </a:extLst>
            </p:cNvPr>
            <p:cNvSpPr>
              <a:spLocks noChangeAspect="1" noChangeArrowheads="1"/>
            </p:cNvSpPr>
            <p:nvPr/>
          </p:nvSpPr>
          <p:spPr bwMode="auto">
            <a:xfrm>
              <a:off x="9621582" y="277795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57" name="TextBox 256">
              <a:extLst>
                <a:ext uri="{FF2B5EF4-FFF2-40B4-BE49-F238E27FC236}">
                  <a16:creationId xmlns:a16="http://schemas.microsoft.com/office/drawing/2014/main" id="{63DC498B-780C-AC44-BD23-DF8A7CDFD6B8}"/>
                </a:ext>
              </a:extLst>
            </p:cNvPr>
            <p:cNvSpPr txBox="1"/>
            <p:nvPr/>
          </p:nvSpPr>
          <p:spPr>
            <a:xfrm>
              <a:off x="9401630" y="2930503"/>
              <a:ext cx="1066799" cy="338554"/>
            </a:xfrm>
            <a:prstGeom prst="rect">
              <a:avLst/>
            </a:prstGeom>
            <a:noFill/>
          </p:spPr>
          <p:txBody>
            <a:bodyPr wrap="square" rtlCol="0">
              <a:spAutoFit/>
            </a:bodyPr>
            <a:lstStyle/>
            <a:p>
              <a:r>
                <a:rPr lang="en-US" sz="1600" dirty="0"/>
                <a:t>sawtooth</a:t>
              </a:r>
              <a:endParaRPr lang="en-US" dirty="0"/>
            </a:p>
          </p:txBody>
        </p:sp>
        <p:sp>
          <p:nvSpPr>
            <p:cNvPr id="258" name="TextBox 257">
              <a:extLst>
                <a:ext uri="{FF2B5EF4-FFF2-40B4-BE49-F238E27FC236}">
                  <a16:creationId xmlns:a16="http://schemas.microsoft.com/office/drawing/2014/main" id="{C4AE30F9-8B79-A24F-B572-89B756BF7980}"/>
                </a:ext>
              </a:extLst>
            </p:cNvPr>
            <p:cNvSpPr txBox="1"/>
            <p:nvPr/>
          </p:nvSpPr>
          <p:spPr>
            <a:xfrm>
              <a:off x="11329443" y="3574814"/>
              <a:ext cx="751165" cy="338554"/>
            </a:xfrm>
            <a:prstGeom prst="rect">
              <a:avLst/>
            </a:prstGeom>
            <a:noFill/>
          </p:spPr>
          <p:txBody>
            <a:bodyPr wrap="square" rtlCol="0">
              <a:spAutoFit/>
            </a:bodyPr>
            <a:lstStyle/>
            <a:p>
              <a:r>
                <a:rPr lang="en-US" sz="1600" dirty="0"/>
                <a:t>square</a:t>
              </a:r>
              <a:endParaRPr lang="en-US" dirty="0"/>
            </a:p>
          </p:txBody>
        </p:sp>
        <p:sp>
          <p:nvSpPr>
            <p:cNvPr id="260" name="TextBox 259">
              <a:extLst>
                <a:ext uri="{FF2B5EF4-FFF2-40B4-BE49-F238E27FC236}">
                  <a16:creationId xmlns:a16="http://schemas.microsoft.com/office/drawing/2014/main" id="{922C926C-FD92-724D-B63F-09A2F4F610CE}"/>
                </a:ext>
              </a:extLst>
            </p:cNvPr>
            <p:cNvSpPr txBox="1"/>
            <p:nvPr/>
          </p:nvSpPr>
          <p:spPr>
            <a:xfrm>
              <a:off x="8805825" y="4083443"/>
              <a:ext cx="600016" cy="338554"/>
            </a:xfrm>
            <a:prstGeom prst="rect">
              <a:avLst/>
            </a:prstGeom>
            <a:noFill/>
          </p:spPr>
          <p:txBody>
            <a:bodyPr wrap="square" rtlCol="0">
              <a:spAutoFit/>
            </a:bodyPr>
            <a:lstStyle/>
            <a:p>
              <a:r>
                <a:rPr lang="en-US" sz="1600" dirty="0" err="1"/>
                <a:t>V</a:t>
              </a:r>
              <a:r>
                <a:rPr lang="en-US" sz="1600" baseline="-25000" dirty="0" err="1"/>
                <a:t>c</a:t>
              </a:r>
              <a:r>
                <a:rPr lang="en-US" sz="1600" dirty="0"/>
                <a:t>/2</a:t>
              </a:r>
              <a:endParaRPr lang="en-US" baseline="-25000" dirty="0"/>
            </a:p>
          </p:txBody>
        </p:sp>
      </p:grpSp>
    </p:spTree>
    <p:extLst>
      <p:ext uri="{BB962C8B-B14F-4D97-AF65-F5344CB8AC3E}">
        <p14:creationId xmlns:p14="http://schemas.microsoft.com/office/powerpoint/2010/main" val="377280944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838200" y="242021"/>
            <a:ext cx="10515600" cy="869909"/>
          </a:xfrm>
        </p:spPr>
        <p:txBody>
          <a:bodyPr>
            <a:normAutofit fontScale="90000"/>
          </a:bodyPr>
          <a:lstStyle/>
          <a:p>
            <a:pPr algn="ctr"/>
            <a:r>
              <a:rPr lang="en-US" dirty="0"/>
              <a:t>Op integrators and differentiators and differential amp</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9301381" y="6199524"/>
            <a:ext cx="2743200" cy="365125"/>
          </a:xfrm>
        </p:spPr>
        <p:txBody>
          <a:bodyPr/>
          <a:lstStyle/>
          <a:p>
            <a:fld id="{6B76BA51-8322-1A4D-B259-B74706370693}" type="slidenum">
              <a:rPr lang="en-US" smtClean="0"/>
              <a:t>69</a:t>
            </a:fld>
            <a:endParaRPr lang="en-US"/>
          </a:p>
        </p:txBody>
      </p:sp>
      <p:grpSp>
        <p:nvGrpSpPr>
          <p:cNvPr id="6" name="Group 5">
            <a:extLst>
              <a:ext uri="{FF2B5EF4-FFF2-40B4-BE49-F238E27FC236}">
                <a16:creationId xmlns:a16="http://schemas.microsoft.com/office/drawing/2014/main" id="{E6C396E9-44BD-C34B-BACF-405FD1D6F6EB}"/>
              </a:ext>
            </a:extLst>
          </p:cNvPr>
          <p:cNvGrpSpPr/>
          <p:nvPr/>
        </p:nvGrpSpPr>
        <p:grpSpPr>
          <a:xfrm>
            <a:off x="7775122" y="1709775"/>
            <a:ext cx="3266821" cy="2315385"/>
            <a:chOff x="6323174" y="1716662"/>
            <a:chExt cx="3266821" cy="2315385"/>
          </a:xfrm>
        </p:grpSpPr>
        <p:grpSp>
          <p:nvGrpSpPr>
            <p:cNvPr id="195" name="Group 39">
              <a:extLst>
                <a:ext uri="{FF2B5EF4-FFF2-40B4-BE49-F238E27FC236}">
                  <a16:creationId xmlns:a16="http://schemas.microsoft.com/office/drawing/2014/main" id="{1A172EF2-E533-4745-A537-C4AA6D09A5E2}"/>
                </a:ext>
              </a:extLst>
            </p:cNvPr>
            <p:cNvGrpSpPr>
              <a:grpSpLocks/>
            </p:cNvGrpSpPr>
            <p:nvPr/>
          </p:nvGrpSpPr>
          <p:grpSpPr bwMode="auto">
            <a:xfrm>
              <a:off x="7825921" y="2660447"/>
              <a:ext cx="1676400" cy="1371600"/>
              <a:chOff x="2496" y="1968"/>
              <a:chExt cx="1056" cy="864"/>
            </a:xfrm>
          </p:grpSpPr>
          <p:sp>
            <p:nvSpPr>
              <p:cNvPr id="196" name="Line 40">
                <a:extLst>
                  <a:ext uri="{FF2B5EF4-FFF2-40B4-BE49-F238E27FC236}">
                    <a16:creationId xmlns:a16="http://schemas.microsoft.com/office/drawing/2014/main" id="{449C3F91-6BCE-D044-868D-B1CF08806BF7}"/>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41">
                <a:extLst>
                  <a:ext uri="{FF2B5EF4-FFF2-40B4-BE49-F238E27FC236}">
                    <a16:creationId xmlns:a16="http://schemas.microsoft.com/office/drawing/2014/main" id="{E3C4B3B7-B9BD-D349-8DA7-8DCA97AC3E15}"/>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Line 42">
                <a:extLst>
                  <a:ext uri="{FF2B5EF4-FFF2-40B4-BE49-F238E27FC236}">
                    <a16:creationId xmlns:a16="http://schemas.microsoft.com/office/drawing/2014/main" id="{836A6422-C4FB-0C48-9A10-C0574AAB71D3}"/>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9" name="Freeform 43">
                <a:extLst>
                  <a:ext uri="{FF2B5EF4-FFF2-40B4-BE49-F238E27FC236}">
                    <a16:creationId xmlns:a16="http://schemas.microsoft.com/office/drawing/2014/main" id="{FED0FD6E-778E-9F40-93A1-9AAC63C9B328}"/>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201" name="TextBox 200">
              <a:extLst>
                <a:ext uri="{FF2B5EF4-FFF2-40B4-BE49-F238E27FC236}">
                  <a16:creationId xmlns:a16="http://schemas.microsoft.com/office/drawing/2014/main" id="{5029CF0A-1C72-2844-AA04-1FD51E6F6A5C}"/>
                </a:ext>
              </a:extLst>
            </p:cNvPr>
            <p:cNvSpPr txBox="1"/>
            <p:nvPr/>
          </p:nvSpPr>
          <p:spPr>
            <a:xfrm flipH="1">
              <a:off x="8127968" y="3511816"/>
              <a:ext cx="439757" cy="369332"/>
            </a:xfrm>
            <a:prstGeom prst="rect">
              <a:avLst/>
            </a:prstGeom>
            <a:noFill/>
          </p:spPr>
          <p:txBody>
            <a:bodyPr wrap="square" rtlCol="0">
              <a:spAutoFit/>
            </a:bodyPr>
            <a:lstStyle/>
            <a:p>
              <a:r>
                <a:rPr lang="en-US" dirty="0"/>
                <a:t>+</a:t>
              </a:r>
            </a:p>
          </p:txBody>
        </p:sp>
        <p:sp>
          <p:nvSpPr>
            <p:cNvPr id="202" name="TextBox 201">
              <a:extLst>
                <a:ext uri="{FF2B5EF4-FFF2-40B4-BE49-F238E27FC236}">
                  <a16:creationId xmlns:a16="http://schemas.microsoft.com/office/drawing/2014/main" id="{77CA8CE5-C0DA-3445-A8CF-D2AD8553E6E6}"/>
                </a:ext>
              </a:extLst>
            </p:cNvPr>
            <p:cNvSpPr txBox="1"/>
            <p:nvPr/>
          </p:nvSpPr>
          <p:spPr>
            <a:xfrm flipH="1">
              <a:off x="8170198" y="2771849"/>
              <a:ext cx="439757" cy="369332"/>
            </a:xfrm>
            <a:prstGeom prst="rect">
              <a:avLst/>
            </a:prstGeom>
            <a:noFill/>
          </p:spPr>
          <p:txBody>
            <a:bodyPr wrap="square" rtlCol="0">
              <a:spAutoFit/>
            </a:bodyPr>
            <a:lstStyle/>
            <a:p>
              <a:r>
                <a:rPr lang="en-US" dirty="0"/>
                <a:t>-</a:t>
              </a:r>
            </a:p>
          </p:txBody>
        </p:sp>
        <p:grpSp>
          <p:nvGrpSpPr>
            <p:cNvPr id="204" name="Group 220">
              <a:extLst>
                <a:ext uri="{FF2B5EF4-FFF2-40B4-BE49-F238E27FC236}">
                  <a16:creationId xmlns:a16="http://schemas.microsoft.com/office/drawing/2014/main" id="{C7976774-3B8A-1C44-975E-1F651EA3B079}"/>
                </a:ext>
              </a:extLst>
            </p:cNvPr>
            <p:cNvGrpSpPr>
              <a:grpSpLocks/>
            </p:cNvGrpSpPr>
            <p:nvPr/>
          </p:nvGrpSpPr>
          <p:grpSpPr bwMode="auto">
            <a:xfrm>
              <a:off x="7764093" y="3720952"/>
              <a:ext cx="152400" cy="304800"/>
              <a:chOff x="3264" y="3072"/>
              <a:chExt cx="96" cy="192"/>
            </a:xfrm>
          </p:grpSpPr>
          <p:sp>
            <p:nvSpPr>
              <p:cNvPr id="205" name="Line 17">
                <a:extLst>
                  <a:ext uri="{FF2B5EF4-FFF2-40B4-BE49-F238E27FC236}">
                    <a16:creationId xmlns:a16="http://schemas.microsoft.com/office/drawing/2014/main" id="{EDA02E03-CB12-4A42-B3A3-BE2AC655C6AE}"/>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6" name="Freeform 18">
                <a:extLst>
                  <a:ext uri="{FF2B5EF4-FFF2-40B4-BE49-F238E27FC236}">
                    <a16:creationId xmlns:a16="http://schemas.microsoft.com/office/drawing/2014/main" id="{5A7B17D3-379C-FF47-B05D-962FCACDE8B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23" name="TextBox 222">
              <a:extLst>
                <a:ext uri="{FF2B5EF4-FFF2-40B4-BE49-F238E27FC236}">
                  <a16:creationId xmlns:a16="http://schemas.microsoft.com/office/drawing/2014/main" id="{BFAC07F1-C615-1940-94B6-5FE6BE4D4CF4}"/>
                </a:ext>
              </a:extLst>
            </p:cNvPr>
            <p:cNvSpPr txBox="1"/>
            <p:nvPr/>
          </p:nvSpPr>
          <p:spPr>
            <a:xfrm>
              <a:off x="6393004" y="1716662"/>
              <a:ext cx="1802296" cy="369332"/>
            </a:xfrm>
            <a:prstGeom prst="rect">
              <a:avLst/>
            </a:prstGeom>
            <a:noFill/>
          </p:spPr>
          <p:txBody>
            <a:bodyPr wrap="square" rtlCol="0">
              <a:spAutoFit/>
            </a:bodyPr>
            <a:lstStyle/>
            <a:p>
              <a:r>
                <a:rPr lang="en-US" dirty="0"/>
                <a:t>Differentiator</a:t>
              </a:r>
            </a:p>
          </p:txBody>
        </p:sp>
        <p:sp>
          <p:nvSpPr>
            <p:cNvPr id="224" name="Freeform 12">
              <a:extLst>
                <a:ext uri="{FF2B5EF4-FFF2-40B4-BE49-F238E27FC236}">
                  <a16:creationId xmlns:a16="http://schemas.microsoft.com/office/drawing/2014/main" id="{99725110-4E02-654B-8404-EFEDB0B6A5BB}"/>
                </a:ext>
              </a:extLst>
            </p:cNvPr>
            <p:cNvSpPr>
              <a:spLocks noChangeAspect="1"/>
            </p:cNvSpPr>
            <p:nvPr/>
          </p:nvSpPr>
          <p:spPr bwMode="auto">
            <a:xfrm rot="5400000">
              <a:off x="8178023" y="201507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25" name="Straight Connector 224">
              <a:extLst>
                <a:ext uri="{FF2B5EF4-FFF2-40B4-BE49-F238E27FC236}">
                  <a16:creationId xmlns:a16="http://schemas.microsoft.com/office/drawing/2014/main" id="{5344EA2E-1E2B-7749-982E-94EFCE970C2D}"/>
                </a:ext>
              </a:extLst>
            </p:cNvPr>
            <p:cNvCxnSpPr>
              <a:cxnSpLocks/>
            </p:cNvCxnSpPr>
            <p:nvPr/>
          </p:nvCxnSpPr>
          <p:spPr>
            <a:xfrm>
              <a:off x="7851692" y="2380296"/>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58D5C296-D69D-BF4E-AC24-AA449C59195D}"/>
                </a:ext>
              </a:extLst>
            </p:cNvPr>
            <p:cNvCxnSpPr>
              <a:cxnSpLocks/>
            </p:cNvCxnSpPr>
            <p:nvPr/>
          </p:nvCxnSpPr>
          <p:spPr>
            <a:xfrm>
              <a:off x="8554473" y="2387102"/>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773CE279-967C-894F-9F4D-A02937C578C3}"/>
                </a:ext>
              </a:extLst>
            </p:cNvPr>
            <p:cNvCxnSpPr>
              <a:cxnSpLocks/>
            </p:cNvCxnSpPr>
            <p:nvPr/>
          </p:nvCxnSpPr>
          <p:spPr>
            <a:xfrm>
              <a:off x="9365006" y="2385681"/>
              <a:ext cx="0" cy="10058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8" name="Group 13">
              <a:extLst>
                <a:ext uri="{FF2B5EF4-FFF2-40B4-BE49-F238E27FC236}">
                  <a16:creationId xmlns:a16="http://schemas.microsoft.com/office/drawing/2014/main" id="{0C1E11CA-8E84-2B44-BF67-F02A511CE10C}"/>
                </a:ext>
              </a:extLst>
            </p:cNvPr>
            <p:cNvGrpSpPr>
              <a:grpSpLocks noChangeAspect="1"/>
            </p:cNvGrpSpPr>
            <p:nvPr/>
          </p:nvGrpSpPr>
          <p:grpSpPr bwMode="auto">
            <a:xfrm>
              <a:off x="9272859" y="3259610"/>
              <a:ext cx="182880" cy="182880"/>
              <a:chOff x="1344" y="2064"/>
              <a:chExt cx="192" cy="192"/>
            </a:xfrm>
          </p:grpSpPr>
          <p:sp>
            <p:nvSpPr>
              <p:cNvPr id="229" name="Oval 14">
                <a:extLst>
                  <a:ext uri="{FF2B5EF4-FFF2-40B4-BE49-F238E27FC236}">
                    <a16:creationId xmlns:a16="http://schemas.microsoft.com/office/drawing/2014/main" id="{9DC41920-C97F-4442-A904-BF14B3FC9D8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30" name="Rectangle 15">
                <a:extLst>
                  <a:ext uri="{FF2B5EF4-FFF2-40B4-BE49-F238E27FC236}">
                    <a16:creationId xmlns:a16="http://schemas.microsoft.com/office/drawing/2014/main" id="{A35DE75E-FD92-2E40-A6B5-D1EA58DEC3D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40" name="Freeform 12">
              <a:extLst>
                <a:ext uri="{FF2B5EF4-FFF2-40B4-BE49-F238E27FC236}">
                  <a16:creationId xmlns:a16="http://schemas.microsoft.com/office/drawing/2014/main" id="{AAACD4F3-12AF-1F44-88DD-3DFFED08E267}"/>
                </a:ext>
              </a:extLst>
            </p:cNvPr>
            <p:cNvSpPr>
              <a:spLocks noChangeAspect="1"/>
            </p:cNvSpPr>
            <p:nvPr/>
          </p:nvSpPr>
          <p:spPr bwMode="auto">
            <a:xfrm rot="5400000">
              <a:off x="6709195" y="201448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42" name="Group 210">
              <a:extLst>
                <a:ext uri="{FF2B5EF4-FFF2-40B4-BE49-F238E27FC236}">
                  <a16:creationId xmlns:a16="http://schemas.microsoft.com/office/drawing/2014/main" id="{6988BF7E-ECAD-8A41-BAE2-4EBF6D82721E}"/>
                </a:ext>
              </a:extLst>
            </p:cNvPr>
            <p:cNvGrpSpPr>
              <a:grpSpLocks/>
            </p:cNvGrpSpPr>
            <p:nvPr/>
          </p:nvGrpSpPr>
          <p:grpSpPr bwMode="auto">
            <a:xfrm rot="5400000">
              <a:off x="7350039" y="2018867"/>
              <a:ext cx="304800" cy="762000"/>
              <a:chOff x="3216" y="1728"/>
              <a:chExt cx="192" cy="480"/>
            </a:xfrm>
          </p:grpSpPr>
          <p:sp>
            <p:nvSpPr>
              <p:cNvPr id="243" name="Line 8">
                <a:extLst>
                  <a:ext uri="{FF2B5EF4-FFF2-40B4-BE49-F238E27FC236}">
                    <a16:creationId xmlns:a16="http://schemas.microsoft.com/office/drawing/2014/main" id="{7A175D5C-43F4-E448-BD1F-A2CA6B10A23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4" name="Line 9">
                <a:extLst>
                  <a:ext uri="{FF2B5EF4-FFF2-40B4-BE49-F238E27FC236}">
                    <a16:creationId xmlns:a16="http://schemas.microsoft.com/office/drawing/2014/main" id="{37170DCC-4F53-DA4D-AA4A-19862248700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5" name="Line 10">
                <a:extLst>
                  <a:ext uri="{FF2B5EF4-FFF2-40B4-BE49-F238E27FC236}">
                    <a16:creationId xmlns:a16="http://schemas.microsoft.com/office/drawing/2014/main" id="{9F2169FC-018E-0E4F-8C91-598328584ED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6" name="Line 11">
                <a:extLst>
                  <a:ext uri="{FF2B5EF4-FFF2-40B4-BE49-F238E27FC236}">
                    <a16:creationId xmlns:a16="http://schemas.microsoft.com/office/drawing/2014/main" id="{82403D26-C08B-A64F-A372-BEA945E37D8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4" name="Group 13">
              <a:extLst>
                <a:ext uri="{FF2B5EF4-FFF2-40B4-BE49-F238E27FC236}">
                  <a16:creationId xmlns:a16="http://schemas.microsoft.com/office/drawing/2014/main" id="{4546B344-E5DE-0B48-BC47-3A8C2825EAF0}"/>
                </a:ext>
              </a:extLst>
            </p:cNvPr>
            <p:cNvGrpSpPr>
              <a:grpSpLocks noChangeAspect="1"/>
            </p:cNvGrpSpPr>
            <p:nvPr/>
          </p:nvGrpSpPr>
          <p:grpSpPr bwMode="auto">
            <a:xfrm>
              <a:off x="7806272" y="2894047"/>
              <a:ext cx="152400" cy="152400"/>
              <a:chOff x="1344" y="2064"/>
              <a:chExt cx="192" cy="192"/>
            </a:xfrm>
          </p:grpSpPr>
          <p:sp>
            <p:nvSpPr>
              <p:cNvPr id="282" name="Oval 14">
                <a:extLst>
                  <a:ext uri="{FF2B5EF4-FFF2-40B4-BE49-F238E27FC236}">
                    <a16:creationId xmlns:a16="http://schemas.microsoft.com/office/drawing/2014/main" id="{45753140-1FAE-884B-BEEE-F576393B4432}"/>
                  </a:ext>
                </a:extLst>
              </p:cNvPr>
              <p:cNvSpPr>
                <a:spLocks noChangeAspect="1" noChangeArrowheads="1"/>
              </p:cNvSpPr>
              <p:nvPr/>
            </p:nvSpPr>
            <p:spPr bwMode="auto">
              <a:xfrm>
                <a:off x="1360"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83" name="Rectangle 15">
                <a:extLst>
                  <a:ext uri="{FF2B5EF4-FFF2-40B4-BE49-F238E27FC236}">
                    <a16:creationId xmlns:a16="http://schemas.microsoft.com/office/drawing/2014/main" id="{48813710-6A46-BC4C-A894-54FCF60C150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84" name="Group 13">
              <a:extLst>
                <a:ext uri="{FF2B5EF4-FFF2-40B4-BE49-F238E27FC236}">
                  <a16:creationId xmlns:a16="http://schemas.microsoft.com/office/drawing/2014/main" id="{C075FE9B-DA14-4F4F-9CFE-E689018B2567}"/>
                </a:ext>
              </a:extLst>
            </p:cNvPr>
            <p:cNvGrpSpPr>
              <a:grpSpLocks noChangeAspect="1"/>
            </p:cNvGrpSpPr>
            <p:nvPr/>
          </p:nvGrpSpPr>
          <p:grpSpPr bwMode="auto">
            <a:xfrm>
              <a:off x="6323174" y="2310902"/>
              <a:ext cx="152400" cy="152400"/>
              <a:chOff x="1344" y="2064"/>
              <a:chExt cx="192" cy="192"/>
            </a:xfrm>
          </p:grpSpPr>
          <p:sp>
            <p:nvSpPr>
              <p:cNvPr id="286" name="Oval 14">
                <a:extLst>
                  <a:ext uri="{FF2B5EF4-FFF2-40B4-BE49-F238E27FC236}">
                    <a16:creationId xmlns:a16="http://schemas.microsoft.com/office/drawing/2014/main" id="{24BFA365-3C4F-D945-B088-E6F53B7169F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4" name="Rectangle 15">
                <a:extLst>
                  <a:ext uri="{FF2B5EF4-FFF2-40B4-BE49-F238E27FC236}">
                    <a16:creationId xmlns:a16="http://schemas.microsoft.com/office/drawing/2014/main" id="{BF5247CB-3168-3846-8749-F5674CEFAF4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95" name="Group 13">
              <a:extLst>
                <a:ext uri="{FF2B5EF4-FFF2-40B4-BE49-F238E27FC236}">
                  <a16:creationId xmlns:a16="http://schemas.microsoft.com/office/drawing/2014/main" id="{081CD158-E523-6B47-88A4-F0E69523A0C9}"/>
                </a:ext>
              </a:extLst>
            </p:cNvPr>
            <p:cNvGrpSpPr>
              <a:grpSpLocks noChangeAspect="1"/>
            </p:cNvGrpSpPr>
            <p:nvPr/>
          </p:nvGrpSpPr>
          <p:grpSpPr bwMode="auto">
            <a:xfrm>
              <a:off x="9437595" y="3263242"/>
              <a:ext cx="152400" cy="152400"/>
              <a:chOff x="1344" y="2064"/>
              <a:chExt cx="192" cy="192"/>
            </a:xfrm>
          </p:grpSpPr>
          <p:sp>
            <p:nvSpPr>
              <p:cNvPr id="296" name="Oval 14">
                <a:extLst>
                  <a:ext uri="{FF2B5EF4-FFF2-40B4-BE49-F238E27FC236}">
                    <a16:creationId xmlns:a16="http://schemas.microsoft.com/office/drawing/2014/main" id="{5F13DFAC-B675-4642-8DCA-B6519226FE6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01" name="Rectangle 15">
                <a:extLst>
                  <a:ext uri="{FF2B5EF4-FFF2-40B4-BE49-F238E27FC236}">
                    <a16:creationId xmlns:a16="http://schemas.microsoft.com/office/drawing/2014/main" id="{B74DA379-7336-B143-BBD7-6F8B53B57FD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grpSp>
        <p:nvGrpSpPr>
          <p:cNvPr id="8" name="Group 7">
            <a:extLst>
              <a:ext uri="{FF2B5EF4-FFF2-40B4-BE49-F238E27FC236}">
                <a16:creationId xmlns:a16="http://schemas.microsoft.com/office/drawing/2014/main" id="{CDB6A3D7-39C6-C54A-88F3-34CDD6BD2D15}"/>
              </a:ext>
            </a:extLst>
          </p:cNvPr>
          <p:cNvGrpSpPr/>
          <p:nvPr/>
        </p:nvGrpSpPr>
        <p:grpSpPr>
          <a:xfrm>
            <a:off x="1045750" y="1564262"/>
            <a:ext cx="3215135" cy="2341941"/>
            <a:chOff x="1045750" y="1564262"/>
            <a:chExt cx="3215135" cy="2341941"/>
          </a:xfrm>
        </p:grpSpPr>
        <p:grpSp>
          <p:nvGrpSpPr>
            <p:cNvPr id="119" name="Group 39">
              <a:extLst>
                <a:ext uri="{FF2B5EF4-FFF2-40B4-BE49-F238E27FC236}">
                  <a16:creationId xmlns:a16="http://schemas.microsoft.com/office/drawing/2014/main" id="{910CA315-A32B-A549-9700-5C01DD078B15}"/>
                </a:ext>
              </a:extLst>
            </p:cNvPr>
            <p:cNvGrpSpPr>
              <a:grpSpLocks/>
            </p:cNvGrpSpPr>
            <p:nvPr/>
          </p:nvGrpSpPr>
          <p:grpSpPr bwMode="auto">
            <a:xfrm>
              <a:off x="2478667" y="2508047"/>
              <a:ext cx="1676400" cy="1371600"/>
              <a:chOff x="2496" y="1968"/>
              <a:chExt cx="1056" cy="864"/>
            </a:xfrm>
          </p:grpSpPr>
          <p:sp>
            <p:nvSpPr>
              <p:cNvPr id="123" name="Line 40">
                <a:extLst>
                  <a:ext uri="{FF2B5EF4-FFF2-40B4-BE49-F238E27FC236}">
                    <a16:creationId xmlns:a16="http://schemas.microsoft.com/office/drawing/2014/main" id="{6806CE39-12E8-8A4E-A028-B2FFC985EE6E}"/>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41">
                <a:extLst>
                  <a:ext uri="{FF2B5EF4-FFF2-40B4-BE49-F238E27FC236}">
                    <a16:creationId xmlns:a16="http://schemas.microsoft.com/office/drawing/2014/main" id="{4DFB0A70-4AF3-C847-8B1A-5014587A969F}"/>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42">
                <a:extLst>
                  <a:ext uri="{FF2B5EF4-FFF2-40B4-BE49-F238E27FC236}">
                    <a16:creationId xmlns:a16="http://schemas.microsoft.com/office/drawing/2014/main" id="{C3EF8FD0-55CC-6C4B-B1CA-C83A782EC40C}"/>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Freeform 43">
                <a:extLst>
                  <a:ext uri="{FF2B5EF4-FFF2-40B4-BE49-F238E27FC236}">
                    <a16:creationId xmlns:a16="http://schemas.microsoft.com/office/drawing/2014/main" id="{9ABBB442-AE8F-EA45-A73B-394D3098B98F}"/>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4" name="TextBox 3">
              <a:extLst>
                <a:ext uri="{FF2B5EF4-FFF2-40B4-BE49-F238E27FC236}">
                  <a16:creationId xmlns:a16="http://schemas.microsoft.com/office/drawing/2014/main" id="{4033ED9C-56D7-0848-A031-F855E9F57FAB}"/>
                </a:ext>
              </a:extLst>
            </p:cNvPr>
            <p:cNvSpPr txBox="1"/>
            <p:nvPr/>
          </p:nvSpPr>
          <p:spPr>
            <a:xfrm flipH="1">
              <a:off x="2780714" y="3359416"/>
              <a:ext cx="439757" cy="369332"/>
            </a:xfrm>
            <a:prstGeom prst="rect">
              <a:avLst/>
            </a:prstGeom>
            <a:noFill/>
          </p:spPr>
          <p:txBody>
            <a:bodyPr wrap="square" rtlCol="0">
              <a:spAutoFit/>
            </a:bodyPr>
            <a:lstStyle/>
            <a:p>
              <a:r>
                <a:rPr lang="en-US" dirty="0"/>
                <a:t>+</a:t>
              </a:r>
            </a:p>
          </p:txBody>
        </p:sp>
        <p:sp>
          <p:nvSpPr>
            <p:cNvPr id="152" name="TextBox 151">
              <a:extLst>
                <a:ext uri="{FF2B5EF4-FFF2-40B4-BE49-F238E27FC236}">
                  <a16:creationId xmlns:a16="http://schemas.microsoft.com/office/drawing/2014/main" id="{6BBE6D44-80B8-3747-8922-0495DB25CA49}"/>
                </a:ext>
              </a:extLst>
            </p:cNvPr>
            <p:cNvSpPr txBox="1"/>
            <p:nvPr/>
          </p:nvSpPr>
          <p:spPr>
            <a:xfrm flipH="1">
              <a:off x="2822944" y="2619449"/>
              <a:ext cx="439757" cy="369332"/>
            </a:xfrm>
            <a:prstGeom prst="rect">
              <a:avLst/>
            </a:prstGeom>
            <a:noFill/>
          </p:spPr>
          <p:txBody>
            <a:bodyPr wrap="square" rtlCol="0">
              <a:spAutoFit/>
            </a:bodyPr>
            <a:lstStyle/>
            <a:p>
              <a:r>
                <a:rPr lang="en-US" dirty="0"/>
                <a:t>-</a:t>
              </a:r>
            </a:p>
          </p:txBody>
        </p:sp>
        <p:grpSp>
          <p:nvGrpSpPr>
            <p:cNvPr id="154" name="Group 220">
              <a:extLst>
                <a:ext uri="{FF2B5EF4-FFF2-40B4-BE49-F238E27FC236}">
                  <a16:creationId xmlns:a16="http://schemas.microsoft.com/office/drawing/2014/main" id="{E1659353-3F2A-F94F-9A4E-96CDAE1F9BCD}"/>
                </a:ext>
              </a:extLst>
            </p:cNvPr>
            <p:cNvGrpSpPr>
              <a:grpSpLocks/>
            </p:cNvGrpSpPr>
            <p:nvPr/>
          </p:nvGrpSpPr>
          <p:grpSpPr bwMode="auto">
            <a:xfrm>
              <a:off x="2411798" y="3601403"/>
              <a:ext cx="152400" cy="304800"/>
              <a:chOff x="3264" y="3072"/>
              <a:chExt cx="96" cy="192"/>
            </a:xfrm>
          </p:grpSpPr>
          <p:sp>
            <p:nvSpPr>
              <p:cNvPr id="155" name="Line 17">
                <a:extLst>
                  <a:ext uri="{FF2B5EF4-FFF2-40B4-BE49-F238E27FC236}">
                    <a16:creationId xmlns:a16="http://schemas.microsoft.com/office/drawing/2014/main" id="{82A0D72E-C1B4-2F48-BEE6-AA2640F3DCE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Freeform 18">
                <a:extLst>
                  <a:ext uri="{FF2B5EF4-FFF2-40B4-BE49-F238E27FC236}">
                    <a16:creationId xmlns:a16="http://schemas.microsoft.com/office/drawing/2014/main" id="{5DD5672D-C66A-E44C-B088-BEA7F549995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62" name="Group 13">
              <a:extLst>
                <a:ext uri="{FF2B5EF4-FFF2-40B4-BE49-F238E27FC236}">
                  <a16:creationId xmlns:a16="http://schemas.microsoft.com/office/drawing/2014/main" id="{552B6F2E-0231-B540-9741-08657CCD5614}"/>
                </a:ext>
              </a:extLst>
            </p:cNvPr>
            <p:cNvGrpSpPr>
              <a:grpSpLocks noChangeAspect="1"/>
            </p:cNvGrpSpPr>
            <p:nvPr/>
          </p:nvGrpSpPr>
          <p:grpSpPr bwMode="auto">
            <a:xfrm>
              <a:off x="2411798" y="3505795"/>
              <a:ext cx="152400" cy="152400"/>
              <a:chOff x="1344" y="2064"/>
              <a:chExt cx="192" cy="192"/>
            </a:xfrm>
          </p:grpSpPr>
          <p:sp>
            <p:nvSpPr>
              <p:cNvPr id="163" name="Oval 14">
                <a:extLst>
                  <a:ext uri="{FF2B5EF4-FFF2-40B4-BE49-F238E27FC236}">
                    <a16:creationId xmlns:a16="http://schemas.microsoft.com/office/drawing/2014/main" id="{21AEE6BA-8A78-8246-98F6-9B15ABB210C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4" name="Rectangle 15">
                <a:extLst>
                  <a:ext uri="{FF2B5EF4-FFF2-40B4-BE49-F238E27FC236}">
                    <a16:creationId xmlns:a16="http://schemas.microsoft.com/office/drawing/2014/main" id="{2E63C5B7-83B2-6D44-B0A7-2463465EF9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9" name="TextBox 178">
              <a:extLst>
                <a:ext uri="{FF2B5EF4-FFF2-40B4-BE49-F238E27FC236}">
                  <a16:creationId xmlns:a16="http://schemas.microsoft.com/office/drawing/2014/main" id="{4AAED862-24AE-674F-BF88-3048631E0A9B}"/>
                </a:ext>
              </a:extLst>
            </p:cNvPr>
            <p:cNvSpPr txBox="1"/>
            <p:nvPr/>
          </p:nvSpPr>
          <p:spPr>
            <a:xfrm>
              <a:off x="1045750" y="1564262"/>
              <a:ext cx="1802296" cy="369332"/>
            </a:xfrm>
            <a:prstGeom prst="rect">
              <a:avLst/>
            </a:prstGeom>
            <a:noFill/>
          </p:spPr>
          <p:txBody>
            <a:bodyPr wrap="square" rtlCol="0">
              <a:spAutoFit/>
            </a:bodyPr>
            <a:lstStyle/>
            <a:p>
              <a:r>
                <a:rPr lang="en-US" dirty="0"/>
                <a:t>Integrator</a:t>
              </a:r>
            </a:p>
          </p:txBody>
        </p:sp>
        <p:sp>
          <p:nvSpPr>
            <p:cNvPr id="172" name="Freeform 12">
              <a:extLst>
                <a:ext uri="{FF2B5EF4-FFF2-40B4-BE49-F238E27FC236}">
                  <a16:creationId xmlns:a16="http://schemas.microsoft.com/office/drawing/2014/main" id="{9D3D6E25-4AB4-F944-8EE6-6A34CC8C8562}"/>
                </a:ext>
              </a:extLst>
            </p:cNvPr>
            <p:cNvSpPr>
              <a:spLocks noChangeAspect="1"/>
            </p:cNvSpPr>
            <p:nvPr/>
          </p:nvSpPr>
          <p:spPr bwMode="auto">
            <a:xfrm rot="5400000">
              <a:off x="3550591" y="211461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10" name="Straight Connector 209">
              <a:extLst>
                <a:ext uri="{FF2B5EF4-FFF2-40B4-BE49-F238E27FC236}">
                  <a16:creationId xmlns:a16="http://schemas.microsoft.com/office/drawing/2014/main" id="{69A60E94-44F0-A147-8CBA-49EC44D478F7}"/>
                </a:ext>
              </a:extLst>
            </p:cNvPr>
            <p:cNvCxnSpPr>
              <a:cxnSpLocks/>
            </p:cNvCxnSpPr>
            <p:nvPr/>
          </p:nvCxnSpPr>
          <p:spPr>
            <a:xfrm>
              <a:off x="2530196" y="2227896"/>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B6706834-0AB1-E14B-9486-B8ABF504AFE7}"/>
                </a:ext>
              </a:extLst>
            </p:cNvPr>
            <p:cNvCxnSpPr>
              <a:cxnSpLocks/>
            </p:cNvCxnSpPr>
            <p:nvPr/>
          </p:nvCxnSpPr>
          <p:spPr>
            <a:xfrm>
              <a:off x="3207219" y="2234702"/>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D83F05C1-F211-9546-8992-9872DE154133}"/>
                </a:ext>
              </a:extLst>
            </p:cNvPr>
            <p:cNvCxnSpPr>
              <a:cxnSpLocks/>
            </p:cNvCxnSpPr>
            <p:nvPr/>
          </p:nvCxnSpPr>
          <p:spPr>
            <a:xfrm>
              <a:off x="4017752" y="2233281"/>
              <a:ext cx="0" cy="10058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13" name="Group 13">
              <a:extLst>
                <a:ext uri="{FF2B5EF4-FFF2-40B4-BE49-F238E27FC236}">
                  <a16:creationId xmlns:a16="http://schemas.microsoft.com/office/drawing/2014/main" id="{B9D55E25-6203-E347-9814-8E8388DE46A6}"/>
                </a:ext>
              </a:extLst>
            </p:cNvPr>
            <p:cNvGrpSpPr>
              <a:grpSpLocks noChangeAspect="1"/>
            </p:cNvGrpSpPr>
            <p:nvPr/>
          </p:nvGrpSpPr>
          <p:grpSpPr bwMode="auto">
            <a:xfrm>
              <a:off x="3925605" y="3107210"/>
              <a:ext cx="182880" cy="182880"/>
              <a:chOff x="1344" y="2064"/>
              <a:chExt cx="192" cy="192"/>
            </a:xfrm>
          </p:grpSpPr>
          <p:sp>
            <p:nvSpPr>
              <p:cNvPr id="214" name="Oval 14">
                <a:extLst>
                  <a:ext uri="{FF2B5EF4-FFF2-40B4-BE49-F238E27FC236}">
                    <a16:creationId xmlns:a16="http://schemas.microsoft.com/office/drawing/2014/main" id="{3C772D92-5598-804A-926A-E7C55B38C03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5" name="Rectangle 15">
                <a:extLst>
                  <a:ext uri="{FF2B5EF4-FFF2-40B4-BE49-F238E27FC236}">
                    <a16:creationId xmlns:a16="http://schemas.microsoft.com/office/drawing/2014/main" id="{89FC42F5-5BD8-8B41-844A-CB7A147487F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16" name="Group 210">
              <a:extLst>
                <a:ext uri="{FF2B5EF4-FFF2-40B4-BE49-F238E27FC236}">
                  <a16:creationId xmlns:a16="http://schemas.microsoft.com/office/drawing/2014/main" id="{781D7168-2BB8-1A4B-8861-F7E32479C863}"/>
                </a:ext>
              </a:extLst>
            </p:cNvPr>
            <p:cNvGrpSpPr>
              <a:grpSpLocks/>
            </p:cNvGrpSpPr>
            <p:nvPr/>
          </p:nvGrpSpPr>
          <p:grpSpPr bwMode="auto">
            <a:xfrm rot="5400000">
              <a:off x="1318259" y="2433813"/>
              <a:ext cx="304800" cy="762000"/>
              <a:chOff x="3216" y="1728"/>
              <a:chExt cx="192" cy="480"/>
            </a:xfrm>
          </p:grpSpPr>
          <p:sp>
            <p:nvSpPr>
              <p:cNvPr id="217" name="Line 8">
                <a:extLst>
                  <a:ext uri="{FF2B5EF4-FFF2-40B4-BE49-F238E27FC236}">
                    <a16:creationId xmlns:a16="http://schemas.microsoft.com/office/drawing/2014/main" id="{A22C8E63-CE42-7A4F-A40D-239C40FA9BE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9">
                <a:extLst>
                  <a:ext uri="{FF2B5EF4-FFF2-40B4-BE49-F238E27FC236}">
                    <a16:creationId xmlns:a16="http://schemas.microsoft.com/office/drawing/2014/main" id="{094A48CB-BCB1-2646-A9E3-1DD0C17D56A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 name="Line 10">
                <a:extLst>
                  <a:ext uri="{FF2B5EF4-FFF2-40B4-BE49-F238E27FC236}">
                    <a16:creationId xmlns:a16="http://schemas.microsoft.com/office/drawing/2014/main" id="{7B628763-DAF7-3D45-A60D-83A8A4602DC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1">
                <a:extLst>
                  <a:ext uri="{FF2B5EF4-FFF2-40B4-BE49-F238E27FC236}">
                    <a16:creationId xmlns:a16="http://schemas.microsoft.com/office/drawing/2014/main" id="{CC585950-DCE1-EE44-BF6F-854DFC73A28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53" name="Freeform 12">
              <a:extLst>
                <a:ext uri="{FF2B5EF4-FFF2-40B4-BE49-F238E27FC236}">
                  <a16:creationId xmlns:a16="http://schemas.microsoft.com/office/drawing/2014/main" id="{CDF4AADF-CDEA-EA48-AFB4-986B47627A85}"/>
                </a:ext>
              </a:extLst>
            </p:cNvPr>
            <p:cNvSpPr>
              <a:spLocks noChangeAspect="1"/>
            </p:cNvSpPr>
            <p:nvPr/>
          </p:nvSpPr>
          <p:spPr bwMode="auto">
            <a:xfrm rot="5400000">
              <a:off x="2134671" y="243062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5" name="TextBox 254">
              <a:extLst>
                <a:ext uri="{FF2B5EF4-FFF2-40B4-BE49-F238E27FC236}">
                  <a16:creationId xmlns:a16="http://schemas.microsoft.com/office/drawing/2014/main" id="{32E6B35D-BCAE-384E-8E9F-735CDDE101B2}"/>
                </a:ext>
              </a:extLst>
            </p:cNvPr>
            <p:cNvSpPr txBox="1"/>
            <p:nvPr/>
          </p:nvSpPr>
          <p:spPr>
            <a:xfrm>
              <a:off x="1627061" y="2415120"/>
              <a:ext cx="1015003" cy="338554"/>
            </a:xfrm>
            <a:prstGeom prst="rect">
              <a:avLst/>
            </a:prstGeom>
            <a:noFill/>
          </p:spPr>
          <p:txBody>
            <a:bodyPr wrap="square" rtlCol="0">
              <a:spAutoFit/>
            </a:bodyPr>
            <a:lstStyle/>
            <a:p>
              <a:r>
                <a:rPr lang="en-US" sz="1600" dirty="0"/>
                <a:t>R</a:t>
              </a:r>
              <a:r>
                <a:rPr lang="en-US" sz="1600" baseline="-25000" dirty="0"/>
                <a:t>1</a:t>
              </a:r>
              <a:r>
                <a:rPr lang="en-US" sz="1600" dirty="0"/>
                <a:t>=10K</a:t>
              </a:r>
              <a:endParaRPr lang="en-US" baseline="-25000" dirty="0"/>
            </a:p>
          </p:txBody>
        </p:sp>
        <p:grpSp>
          <p:nvGrpSpPr>
            <p:cNvPr id="267" name="Group 210">
              <a:extLst>
                <a:ext uri="{FF2B5EF4-FFF2-40B4-BE49-F238E27FC236}">
                  <a16:creationId xmlns:a16="http://schemas.microsoft.com/office/drawing/2014/main" id="{4F6B93F3-B0B1-4248-8D87-C5298E5796E5}"/>
                </a:ext>
              </a:extLst>
            </p:cNvPr>
            <p:cNvGrpSpPr>
              <a:grpSpLocks/>
            </p:cNvGrpSpPr>
            <p:nvPr/>
          </p:nvGrpSpPr>
          <p:grpSpPr bwMode="auto">
            <a:xfrm rot="5400000">
              <a:off x="2754569" y="1855216"/>
              <a:ext cx="304800" cy="762000"/>
              <a:chOff x="3216" y="1728"/>
              <a:chExt cx="192" cy="480"/>
            </a:xfrm>
          </p:grpSpPr>
          <p:sp>
            <p:nvSpPr>
              <p:cNvPr id="268" name="Line 8">
                <a:extLst>
                  <a:ext uri="{FF2B5EF4-FFF2-40B4-BE49-F238E27FC236}">
                    <a16:creationId xmlns:a16="http://schemas.microsoft.com/office/drawing/2014/main" id="{A96485D6-9FAD-9748-9199-380C8DDF6D6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9" name="Line 9">
                <a:extLst>
                  <a:ext uri="{FF2B5EF4-FFF2-40B4-BE49-F238E27FC236}">
                    <a16:creationId xmlns:a16="http://schemas.microsoft.com/office/drawing/2014/main" id="{4C2F7284-D6F0-0045-8FDB-80813C477E0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0" name="Line 10">
                <a:extLst>
                  <a:ext uri="{FF2B5EF4-FFF2-40B4-BE49-F238E27FC236}">
                    <a16:creationId xmlns:a16="http://schemas.microsoft.com/office/drawing/2014/main" id="{3E85FD29-9415-5241-A4FA-7CE382379A6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1" name="Line 11">
                <a:extLst>
                  <a:ext uri="{FF2B5EF4-FFF2-40B4-BE49-F238E27FC236}">
                    <a16:creationId xmlns:a16="http://schemas.microsoft.com/office/drawing/2014/main" id="{0409013C-8E17-C641-82C8-C7F01152BE3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94" name="Straight Connector 193">
              <a:extLst>
                <a:ext uri="{FF2B5EF4-FFF2-40B4-BE49-F238E27FC236}">
                  <a16:creationId xmlns:a16="http://schemas.microsoft.com/office/drawing/2014/main" id="{54B6FDDF-C6C2-AD4F-AA5E-6C03136D5B43}"/>
                </a:ext>
              </a:extLst>
            </p:cNvPr>
            <p:cNvCxnSpPr>
              <a:cxnSpLocks/>
            </p:cNvCxnSpPr>
            <p:nvPr/>
          </p:nvCxnSpPr>
          <p:spPr>
            <a:xfrm>
              <a:off x="2525969" y="2494795"/>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02" name="Group 13">
              <a:extLst>
                <a:ext uri="{FF2B5EF4-FFF2-40B4-BE49-F238E27FC236}">
                  <a16:creationId xmlns:a16="http://schemas.microsoft.com/office/drawing/2014/main" id="{1ABC5C71-5FE5-4941-B5A0-B3A4ACB8D3EC}"/>
                </a:ext>
              </a:extLst>
            </p:cNvPr>
            <p:cNvGrpSpPr>
              <a:grpSpLocks noChangeAspect="1"/>
            </p:cNvGrpSpPr>
            <p:nvPr/>
          </p:nvGrpSpPr>
          <p:grpSpPr bwMode="auto">
            <a:xfrm>
              <a:off x="4078005" y="3105062"/>
              <a:ext cx="182880" cy="182880"/>
              <a:chOff x="1344" y="2064"/>
              <a:chExt cx="192" cy="192"/>
            </a:xfrm>
          </p:grpSpPr>
          <p:sp>
            <p:nvSpPr>
              <p:cNvPr id="333" name="Oval 14">
                <a:extLst>
                  <a:ext uri="{FF2B5EF4-FFF2-40B4-BE49-F238E27FC236}">
                    <a16:creationId xmlns:a16="http://schemas.microsoft.com/office/drawing/2014/main" id="{F0EECF4A-DA2A-7148-B148-72B26E89786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34" name="Rectangle 15">
                <a:extLst>
                  <a:ext uri="{FF2B5EF4-FFF2-40B4-BE49-F238E27FC236}">
                    <a16:creationId xmlns:a16="http://schemas.microsoft.com/office/drawing/2014/main" id="{30BBA243-B0F8-3D4F-B07A-659CB8370C2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grpSp>
        <p:nvGrpSpPr>
          <p:cNvPr id="335" name="Group 334">
            <a:extLst>
              <a:ext uri="{FF2B5EF4-FFF2-40B4-BE49-F238E27FC236}">
                <a16:creationId xmlns:a16="http://schemas.microsoft.com/office/drawing/2014/main" id="{8D6D94F2-5466-604A-9208-9CDD590C8626}"/>
              </a:ext>
            </a:extLst>
          </p:cNvPr>
          <p:cNvGrpSpPr/>
          <p:nvPr/>
        </p:nvGrpSpPr>
        <p:grpSpPr>
          <a:xfrm>
            <a:off x="5178787" y="3809315"/>
            <a:ext cx="2848931" cy="2563184"/>
            <a:chOff x="8310763" y="2189578"/>
            <a:chExt cx="2848931" cy="2563184"/>
          </a:xfrm>
        </p:grpSpPr>
        <p:grpSp>
          <p:nvGrpSpPr>
            <p:cNvPr id="384" name="Group 39">
              <a:extLst>
                <a:ext uri="{FF2B5EF4-FFF2-40B4-BE49-F238E27FC236}">
                  <a16:creationId xmlns:a16="http://schemas.microsoft.com/office/drawing/2014/main" id="{81834229-7227-A44C-9A59-E56D4A592FA1}"/>
                </a:ext>
              </a:extLst>
            </p:cNvPr>
            <p:cNvGrpSpPr>
              <a:grpSpLocks/>
            </p:cNvGrpSpPr>
            <p:nvPr/>
          </p:nvGrpSpPr>
          <p:grpSpPr bwMode="auto">
            <a:xfrm>
              <a:off x="9147119" y="2517415"/>
              <a:ext cx="1302026" cy="1060499"/>
              <a:chOff x="2496" y="1968"/>
              <a:chExt cx="1056" cy="864"/>
            </a:xfrm>
          </p:grpSpPr>
          <p:sp>
            <p:nvSpPr>
              <p:cNvPr id="424" name="Line 40">
                <a:extLst>
                  <a:ext uri="{FF2B5EF4-FFF2-40B4-BE49-F238E27FC236}">
                    <a16:creationId xmlns:a16="http://schemas.microsoft.com/office/drawing/2014/main" id="{228B336E-4ACF-A84F-B901-4941AD8B7995}"/>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5" name="Line 41">
                <a:extLst>
                  <a:ext uri="{FF2B5EF4-FFF2-40B4-BE49-F238E27FC236}">
                    <a16:creationId xmlns:a16="http://schemas.microsoft.com/office/drawing/2014/main" id="{A15D61AC-77A5-7F47-9CD5-65F596538309}"/>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6" name="Line 42">
                <a:extLst>
                  <a:ext uri="{FF2B5EF4-FFF2-40B4-BE49-F238E27FC236}">
                    <a16:creationId xmlns:a16="http://schemas.microsoft.com/office/drawing/2014/main" id="{4C7547B8-CB47-274F-A0B3-A477AAFCB98E}"/>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7" name="Freeform 43">
                <a:extLst>
                  <a:ext uri="{FF2B5EF4-FFF2-40B4-BE49-F238E27FC236}">
                    <a16:creationId xmlns:a16="http://schemas.microsoft.com/office/drawing/2014/main" id="{B0C18ED4-D988-1C4D-91AE-88C2771F0052}"/>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385" name="TextBox 384">
              <a:extLst>
                <a:ext uri="{FF2B5EF4-FFF2-40B4-BE49-F238E27FC236}">
                  <a16:creationId xmlns:a16="http://schemas.microsoft.com/office/drawing/2014/main" id="{200A6942-CB1D-5048-B1A6-E440DD677CF2}"/>
                </a:ext>
              </a:extLst>
            </p:cNvPr>
            <p:cNvSpPr txBox="1"/>
            <p:nvPr/>
          </p:nvSpPr>
          <p:spPr>
            <a:xfrm>
              <a:off x="8703407" y="4383430"/>
              <a:ext cx="1703993" cy="369332"/>
            </a:xfrm>
            <a:prstGeom prst="rect">
              <a:avLst/>
            </a:prstGeom>
            <a:noFill/>
          </p:spPr>
          <p:txBody>
            <a:bodyPr wrap="none" rtlCol="0">
              <a:spAutoFit/>
            </a:bodyPr>
            <a:lstStyle/>
            <a:p>
              <a:r>
                <a:rPr lang="en-US" dirty="0"/>
                <a:t>Differential amp</a:t>
              </a:r>
            </a:p>
          </p:txBody>
        </p:sp>
        <p:sp>
          <p:nvSpPr>
            <p:cNvPr id="386" name="Freeform 12">
              <a:extLst>
                <a:ext uri="{FF2B5EF4-FFF2-40B4-BE49-F238E27FC236}">
                  <a16:creationId xmlns:a16="http://schemas.microsoft.com/office/drawing/2014/main" id="{77B2A6C0-3F86-F64F-88C6-0FDEF0FAD4C8}"/>
                </a:ext>
              </a:extLst>
            </p:cNvPr>
            <p:cNvSpPr>
              <a:spLocks noChangeAspect="1"/>
            </p:cNvSpPr>
            <p:nvPr/>
          </p:nvSpPr>
          <p:spPr bwMode="auto">
            <a:xfrm rot="5400000">
              <a:off x="9555974" y="1892398"/>
              <a:ext cx="16764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87" name="Group 13">
              <a:extLst>
                <a:ext uri="{FF2B5EF4-FFF2-40B4-BE49-F238E27FC236}">
                  <a16:creationId xmlns:a16="http://schemas.microsoft.com/office/drawing/2014/main" id="{A3273273-96EE-1C49-A213-5A59B1258661}"/>
                </a:ext>
              </a:extLst>
            </p:cNvPr>
            <p:cNvGrpSpPr>
              <a:grpSpLocks noChangeAspect="1"/>
            </p:cNvGrpSpPr>
            <p:nvPr/>
          </p:nvGrpSpPr>
          <p:grpSpPr bwMode="auto">
            <a:xfrm>
              <a:off x="9188200" y="2670025"/>
              <a:ext cx="152400" cy="167640"/>
              <a:chOff x="1344" y="2064"/>
              <a:chExt cx="192" cy="192"/>
            </a:xfrm>
          </p:grpSpPr>
          <p:sp>
            <p:nvSpPr>
              <p:cNvPr id="422" name="Oval 14">
                <a:extLst>
                  <a:ext uri="{FF2B5EF4-FFF2-40B4-BE49-F238E27FC236}">
                    <a16:creationId xmlns:a16="http://schemas.microsoft.com/office/drawing/2014/main" id="{4B397AA3-C639-974D-86F5-68F8D5BA5D8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23" name="Rectangle 15">
                <a:extLst>
                  <a:ext uri="{FF2B5EF4-FFF2-40B4-BE49-F238E27FC236}">
                    <a16:creationId xmlns:a16="http://schemas.microsoft.com/office/drawing/2014/main" id="{02A92E75-D394-0E4C-A764-BB88D8D89CE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388" name="Straight Connector 387">
              <a:extLst>
                <a:ext uri="{FF2B5EF4-FFF2-40B4-BE49-F238E27FC236}">
                  <a16:creationId xmlns:a16="http://schemas.microsoft.com/office/drawing/2014/main" id="{93602E9A-692F-BF41-81BA-6BBB933D7BAE}"/>
                </a:ext>
              </a:extLst>
            </p:cNvPr>
            <p:cNvCxnSpPr/>
            <p:nvPr/>
          </p:nvCxnSpPr>
          <p:spPr>
            <a:xfrm>
              <a:off x="10212413" y="3047664"/>
              <a:ext cx="55083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89" name="Freeform 12">
              <a:extLst>
                <a:ext uri="{FF2B5EF4-FFF2-40B4-BE49-F238E27FC236}">
                  <a16:creationId xmlns:a16="http://schemas.microsoft.com/office/drawing/2014/main" id="{116AD54C-7A11-2B4A-89F6-B5468B784A80}"/>
                </a:ext>
              </a:extLst>
            </p:cNvPr>
            <p:cNvSpPr>
              <a:spLocks noChangeAspect="1"/>
            </p:cNvSpPr>
            <p:nvPr/>
          </p:nvSpPr>
          <p:spPr bwMode="auto">
            <a:xfrm rot="5400000">
              <a:off x="8821506" y="2363168"/>
              <a:ext cx="16764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90" name="Group 13">
              <a:extLst>
                <a:ext uri="{FF2B5EF4-FFF2-40B4-BE49-F238E27FC236}">
                  <a16:creationId xmlns:a16="http://schemas.microsoft.com/office/drawing/2014/main" id="{88503F11-6B58-CB44-9FBA-267924B125CA}"/>
                </a:ext>
              </a:extLst>
            </p:cNvPr>
            <p:cNvGrpSpPr>
              <a:grpSpLocks noChangeAspect="1"/>
            </p:cNvGrpSpPr>
            <p:nvPr/>
          </p:nvGrpSpPr>
          <p:grpSpPr bwMode="auto">
            <a:xfrm>
              <a:off x="8433329" y="2660348"/>
              <a:ext cx="152400" cy="167640"/>
              <a:chOff x="1344" y="2064"/>
              <a:chExt cx="192" cy="192"/>
            </a:xfrm>
          </p:grpSpPr>
          <p:sp>
            <p:nvSpPr>
              <p:cNvPr id="420" name="Oval 14">
                <a:extLst>
                  <a:ext uri="{FF2B5EF4-FFF2-40B4-BE49-F238E27FC236}">
                    <a16:creationId xmlns:a16="http://schemas.microsoft.com/office/drawing/2014/main" id="{52F91378-D727-984C-B8D3-DF8CB969EC5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21" name="Rectangle 15">
                <a:extLst>
                  <a:ext uri="{FF2B5EF4-FFF2-40B4-BE49-F238E27FC236}">
                    <a16:creationId xmlns:a16="http://schemas.microsoft.com/office/drawing/2014/main" id="{0B3A4AE2-A59E-EA47-AB58-B5705CB3EF4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391" name="Group 13">
              <a:extLst>
                <a:ext uri="{FF2B5EF4-FFF2-40B4-BE49-F238E27FC236}">
                  <a16:creationId xmlns:a16="http://schemas.microsoft.com/office/drawing/2014/main" id="{6B8194E7-5D9C-6842-AAF7-26436B8AD286}"/>
                </a:ext>
              </a:extLst>
            </p:cNvPr>
            <p:cNvGrpSpPr>
              <a:grpSpLocks noChangeAspect="1"/>
            </p:cNvGrpSpPr>
            <p:nvPr/>
          </p:nvGrpSpPr>
          <p:grpSpPr bwMode="auto">
            <a:xfrm>
              <a:off x="10687051" y="2963844"/>
              <a:ext cx="152400" cy="167640"/>
              <a:chOff x="1344" y="2064"/>
              <a:chExt cx="192" cy="192"/>
            </a:xfrm>
          </p:grpSpPr>
          <p:sp>
            <p:nvSpPr>
              <p:cNvPr id="418" name="Oval 14">
                <a:extLst>
                  <a:ext uri="{FF2B5EF4-FFF2-40B4-BE49-F238E27FC236}">
                    <a16:creationId xmlns:a16="http://schemas.microsoft.com/office/drawing/2014/main" id="{C92FFBA6-A5CD-F240-AC1F-BA57ECFB2A7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19" name="Rectangle 15">
                <a:extLst>
                  <a:ext uri="{FF2B5EF4-FFF2-40B4-BE49-F238E27FC236}">
                    <a16:creationId xmlns:a16="http://schemas.microsoft.com/office/drawing/2014/main" id="{DB58BC04-2EE3-FE45-8F94-6C5C7B655F6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392" name="Straight Connector 391">
              <a:extLst>
                <a:ext uri="{FF2B5EF4-FFF2-40B4-BE49-F238E27FC236}">
                  <a16:creationId xmlns:a16="http://schemas.microsoft.com/office/drawing/2014/main" id="{F0E6227B-E22C-9D4D-A703-103F5CADC62D}"/>
                </a:ext>
              </a:extLst>
            </p:cNvPr>
            <p:cNvCxnSpPr>
              <a:cxnSpLocks/>
            </p:cNvCxnSpPr>
            <p:nvPr/>
          </p:nvCxnSpPr>
          <p:spPr>
            <a:xfrm flipV="1">
              <a:off x="9265485" y="2279461"/>
              <a:ext cx="0" cy="5029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3" name="Straight Connector 392">
              <a:extLst>
                <a:ext uri="{FF2B5EF4-FFF2-40B4-BE49-F238E27FC236}">
                  <a16:creationId xmlns:a16="http://schemas.microsoft.com/office/drawing/2014/main" id="{24BDBAA1-3A4E-3543-9057-832D954AD3A2}"/>
                </a:ext>
              </a:extLst>
            </p:cNvPr>
            <p:cNvCxnSpPr>
              <a:cxnSpLocks/>
            </p:cNvCxnSpPr>
            <p:nvPr/>
          </p:nvCxnSpPr>
          <p:spPr>
            <a:xfrm flipV="1">
              <a:off x="10332285" y="2279461"/>
              <a:ext cx="0" cy="77449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4" name="Straight Connector 393">
              <a:extLst>
                <a:ext uri="{FF2B5EF4-FFF2-40B4-BE49-F238E27FC236}">
                  <a16:creationId xmlns:a16="http://schemas.microsoft.com/office/drawing/2014/main" id="{80B90FF0-D084-404E-BC7F-0224EE5926D6}"/>
                </a:ext>
              </a:extLst>
            </p:cNvPr>
            <p:cNvCxnSpPr>
              <a:cxnSpLocks/>
            </p:cNvCxnSpPr>
            <p:nvPr/>
          </p:nvCxnSpPr>
          <p:spPr>
            <a:xfrm>
              <a:off x="9936994" y="2273398"/>
              <a:ext cx="39378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95" name="Group 13">
              <a:extLst>
                <a:ext uri="{FF2B5EF4-FFF2-40B4-BE49-F238E27FC236}">
                  <a16:creationId xmlns:a16="http://schemas.microsoft.com/office/drawing/2014/main" id="{4E58E949-5334-6545-B848-1D8A29B26F37}"/>
                </a:ext>
              </a:extLst>
            </p:cNvPr>
            <p:cNvGrpSpPr>
              <a:grpSpLocks noChangeAspect="1"/>
            </p:cNvGrpSpPr>
            <p:nvPr/>
          </p:nvGrpSpPr>
          <p:grpSpPr bwMode="auto">
            <a:xfrm>
              <a:off x="10255000" y="2963395"/>
              <a:ext cx="152400" cy="167640"/>
              <a:chOff x="1344" y="2064"/>
              <a:chExt cx="192" cy="192"/>
            </a:xfrm>
          </p:grpSpPr>
          <p:sp>
            <p:nvSpPr>
              <p:cNvPr id="416" name="Oval 14">
                <a:extLst>
                  <a:ext uri="{FF2B5EF4-FFF2-40B4-BE49-F238E27FC236}">
                    <a16:creationId xmlns:a16="http://schemas.microsoft.com/office/drawing/2014/main" id="{E84AE630-B5C9-ED42-9266-69B42BB6F0B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17" name="Rectangle 15">
                <a:extLst>
                  <a:ext uri="{FF2B5EF4-FFF2-40B4-BE49-F238E27FC236}">
                    <a16:creationId xmlns:a16="http://schemas.microsoft.com/office/drawing/2014/main" id="{15C3D87F-F95C-5447-8F9D-8A0748FB5E1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396" name="TextBox 395">
              <a:extLst>
                <a:ext uri="{FF2B5EF4-FFF2-40B4-BE49-F238E27FC236}">
                  <a16:creationId xmlns:a16="http://schemas.microsoft.com/office/drawing/2014/main" id="{9F5CF01C-2BD1-D948-85A2-6824424E3686}"/>
                </a:ext>
              </a:extLst>
            </p:cNvPr>
            <p:cNvSpPr txBox="1"/>
            <p:nvPr/>
          </p:nvSpPr>
          <p:spPr>
            <a:xfrm>
              <a:off x="9535242" y="2285694"/>
              <a:ext cx="567712" cy="369332"/>
            </a:xfrm>
            <a:prstGeom prst="rect">
              <a:avLst/>
            </a:prstGeom>
            <a:noFill/>
          </p:spPr>
          <p:txBody>
            <a:bodyPr wrap="square" rtlCol="0">
              <a:spAutoFit/>
            </a:bodyPr>
            <a:lstStyle/>
            <a:p>
              <a:r>
                <a:rPr lang="en-US" dirty="0"/>
                <a:t>R</a:t>
              </a:r>
              <a:r>
                <a:rPr lang="en-US" baseline="-25000" dirty="0"/>
                <a:t>f</a:t>
              </a:r>
            </a:p>
          </p:txBody>
        </p:sp>
        <p:sp>
          <p:nvSpPr>
            <p:cNvPr id="397" name="TextBox 396">
              <a:extLst>
                <a:ext uri="{FF2B5EF4-FFF2-40B4-BE49-F238E27FC236}">
                  <a16:creationId xmlns:a16="http://schemas.microsoft.com/office/drawing/2014/main" id="{38C3B396-BB98-0B4C-857D-C4733DE602A8}"/>
                </a:ext>
              </a:extLst>
            </p:cNvPr>
            <p:cNvSpPr txBox="1"/>
            <p:nvPr/>
          </p:nvSpPr>
          <p:spPr>
            <a:xfrm>
              <a:off x="8719367" y="2270559"/>
              <a:ext cx="567712" cy="369332"/>
            </a:xfrm>
            <a:prstGeom prst="rect">
              <a:avLst/>
            </a:prstGeom>
            <a:noFill/>
          </p:spPr>
          <p:txBody>
            <a:bodyPr wrap="square" rtlCol="0">
              <a:spAutoFit/>
            </a:bodyPr>
            <a:lstStyle/>
            <a:p>
              <a:r>
                <a:rPr lang="en-US" dirty="0"/>
                <a:t>R</a:t>
              </a:r>
              <a:r>
                <a:rPr lang="en-US" baseline="-25000" dirty="0"/>
                <a:t>i</a:t>
              </a:r>
            </a:p>
          </p:txBody>
        </p:sp>
        <p:sp>
          <p:nvSpPr>
            <p:cNvPr id="398" name="TextBox 397">
              <a:extLst>
                <a:ext uri="{FF2B5EF4-FFF2-40B4-BE49-F238E27FC236}">
                  <a16:creationId xmlns:a16="http://schemas.microsoft.com/office/drawing/2014/main" id="{3870E0FC-EF3A-5641-A15D-F2F1F8635EF1}"/>
                </a:ext>
              </a:extLst>
            </p:cNvPr>
            <p:cNvSpPr txBox="1"/>
            <p:nvPr/>
          </p:nvSpPr>
          <p:spPr>
            <a:xfrm>
              <a:off x="10591982" y="2561757"/>
              <a:ext cx="567712" cy="406265"/>
            </a:xfrm>
            <a:prstGeom prst="rect">
              <a:avLst/>
            </a:prstGeom>
            <a:noFill/>
          </p:spPr>
          <p:txBody>
            <a:bodyPr wrap="square" rtlCol="0">
              <a:spAutoFit/>
            </a:bodyPr>
            <a:lstStyle/>
            <a:p>
              <a:r>
                <a:rPr lang="en-US" dirty="0" err="1"/>
                <a:t>V</a:t>
              </a:r>
              <a:r>
                <a:rPr lang="en-US" baseline="-25000" dirty="0" err="1"/>
                <a:t>out</a:t>
              </a:r>
              <a:endParaRPr lang="en-US" baseline="-25000" dirty="0"/>
            </a:p>
          </p:txBody>
        </p:sp>
        <p:sp>
          <p:nvSpPr>
            <p:cNvPr id="399" name="TextBox 398">
              <a:extLst>
                <a:ext uri="{FF2B5EF4-FFF2-40B4-BE49-F238E27FC236}">
                  <a16:creationId xmlns:a16="http://schemas.microsoft.com/office/drawing/2014/main" id="{6F18F98A-A8F4-E94E-91D2-A1330EFE4CBB}"/>
                </a:ext>
              </a:extLst>
            </p:cNvPr>
            <p:cNvSpPr txBox="1"/>
            <p:nvPr/>
          </p:nvSpPr>
          <p:spPr>
            <a:xfrm>
              <a:off x="8310763" y="2285694"/>
              <a:ext cx="527387" cy="406265"/>
            </a:xfrm>
            <a:prstGeom prst="rect">
              <a:avLst/>
            </a:prstGeom>
            <a:noFill/>
          </p:spPr>
          <p:txBody>
            <a:bodyPr wrap="square" rtlCol="0">
              <a:spAutoFit/>
            </a:bodyPr>
            <a:lstStyle/>
            <a:p>
              <a:r>
                <a:rPr lang="en-US" dirty="0"/>
                <a:t>V</a:t>
              </a:r>
              <a:r>
                <a:rPr lang="en-US" baseline="-25000" dirty="0"/>
                <a:t>in</a:t>
              </a:r>
            </a:p>
          </p:txBody>
        </p:sp>
        <p:sp>
          <p:nvSpPr>
            <p:cNvPr id="400" name="TextBox 399">
              <a:extLst>
                <a:ext uri="{FF2B5EF4-FFF2-40B4-BE49-F238E27FC236}">
                  <a16:creationId xmlns:a16="http://schemas.microsoft.com/office/drawing/2014/main" id="{4D808B07-70D1-D048-9E43-B3EF908F6EC2}"/>
                </a:ext>
              </a:extLst>
            </p:cNvPr>
            <p:cNvSpPr txBox="1"/>
            <p:nvPr/>
          </p:nvSpPr>
          <p:spPr>
            <a:xfrm>
              <a:off x="9352519" y="3131391"/>
              <a:ext cx="302631" cy="406265"/>
            </a:xfrm>
            <a:prstGeom prst="rect">
              <a:avLst/>
            </a:prstGeom>
            <a:noFill/>
          </p:spPr>
          <p:txBody>
            <a:bodyPr wrap="square" rtlCol="0">
              <a:spAutoFit/>
            </a:bodyPr>
            <a:lstStyle/>
            <a:p>
              <a:r>
                <a:rPr lang="en-US" dirty="0"/>
                <a:t>+</a:t>
              </a:r>
              <a:endParaRPr lang="en-US" baseline="-25000" dirty="0"/>
            </a:p>
          </p:txBody>
        </p:sp>
        <p:sp>
          <p:nvSpPr>
            <p:cNvPr id="401" name="TextBox 400">
              <a:extLst>
                <a:ext uri="{FF2B5EF4-FFF2-40B4-BE49-F238E27FC236}">
                  <a16:creationId xmlns:a16="http://schemas.microsoft.com/office/drawing/2014/main" id="{765D7356-68F7-954D-9A12-0D5700C7045D}"/>
                </a:ext>
              </a:extLst>
            </p:cNvPr>
            <p:cNvSpPr txBox="1"/>
            <p:nvPr/>
          </p:nvSpPr>
          <p:spPr>
            <a:xfrm>
              <a:off x="9374291" y="2580578"/>
              <a:ext cx="302631" cy="406265"/>
            </a:xfrm>
            <a:prstGeom prst="rect">
              <a:avLst/>
            </a:prstGeom>
            <a:noFill/>
          </p:spPr>
          <p:txBody>
            <a:bodyPr wrap="square" rtlCol="0">
              <a:spAutoFit/>
            </a:bodyPr>
            <a:lstStyle/>
            <a:p>
              <a:r>
                <a:rPr lang="en-US" dirty="0"/>
                <a:t>-</a:t>
              </a:r>
              <a:endParaRPr lang="en-US" baseline="-25000" dirty="0"/>
            </a:p>
          </p:txBody>
        </p:sp>
        <p:sp>
          <p:nvSpPr>
            <p:cNvPr id="402" name="TextBox 401">
              <a:extLst>
                <a:ext uri="{FF2B5EF4-FFF2-40B4-BE49-F238E27FC236}">
                  <a16:creationId xmlns:a16="http://schemas.microsoft.com/office/drawing/2014/main" id="{90F0F3E0-01E8-5D4E-9970-E939B21DE99C}"/>
                </a:ext>
              </a:extLst>
            </p:cNvPr>
            <p:cNvSpPr txBox="1"/>
            <p:nvPr/>
          </p:nvSpPr>
          <p:spPr>
            <a:xfrm>
              <a:off x="8715427" y="2872013"/>
              <a:ext cx="567712" cy="369332"/>
            </a:xfrm>
            <a:prstGeom prst="rect">
              <a:avLst/>
            </a:prstGeom>
            <a:noFill/>
          </p:spPr>
          <p:txBody>
            <a:bodyPr wrap="square" rtlCol="0">
              <a:spAutoFit/>
            </a:bodyPr>
            <a:lstStyle/>
            <a:p>
              <a:r>
                <a:rPr lang="en-US" dirty="0"/>
                <a:t>R</a:t>
              </a:r>
              <a:r>
                <a:rPr lang="en-US" baseline="-25000" dirty="0"/>
                <a:t>i</a:t>
              </a:r>
            </a:p>
          </p:txBody>
        </p:sp>
        <p:sp>
          <p:nvSpPr>
            <p:cNvPr id="403" name="TextBox 402">
              <a:extLst>
                <a:ext uri="{FF2B5EF4-FFF2-40B4-BE49-F238E27FC236}">
                  <a16:creationId xmlns:a16="http://schemas.microsoft.com/office/drawing/2014/main" id="{0157E81B-823D-BC43-892D-3D60235B0B18}"/>
                </a:ext>
              </a:extLst>
            </p:cNvPr>
            <p:cNvSpPr txBox="1"/>
            <p:nvPr/>
          </p:nvSpPr>
          <p:spPr>
            <a:xfrm>
              <a:off x="8322036" y="3352571"/>
              <a:ext cx="527387" cy="406265"/>
            </a:xfrm>
            <a:prstGeom prst="rect">
              <a:avLst/>
            </a:prstGeom>
            <a:noFill/>
          </p:spPr>
          <p:txBody>
            <a:bodyPr wrap="square" rtlCol="0">
              <a:spAutoFit/>
            </a:bodyPr>
            <a:lstStyle/>
            <a:p>
              <a:r>
                <a:rPr lang="en-US" dirty="0"/>
                <a:t>V</a:t>
              </a:r>
              <a:r>
                <a:rPr lang="en-US" baseline="-25000" dirty="0"/>
                <a:t>in</a:t>
              </a:r>
            </a:p>
          </p:txBody>
        </p:sp>
        <p:sp>
          <p:nvSpPr>
            <p:cNvPr id="404" name="Freeform 12">
              <a:extLst>
                <a:ext uri="{FF2B5EF4-FFF2-40B4-BE49-F238E27FC236}">
                  <a16:creationId xmlns:a16="http://schemas.microsoft.com/office/drawing/2014/main" id="{F272CD0B-A343-FD4A-9534-CE1E05124544}"/>
                </a:ext>
              </a:extLst>
            </p:cNvPr>
            <p:cNvSpPr>
              <a:spLocks noChangeAspect="1"/>
            </p:cNvSpPr>
            <p:nvPr/>
          </p:nvSpPr>
          <p:spPr bwMode="auto">
            <a:xfrm rot="5400000">
              <a:off x="8788378" y="2952890"/>
              <a:ext cx="16764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405" name="Group 13">
              <a:extLst>
                <a:ext uri="{FF2B5EF4-FFF2-40B4-BE49-F238E27FC236}">
                  <a16:creationId xmlns:a16="http://schemas.microsoft.com/office/drawing/2014/main" id="{6AA2FC3E-7178-1B4A-B15B-601772CBF67C}"/>
                </a:ext>
              </a:extLst>
            </p:cNvPr>
            <p:cNvGrpSpPr>
              <a:grpSpLocks noChangeAspect="1"/>
            </p:cNvGrpSpPr>
            <p:nvPr/>
          </p:nvGrpSpPr>
          <p:grpSpPr bwMode="auto">
            <a:xfrm>
              <a:off x="8426706" y="3249797"/>
              <a:ext cx="152400" cy="167640"/>
              <a:chOff x="1344" y="2064"/>
              <a:chExt cx="192" cy="192"/>
            </a:xfrm>
          </p:grpSpPr>
          <p:sp>
            <p:nvSpPr>
              <p:cNvPr id="414" name="Oval 14">
                <a:extLst>
                  <a:ext uri="{FF2B5EF4-FFF2-40B4-BE49-F238E27FC236}">
                    <a16:creationId xmlns:a16="http://schemas.microsoft.com/office/drawing/2014/main" id="{1118F354-E3A3-964E-AD67-2C7B54025F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15" name="Rectangle 15">
                <a:extLst>
                  <a:ext uri="{FF2B5EF4-FFF2-40B4-BE49-F238E27FC236}">
                    <a16:creationId xmlns:a16="http://schemas.microsoft.com/office/drawing/2014/main" id="{D960ACC5-A9A6-C04F-8698-0A849EE8085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06" name="Freeform 12">
              <a:extLst>
                <a:ext uri="{FF2B5EF4-FFF2-40B4-BE49-F238E27FC236}">
                  <a16:creationId xmlns:a16="http://schemas.microsoft.com/office/drawing/2014/main" id="{E736C43D-8725-E042-83A2-E20810B477E1}"/>
                </a:ext>
              </a:extLst>
            </p:cNvPr>
            <p:cNvSpPr>
              <a:spLocks noChangeAspect="1"/>
            </p:cNvSpPr>
            <p:nvPr/>
          </p:nvSpPr>
          <p:spPr bwMode="auto">
            <a:xfrm>
              <a:off x="9151783" y="3343510"/>
              <a:ext cx="16764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407" name="Group 13">
              <a:extLst>
                <a:ext uri="{FF2B5EF4-FFF2-40B4-BE49-F238E27FC236}">
                  <a16:creationId xmlns:a16="http://schemas.microsoft.com/office/drawing/2014/main" id="{6D496F51-7991-F246-84B5-A1DBE1C06CF5}"/>
                </a:ext>
              </a:extLst>
            </p:cNvPr>
            <p:cNvGrpSpPr>
              <a:grpSpLocks noChangeAspect="1"/>
            </p:cNvGrpSpPr>
            <p:nvPr/>
          </p:nvGrpSpPr>
          <p:grpSpPr bwMode="auto">
            <a:xfrm>
              <a:off x="9155571" y="3250070"/>
              <a:ext cx="152400" cy="167640"/>
              <a:chOff x="1344" y="2064"/>
              <a:chExt cx="192" cy="192"/>
            </a:xfrm>
          </p:grpSpPr>
          <p:sp>
            <p:nvSpPr>
              <p:cNvPr id="412" name="Oval 14">
                <a:extLst>
                  <a:ext uri="{FF2B5EF4-FFF2-40B4-BE49-F238E27FC236}">
                    <a16:creationId xmlns:a16="http://schemas.microsoft.com/office/drawing/2014/main" id="{E1E1D42A-1CB3-7945-BD64-2E427DA7A6B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13" name="Rectangle 15">
                <a:extLst>
                  <a:ext uri="{FF2B5EF4-FFF2-40B4-BE49-F238E27FC236}">
                    <a16:creationId xmlns:a16="http://schemas.microsoft.com/office/drawing/2014/main" id="{D1E482BB-5FB7-B044-B859-60C170DE050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08" name="Group 220">
              <a:extLst>
                <a:ext uri="{FF2B5EF4-FFF2-40B4-BE49-F238E27FC236}">
                  <a16:creationId xmlns:a16="http://schemas.microsoft.com/office/drawing/2014/main" id="{09BA1659-62D1-804C-BE89-6D71F66BB4F6}"/>
                </a:ext>
              </a:extLst>
            </p:cNvPr>
            <p:cNvGrpSpPr>
              <a:grpSpLocks/>
            </p:cNvGrpSpPr>
            <p:nvPr/>
          </p:nvGrpSpPr>
          <p:grpSpPr bwMode="auto">
            <a:xfrm>
              <a:off x="9157050" y="3975655"/>
              <a:ext cx="152400" cy="304800"/>
              <a:chOff x="3264" y="3072"/>
              <a:chExt cx="96" cy="192"/>
            </a:xfrm>
          </p:grpSpPr>
          <p:sp>
            <p:nvSpPr>
              <p:cNvPr id="410" name="Line 17">
                <a:extLst>
                  <a:ext uri="{FF2B5EF4-FFF2-40B4-BE49-F238E27FC236}">
                    <a16:creationId xmlns:a16="http://schemas.microsoft.com/office/drawing/2014/main" id="{1322A339-1D8F-2348-8186-591A0EF73A09}"/>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1" name="Freeform 18">
                <a:extLst>
                  <a:ext uri="{FF2B5EF4-FFF2-40B4-BE49-F238E27FC236}">
                    <a16:creationId xmlns:a16="http://schemas.microsoft.com/office/drawing/2014/main" id="{8F5C1A92-CF52-A948-8F29-696C6CF143F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409" name="TextBox 408">
              <a:extLst>
                <a:ext uri="{FF2B5EF4-FFF2-40B4-BE49-F238E27FC236}">
                  <a16:creationId xmlns:a16="http://schemas.microsoft.com/office/drawing/2014/main" id="{15FE08D4-3BD7-AB4D-916D-F7232075B66F}"/>
                </a:ext>
              </a:extLst>
            </p:cNvPr>
            <p:cNvSpPr txBox="1"/>
            <p:nvPr/>
          </p:nvSpPr>
          <p:spPr>
            <a:xfrm>
              <a:off x="9371409" y="3554500"/>
              <a:ext cx="567712" cy="369332"/>
            </a:xfrm>
            <a:prstGeom prst="rect">
              <a:avLst/>
            </a:prstGeom>
            <a:noFill/>
          </p:spPr>
          <p:txBody>
            <a:bodyPr wrap="square" rtlCol="0">
              <a:spAutoFit/>
            </a:bodyPr>
            <a:lstStyle/>
            <a:p>
              <a:r>
                <a:rPr lang="en-US" dirty="0"/>
                <a:t>R</a:t>
              </a:r>
              <a:r>
                <a:rPr lang="en-US" baseline="-25000" dirty="0"/>
                <a:t>f</a:t>
              </a:r>
            </a:p>
          </p:txBody>
        </p:sp>
      </p:grpSp>
    </p:spTree>
    <p:extLst>
      <p:ext uri="{BB962C8B-B14F-4D97-AF65-F5344CB8AC3E}">
        <p14:creationId xmlns:p14="http://schemas.microsoft.com/office/powerpoint/2010/main" val="14426859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Antennas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829339" y="1363908"/>
                <a:ext cx="10533321" cy="51750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rPr>
                  <a:t>From Maxwell, for a plane wave (E in x direction, H in y direction), </a:t>
                </a:r>
                <a:r>
                  <a:rPr lang="en-US" sz="2000" dirty="0">
                    <a:solidFill>
                      <a:srgbClr val="000000"/>
                    </a:solidFill>
                  </a:rPr>
                  <a:t>wave is of form </a:t>
                </a:r>
                <a14:m>
                  <m:oMath xmlns:m="http://schemas.openxmlformats.org/officeDocument/2006/math">
                    <m:func>
                      <m:funcPr>
                        <m:ctrlPr>
                          <a:rPr lang="en-US" sz="2000" i="1">
                            <a:solidFill>
                              <a:srgbClr val="000000"/>
                            </a:solidFill>
                            <a:latin typeface="Cambria Math" panose="02040503050406030204" pitchFamily="18" charset="0"/>
                          </a:rPr>
                        </m:ctrlPr>
                      </m:funcPr>
                      <m:fName>
                        <m:r>
                          <m:rPr>
                            <m:sty m:val="p"/>
                          </m:rPr>
                          <a:rPr lang="en-US" sz="2000">
                            <a:solidFill>
                              <a:srgbClr val="000000"/>
                            </a:solidFill>
                            <a:latin typeface="Cambria Math" panose="02040503050406030204" pitchFamily="18" charset="0"/>
                          </a:rPr>
                          <m:t>exp</m:t>
                        </m:r>
                      </m:fName>
                      <m:e>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𝑡</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𝛽</m:t>
                            </m:r>
                            <m:r>
                              <a:rPr lang="en-US" sz="2000" i="1">
                                <a:solidFill>
                                  <a:srgbClr val="000000"/>
                                </a:solidFill>
                                <a:latin typeface="Cambria Math" panose="02040503050406030204" pitchFamily="18" charset="0"/>
                                <a:ea typeface="Cambria Math" panose="02040503050406030204" pitchFamily="18" charset="0"/>
                              </a:rPr>
                              <m:t>𝑧</m:t>
                            </m:r>
                          </m:e>
                        </m:d>
                      </m:e>
                    </m:func>
                  </m:oMath>
                </a14:m>
                <a:endPar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endParaRPr>
              </a:p>
              <a:p>
                <a:pPr marL="285750" indent="-285750" defTabSz="457200" hangingPunct="0">
                  <a:buFont typeface="Arial" panose="020B0604020202020204" pitchFamily="34" charset="0"/>
                  <a:buChar char="•"/>
                </a:pPr>
                <a14:m>
                  <m:oMath xmlns:m="http://schemas.openxmlformats.org/officeDocument/2006/math">
                    <m:r>
                      <m:rPr>
                        <m:sty m:val="p"/>
                      </m:rP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𝐸</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𝑗</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𝜇</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r>
                      <a:rPr lang="en-US" sz="2000" i="1">
                        <a:solidFill>
                          <a:srgbClr val="000000"/>
                        </a:solidFill>
                        <a:latin typeface="Cambria Math" panose="02040503050406030204" pitchFamily="18" charset="0"/>
                        <a:ea typeface="Cambria Math" panose="02040503050406030204" pitchFamily="18" charset="0"/>
                        <a:sym typeface="Calibri"/>
                      </a:rPr>
                      <m:t>𝜔</m:t>
                    </m:r>
                    <m:r>
                      <a:rPr lang="en-US" sz="2000" i="1">
                        <a:solidFill>
                          <a:srgbClr val="000000"/>
                        </a:solidFill>
                        <a:latin typeface="Cambria Math" panose="02040503050406030204" pitchFamily="18" charset="0"/>
                        <a:ea typeface="Cambria Math" panose="02040503050406030204" pitchFamily="18" charset="0"/>
                        <a:sym typeface="Calibri"/>
                      </a:rPr>
                      <m:t>𝐻</m:t>
                    </m:r>
                  </m:oMath>
                </a14:m>
                <a:r>
                  <a:rPr lang="en-US" sz="2000" b="0" i="0" dirty="0">
                    <a:solidFill>
                      <a:srgbClr val="000000"/>
                    </a:solidFill>
                    <a:latin typeface="Cambria Math" panose="02040503050406030204" pitchFamily="18" charset="0"/>
                    <a:ea typeface="Cambria Math" panose="02040503050406030204" pitchFamily="18" charset="0"/>
                    <a:sym typeface="Calibri"/>
                  </a:rPr>
                  <a:t>, </a:t>
                </a:r>
                <a14:m>
                  <m:oMath xmlns:m="http://schemas.openxmlformats.org/officeDocument/2006/math">
                    <m:r>
                      <m:rPr>
                        <m:sty m:val="p"/>
                      </m:rP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𝐵</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𝑗</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𝐸</m:t>
                    </m:r>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acc>
                      <m:accPr>
                        <m:chr m:val="̂"/>
                        <m:ctrlPr>
                          <a:rPr lang="en-US" sz="2000" i="1">
                            <a:solidFill>
                              <a:srgbClr val="000000"/>
                            </a:solidFill>
                            <a:latin typeface="Cambria Math" panose="02040503050406030204" pitchFamily="18" charset="0"/>
                            <a:ea typeface="Cambria Math" panose="02040503050406030204" pitchFamily="18" charset="0"/>
                          </a:rPr>
                        </m:ctrlPr>
                      </m:accPr>
                      <m:e>
                        <m:r>
                          <a:rPr lang="en-US" sz="2000" i="1">
                            <a:solidFill>
                              <a:srgbClr val="000000"/>
                            </a:solidFill>
                            <a:latin typeface="Cambria Math" panose="02040503050406030204" pitchFamily="18" charset="0"/>
                            <a:ea typeface="Cambria Math" panose="02040503050406030204" pitchFamily="18" charset="0"/>
                          </a:rPr>
                          <m:t>𝑧</m:t>
                        </m:r>
                      </m:e>
                    </m:acc>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𝐸</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𝐻</m:t>
                    </m:r>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𝛽</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𝑥</m:t>
                        </m:r>
                      </m:sub>
                    </m:sSub>
                    <m:acc>
                      <m:accPr>
                        <m:chr m:val="̂"/>
                        <m:ctrlPr>
                          <a:rPr lang="en-US" sz="2000" i="1">
                            <a:solidFill>
                              <a:srgbClr val="000000"/>
                            </a:solidFill>
                            <a:latin typeface="Cambria Math" panose="02040503050406030204" pitchFamily="18" charset="0"/>
                            <a:ea typeface="Cambria Math" panose="02040503050406030204" pitchFamily="18" charset="0"/>
                          </a:rPr>
                        </m:ctrlPr>
                      </m:accPr>
                      <m:e>
                        <m:r>
                          <a:rPr lang="en-US" sz="2000" i="1">
                            <a:solidFill>
                              <a:srgbClr val="000000"/>
                            </a:solidFill>
                            <a:latin typeface="Cambria Math" panose="02040503050406030204" pitchFamily="18" charset="0"/>
                            <a:ea typeface="Cambria Math" panose="02040503050406030204" pitchFamily="18" charset="0"/>
                          </a:rPr>
                          <m:t>𝑦</m:t>
                        </m:r>
                      </m:e>
                    </m:acc>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𝐻</m:t>
                    </m:r>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ea typeface="Cambria Math" panose="02040503050406030204" pitchFamily="18" charset="0"/>
                  </a:rPr>
                  <a:t>Substituting and taking the cross product, we  get:</a:t>
                </a:r>
              </a:p>
              <a:p>
                <a:pPr marL="742950" lvl="1" indent="-285750" hangingPunct="0">
                  <a:buFont typeface="Arial" panose="020B0604020202020204" pitchFamily="34" charset="0"/>
                  <a:buChar char="•"/>
                </a:pPr>
                <a:r>
                  <a:rPr lang="en-US" sz="2000" dirty="0">
                    <a:solidFill>
                      <a:srgbClr val="000000"/>
                    </a:solidFill>
                    <a:ea typeface="Cambria Math" panose="02040503050406030204" pitchFamily="18" charset="0"/>
                  </a:rPr>
                  <a:t>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𝑥</m:t>
                        </m:r>
                      </m:sub>
                    </m:sSub>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𝜔</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𝐻</m:t>
                        </m:r>
                      </m:e>
                      <m:sub>
                        <m:r>
                          <a:rPr lang="en-US" sz="2000" b="0" i="1" smtClean="0">
                            <a:solidFill>
                              <a:srgbClr val="000000"/>
                            </a:solidFill>
                            <a:latin typeface="Cambria Math" panose="02040503050406030204" pitchFamily="18" charset="0"/>
                            <a:ea typeface="Cambria Math" panose="02040503050406030204" pitchFamily="18" charset="0"/>
                          </a:rPr>
                          <m:t>𝑦</m:t>
                        </m:r>
                      </m:sub>
                    </m:sSub>
                  </m:oMath>
                </a14:m>
                <a:r>
                  <a:rPr lang="en-US" sz="2000" i="1" dirty="0">
                    <a:solidFill>
                      <a:srgbClr val="000000"/>
                    </a:solidFill>
                    <a:latin typeface="Cambria Math" panose="02040503050406030204" pitchFamily="18" charset="0"/>
                    <a:ea typeface="Cambria Math" panose="02040503050406030204" pitchFamily="18" charset="0"/>
                  </a:rPr>
                  <a:t> </a:t>
                </a: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rPr>
                  <a:t>and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𝐻</m:t>
                        </m:r>
                      </m:e>
                      <m:sub>
                        <m:r>
                          <a:rPr lang="en-US" sz="2000" b="0" i="1" smtClean="0">
                            <a:solidFill>
                              <a:srgbClr val="000000"/>
                            </a:solidFill>
                            <a:latin typeface="Cambria Math" panose="02040503050406030204" pitchFamily="18" charset="0"/>
                            <a:ea typeface="Cambria Math" panose="02040503050406030204" pitchFamily="18" charset="0"/>
                          </a:rPr>
                          <m:t>𝑦</m:t>
                        </m:r>
                      </m:sub>
                    </m:sSub>
                    <m:r>
                      <a:rPr lang="en-US" sz="2000" i="1">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𝜔</m:t>
                    </m:r>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b="0" i="1" smtClean="0">
                            <a:solidFill>
                              <a:srgbClr val="000000"/>
                            </a:solidFill>
                            <a:latin typeface="Cambria Math" panose="02040503050406030204" pitchFamily="18" charset="0"/>
                            <a:ea typeface="Cambria Math" panose="02040503050406030204" pitchFamily="18" charset="0"/>
                          </a:rPr>
                          <m:t>0</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𝐸</m:t>
                        </m:r>
                      </m:e>
                      <m:sub>
                        <m:r>
                          <a:rPr lang="en-US" sz="2000" b="0" i="1" smtClean="0">
                            <a:solidFill>
                              <a:srgbClr val="000000"/>
                            </a:solidFill>
                            <a:latin typeface="Cambria Math" panose="02040503050406030204" pitchFamily="18" charset="0"/>
                            <a:ea typeface="Cambria Math" panose="02040503050406030204" pitchFamily="18" charset="0"/>
                          </a:rPr>
                          <m:t>𝑥</m:t>
                        </m:r>
                      </m:sub>
                    </m:sSub>
                  </m:oMath>
                </a14:m>
                <a:endParaRPr lang="en-US" sz="2000" dirty="0">
                  <a:solidFill>
                    <a:srgbClr val="000000"/>
                  </a:solidFill>
                  <a:latin typeface="Cambria Math" panose="02040503050406030204" pitchFamily="18" charset="0"/>
                  <a:ea typeface="Cambria Math" panose="02040503050406030204" pitchFamily="18" charset="0"/>
                </a:endParaRPr>
              </a:p>
              <a:p>
                <a:pPr marL="742950" lvl="1" indent="-285750" hangingPunct="0">
                  <a:buFont typeface="Arial" panose="020B0604020202020204" pitchFamily="34" charset="0"/>
                  <a:buChar char="•"/>
                </a:pPr>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𝐻</m:t>
                            </m:r>
                          </m:e>
                          <m:sub>
                            <m:r>
                              <a:rPr lang="en-US" sz="2000" i="1">
                                <a:solidFill>
                                  <a:srgbClr val="000000"/>
                                </a:solidFill>
                                <a:latin typeface="Cambria Math" panose="02040503050406030204" pitchFamily="18" charset="0"/>
                              </a:rPr>
                              <m:t>𝑦</m:t>
                            </m:r>
                          </m:sub>
                        </m:sSub>
                      </m:den>
                    </m:f>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rPr>
                                  <m:t>0</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rPr>
                                  <m:t>0</m:t>
                                </m:r>
                              </m:sub>
                            </m:sSub>
                          </m:den>
                        </m:f>
                      </m:e>
                    </m:rad>
                    <m:r>
                      <a:rPr lang="en-US" sz="2000" i="1">
                        <a:solidFill>
                          <a:srgbClr val="000000"/>
                        </a:solidFill>
                        <a:latin typeface="Cambria Math" panose="02040503050406030204" pitchFamily="18" charset="0"/>
                      </a:rPr>
                      <m:t>=377</m:t>
                    </m:r>
                    <m:r>
                      <m:rPr>
                        <m:sty m:val="p"/>
                      </m:rPr>
                      <a:rPr lang="el-GR" sz="2000" i="1">
                        <a:solidFill>
                          <a:srgbClr val="000000"/>
                        </a:solidFill>
                        <a:latin typeface="Cambria Math" panose="02040503050406030204" pitchFamily="18" charset="0"/>
                        <a:ea typeface="Cambria Math" panose="02040503050406030204" pitchFamily="18" charset="0"/>
                      </a:rPr>
                      <m:t>Ω</m:t>
                    </m:r>
                  </m:oMath>
                </a14:m>
                <a:endParaRPr lang="en-US" sz="2000" dirty="0">
                  <a:solidFill>
                    <a:srgbClr val="000000"/>
                  </a:solidFill>
                  <a:latin typeface="Cambria Math" panose="02040503050406030204" pitchFamily="18" charset="0"/>
                  <a:ea typeface="Cambria Math" panose="02040503050406030204" pitchFamily="18" charset="0"/>
                </a:endParaRPr>
              </a:p>
              <a:p>
                <a:pPr marL="285750" indent="-285750" algn="l" rtl="0" hangingPunct="0">
                  <a:buFont typeface="Arial" panose="020B0604020202020204" pitchFamily="34" charset="0"/>
                  <a:buChar char="•"/>
                </a:pPr>
                <a:r>
                  <a:rPr lang="en-US" sz="2000" dirty="0">
                    <a:solidFill>
                      <a:srgbClr val="000000"/>
                    </a:solidFill>
                    <a:ea typeface="Cambria Math" panose="02040503050406030204" pitchFamily="18" charset="0"/>
                  </a:rPr>
                  <a:t>Write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𝜔</m:t>
                    </m:r>
                    <m:rad>
                      <m:radPr>
                        <m:degHide m:val="on"/>
                        <m:ctrlPr>
                          <a:rPr lang="en-US" sz="2000" i="1">
                            <a:solidFill>
                              <a:srgbClr val="000000"/>
                            </a:solidFill>
                            <a:latin typeface="Cambria Math" panose="02040503050406030204" pitchFamily="18" charset="0"/>
                            <a:ea typeface="Cambria Math" panose="02040503050406030204" pitchFamily="18" charset="0"/>
                          </a:rPr>
                        </m:ctrlPr>
                      </m:radPr>
                      <m:deg/>
                      <m:e>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ea typeface="Cambria Math" panose="02040503050406030204" pitchFamily="18" charset="0"/>
                              </a:rPr>
                              <m:t>0</m:t>
                            </m:r>
                          </m:sub>
                        </m:sSub>
                      </m:e>
                    </m:rad>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rPr>
                  <a:t>Power density</a:t>
                </a:r>
              </a:p>
              <a:p>
                <a:pPr marL="742950" lvl="1" indent="-285750" hangingPunct="0">
                  <a:buFont typeface="Arial" panose="020B0604020202020204" pitchFamily="34" charset="0"/>
                  <a:buChar char="•"/>
                </a:pPr>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𝑆</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𝑅𝑒</m:t>
                    </m:r>
                    <m:d>
                      <m:dPr>
                        <m:ctrlPr>
                          <a:rPr lang="en-US" sz="2000" i="1">
                            <a:solidFill>
                              <a:srgbClr val="000000"/>
                            </a:solidFill>
                            <a:latin typeface="Cambria Math" panose="02040503050406030204" pitchFamily="18" charset="0"/>
                          </a:rPr>
                        </m:ctrlPr>
                      </m:dPr>
                      <m:e>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acc>
                              <m:accPr>
                                <m:chr m:val="̅"/>
                                <m:ctrlPr>
                                  <a:rPr lang="en-US" sz="2000" i="1">
                                    <a:solidFill>
                                      <a:srgbClr val="000000"/>
                                    </a:solidFill>
                                    <a:latin typeface="Cambria Math" panose="02040503050406030204" pitchFamily="18" charset="0"/>
                                  </a:rPr>
                                </m:ctrlPr>
                              </m:acc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𝐻</m:t>
                                    </m:r>
                                  </m:e>
                                  <m:sub>
                                    <m:r>
                                      <a:rPr lang="en-US" sz="2000" i="1">
                                        <a:solidFill>
                                          <a:srgbClr val="000000"/>
                                        </a:solidFill>
                                        <a:latin typeface="Cambria Math" panose="02040503050406030204" pitchFamily="18" charset="0"/>
                                      </a:rPr>
                                      <m:t>𝑦</m:t>
                                    </m:r>
                                  </m:sub>
                                </m:sSub>
                              </m:e>
                            </m:acc>
                          </m:num>
                          <m:den>
                            <m:r>
                              <a:rPr lang="en-US" sz="2000" i="1">
                                <a:solidFill>
                                  <a:srgbClr val="000000"/>
                                </a:solidFill>
                                <a:latin typeface="Cambria Math" panose="02040503050406030204" pitchFamily="18" charset="0"/>
                              </a:rPr>
                              <m:t>2</m:t>
                            </m:r>
                          </m:den>
                        </m:f>
                      </m:e>
                    </m:d>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d>
                              <m:dPr>
                                <m:begChr m:val="|"/>
                                <m:endChr m:val="|"/>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e>
                            </m:d>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2</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rPr>
                              <m:t>0</m:t>
                            </m:r>
                          </m:sub>
                        </m:sSub>
                      </m:den>
                    </m:f>
                  </m:oMath>
                </a14:m>
                <a:endParaRPr lang="en-US" dirty="0">
                  <a:solidFill>
                    <a:srgbClr val="000000"/>
                  </a:solidFill>
                </a:endParaRPr>
              </a:p>
              <a:p>
                <a:pPr marL="285750" indent="-285750" hangingPunct="0">
                  <a:buFont typeface="Arial" panose="020B0604020202020204" pitchFamily="34" charset="0"/>
                  <a:buChar char="•"/>
                </a:pPr>
                <a:r>
                  <a:rPr lang="en-US" dirty="0">
                    <a:solidFill>
                      <a:srgbClr val="000000"/>
                    </a:solidFill>
                  </a:rPr>
                  <a:t>Impedance:</a:t>
                </a:r>
              </a:p>
              <a:p>
                <a:pPr marL="742950" lvl="1" indent="-285750" defTabSz="457200" hangingPunct="0">
                  <a:buFont typeface="Arial" panose="020B0604020202020204" pitchFamily="34" charset="0"/>
                  <a:buChar char="•"/>
                </a:pPr>
                <a:r>
                  <a:rPr lang="en-US" sz="2000" dirty="0">
                    <a:solidFill>
                      <a:srgbClr val="000000"/>
                    </a:solidFill>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𝑃</m:t>
                        </m:r>
                      </m:e>
                      <m:sub>
                        <m:r>
                          <a:rPr lang="en-US" sz="2000" i="1">
                            <a:solidFill>
                              <a:srgbClr val="000000"/>
                            </a:solidFill>
                            <a:latin typeface="Cambria Math" panose="02040503050406030204" pitchFamily="18" charset="0"/>
                            <a:cs typeface="Calibri"/>
                            <a:sym typeface="Calibri"/>
                          </a:rPr>
                          <m:t>𝑡</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𝑅</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𝐼</m:t>
                            </m:r>
                            <m:r>
                              <a:rPr lang="en-US" sz="2000" i="1">
                                <a:solidFill>
                                  <a:srgbClr val="000000"/>
                                </a:solidFill>
                                <a:latin typeface="Cambria Math" panose="02040503050406030204" pitchFamily="18" charset="0"/>
                                <a:cs typeface="Calibri"/>
                                <a:sym typeface="Calibri"/>
                              </a:rPr>
                              <m:t>|</m:t>
                            </m:r>
                          </m:e>
                          <m:sup>
                            <m:r>
                              <a:rPr lang="en-US" sz="2000" i="1">
                                <a:solidFill>
                                  <a:srgbClr val="000000"/>
                                </a:solidFill>
                                <a:latin typeface="Cambria Math" panose="02040503050406030204" pitchFamily="18" charset="0"/>
                                <a:cs typeface="Calibri"/>
                                <a:sym typeface="Calibri"/>
                              </a:rPr>
                              <m:t>2</m:t>
                            </m:r>
                          </m:sup>
                        </m:sSup>
                      </m:num>
                      <m:den>
                        <m:r>
                          <a:rPr lang="en-US" sz="2000" i="1">
                            <a:solidFill>
                              <a:srgbClr val="000000"/>
                            </a:solidFill>
                            <a:latin typeface="Cambria Math" panose="02040503050406030204" pitchFamily="18" charset="0"/>
                            <a:cs typeface="Calibri"/>
                            <a:sym typeface="Calibri"/>
                          </a:rPr>
                          <m:t>2</m:t>
                        </m:r>
                      </m:den>
                    </m:f>
                  </m:oMath>
                </a14:m>
                <a:r>
                  <a:rPr lang="en-US" sz="2000" dirty="0">
                    <a:solidFill>
                      <a:srgbClr val="000000"/>
                    </a:solidFill>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𝑅</m:t>
                    </m:r>
                  </m:oMath>
                </a14:m>
                <a:r>
                  <a:rPr lang="en-US" sz="2000" dirty="0">
                    <a:solidFill>
                      <a:srgbClr val="000000"/>
                    </a:solidFill>
                    <a:ea typeface="Calibri"/>
                    <a:cs typeface="Calibri"/>
                    <a:sym typeface="Calibri"/>
                  </a:rPr>
                  <a:t> is real part of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𝑍</m:t>
                    </m:r>
                  </m:oMath>
                </a14:m>
                <a:r>
                  <a:rPr lang="en-US" sz="2000" dirty="0">
                    <a:solidFill>
                      <a:srgbClr val="000000"/>
                    </a:solidFill>
                    <a:ea typeface="Calibri"/>
                    <a:cs typeface="Calibri"/>
                    <a:sym typeface="Calibri"/>
                  </a:rPr>
                  <a:t>, </a:t>
                </a:r>
              </a:p>
              <a:p>
                <a:pPr marL="742950" lvl="1" indent="-285750" defTabSz="4572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𝑅</m:t>
                    </m:r>
                    <m:r>
                      <a:rPr lang="en-US" sz="2000" i="1">
                        <a:solidFill>
                          <a:srgbClr val="000000"/>
                        </a:solidFill>
                        <a:latin typeface="Cambria Math" panose="02040503050406030204" pitchFamily="18" charset="0"/>
                        <a:ea typeface="Calibri"/>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𝑟</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𝑙</m:t>
                        </m:r>
                      </m:sub>
                    </m:sSub>
                    <m:r>
                      <a:rPr lang="en-US" sz="2000">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ea typeface="Cambria Math" panose="02040503050406030204" pitchFamily="18" charset="0"/>
                        <a:sym typeface="Calibri"/>
                      </a:rPr>
                      <m:t>𝜂</m:t>
                    </m:r>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num>
                      <m:den>
                        <m:r>
                          <a:rPr lang="en-US" sz="2000" i="1">
                            <a:solidFill>
                              <a:srgbClr val="000000"/>
                            </a:solidFill>
                            <a:latin typeface="Cambria Math" panose="02040503050406030204" pitchFamily="18" charset="0"/>
                            <a:ea typeface="Cambria Math" panose="02040503050406030204" pitchFamily="18" charset="0"/>
                            <a:sym typeface="Calibri"/>
                          </a:rPr>
                          <m:t>𝑅</m:t>
                        </m:r>
                      </m:den>
                    </m:f>
                  </m:oMath>
                </a14:m>
                <a:endParaRPr lang="en-US" dirty="0">
                  <a:solidFill>
                    <a:srgbClr val="000000"/>
                  </a:solidFill>
                </a:endParaRPr>
              </a:p>
              <a:p>
                <a:pPr algn="l" rtl="0" latinLnBrk="1" hangingPunct="0"/>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829339" y="1363908"/>
                <a:ext cx="10533321" cy="5175004"/>
              </a:xfrm>
              <a:prstGeom prst="rect">
                <a:avLst/>
              </a:prstGeom>
              <a:blipFill>
                <a:blip r:embed="rId3"/>
                <a:stretch>
                  <a:fillRect l="-964" t="-733"/>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a:t>
            </a:fld>
            <a:endParaRPr lang="en-US" dirty="0">
              <a:solidFill>
                <a:schemeClr val="tx1"/>
              </a:solidFill>
            </a:endParaRPr>
          </a:p>
        </p:txBody>
      </p:sp>
    </p:spTree>
    <p:extLst>
      <p:ext uri="{BB962C8B-B14F-4D97-AF65-F5344CB8AC3E}">
        <p14:creationId xmlns:p14="http://schemas.microsoft.com/office/powerpoint/2010/main" val="313852397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51799" y="355692"/>
            <a:ext cx="10515600" cy="869909"/>
          </a:xfrm>
        </p:spPr>
        <p:txBody>
          <a:bodyPr/>
          <a:lstStyle/>
          <a:p>
            <a:pPr algn="ctr"/>
            <a:r>
              <a:rPr lang="en-US" dirty="0"/>
              <a:t>Real 358 based ops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9301381" y="6199524"/>
            <a:ext cx="2743200" cy="365125"/>
          </a:xfrm>
        </p:spPr>
        <p:txBody>
          <a:bodyPr/>
          <a:lstStyle/>
          <a:p>
            <a:fld id="{6B76BA51-8322-1A4D-B259-B74706370693}" type="slidenum">
              <a:rPr lang="en-US" smtClean="0"/>
              <a:t>70</a:t>
            </a:fld>
            <a:endParaRPr lang="en-US"/>
          </a:p>
        </p:txBody>
      </p:sp>
      <p:grpSp>
        <p:nvGrpSpPr>
          <p:cNvPr id="28" name="Group 27">
            <a:extLst>
              <a:ext uri="{FF2B5EF4-FFF2-40B4-BE49-F238E27FC236}">
                <a16:creationId xmlns:a16="http://schemas.microsoft.com/office/drawing/2014/main" id="{E0D847D2-D18D-334B-8A32-A1F41D6D2489}"/>
              </a:ext>
            </a:extLst>
          </p:cNvPr>
          <p:cNvGrpSpPr/>
          <p:nvPr/>
        </p:nvGrpSpPr>
        <p:grpSpPr>
          <a:xfrm>
            <a:off x="7419271" y="1786138"/>
            <a:ext cx="4480209" cy="4042645"/>
            <a:chOff x="6219863" y="1608009"/>
            <a:chExt cx="4480209" cy="4042645"/>
          </a:xfrm>
        </p:grpSpPr>
        <p:grpSp>
          <p:nvGrpSpPr>
            <p:cNvPr id="273" name="Group 39">
              <a:extLst>
                <a:ext uri="{FF2B5EF4-FFF2-40B4-BE49-F238E27FC236}">
                  <a16:creationId xmlns:a16="http://schemas.microsoft.com/office/drawing/2014/main" id="{FB794995-09C5-7B49-9567-477819AC4A8C}"/>
                </a:ext>
              </a:extLst>
            </p:cNvPr>
            <p:cNvGrpSpPr>
              <a:grpSpLocks/>
            </p:cNvGrpSpPr>
            <p:nvPr/>
          </p:nvGrpSpPr>
          <p:grpSpPr bwMode="auto">
            <a:xfrm>
              <a:off x="8203328" y="2322961"/>
              <a:ext cx="1676400" cy="1371600"/>
              <a:chOff x="2496" y="1968"/>
              <a:chExt cx="1056" cy="864"/>
            </a:xfrm>
          </p:grpSpPr>
          <p:sp>
            <p:nvSpPr>
              <p:cNvPr id="274" name="Line 40">
                <a:extLst>
                  <a:ext uri="{FF2B5EF4-FFF2-40B4-BE49-F238E27FC236}">
                    <a16:creationId xmlns:a16="http://schemas.microsoft.com/office/drawing/2014/main" id="{992CD529-2FD7-0D41-B887-8FF00611B0EA}"/>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5" name="Line 41">
                <a:extLst>
                  <a:ext uri="{FF2B5EF4-FFF2-40B4-BE49-F238E27FC236}">
                    <a16:creationId xmlns:a16="http://schemas.microsoft.com/office/drawing/2014/main" id="{C9756DFC-B91F-DD40-AA9F-CC6E94F4D8A1}"/>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6" name="Line 42">
                <a:extLst>
                  <a:ext uri="{FF2B5EF4-FFF2-40B4-BE49-F238E27FC236}">
                    <a16:creationId xmlns:a16="http://schemas.microsoft.com/office/drawing/2014/main" id="{7BD51ACF-94A4-5942-BA8E-602F9C0C4BBD}"/>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7" name="Freeform 43">
                <a:extLst>
                  <a:ext uri="{FF2B5EF4-FFF2-40B4-BE49-F238E27FC236}">
                    <a16:creationId xmlns:a16="http://schemas.microsoft.com/office/drawing/2014/main" id="{9B4ECDB4-53D5-D949-B2D2-9BDBE81EB16C}"/>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278" name="Freeform 12">
              <a:extLst>
                <a:ext uri="{FF2B5EF4-FFF2-40B4-BE49-F238E27FC236}">
                  <a16:creationId xmlns:a16="http://schemas.microsoft.com/office/drawing/2014/main" id="{410F136B-ED5F-B740-8173-326A4080696B}"/>
                </a:ext>
              </a:extLst>
            </p:cNvPr>
            <p:cNvSpPr>
              <a:spLocks noChangeAspect="1"/>
            </p:cNvSpPr>
            <p:nvPr/>
          </p:nvSpPr>
          <p:spPr bwMode="auto">
            <a:xfrm>
              <a:off x="9666213" y="301702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79" name="TextBox 278">
              <a:extLst>
                <a:ext uri="{FF2B5EF4-FFF2-40B4-BE49-F238E27FC236}">
                  <a16:creationId xmlns:a16="http://schemas.microsoft.com/office/drawing/2014/main" id="{A4037425-F5B1-BA43-A719-CEE9C30A052A}"/>
                </a:ext>
              </a:extLst>
            </p:cNvPr>
            <p:cNvSpPr txBox="1"/>
            <p:nvPr/>
          </p:nvSpPr>
          <p:spPr>
            <a:xfrm flipH="1">
              <a:off x="8505375" y="3174330"/>
              <a:ext cx="439757" cy="369332"/>
            </a:xfrm>
            <a:prstGeom prst="rect">
              <a:avLst/>
            </a:prstGeom>
            <a:noFill/>
          </p:spPr>
          <p:txBody>
            <a:bodyPr wrap="square" rtlCol="0">
              <a:spAutoFit/>
            </a:bodyPr>
            <a:lstStyle/>
            <a:p>
              <a:r>
                <a:rPr lang="en-US" dirty="0"/>
                <a:t>+</a:t>
              </a:r>
            </a:p>
          </p:txBody>
        </p:sp>
        <p:sp>
          <p:nvSpPr>
            <p:cNvPr id="280" name="TextBox 279">
              <a:extLst>
                <a:ext uri="{FF2B5EF4-FFF2-40B4-BE49-F238E27FC236}">
                  <a16:creationId xmlns:a16="http://schemas.microsoft.com/office/drawing/2014/main" id="{E8A12473-E6E7-9843-BD56-CB4FAC0377F7}"/>
                </a:ext>
              </a:extLst>
            </p:cNvPr>
            <p:cNvSpPr txBox="1"/>
            <p:nvPr/>
          </p:nvSpPr>
          <p:spPr>
            <a:xfrm flipH="1">
              <a:off x="8547605" y="2434363"/>
              <a:ext cx="439757" cy="369332"/>
            </a:xfrm>
            <a:prstGeom prst="rect">
              <a:avLst/>
            </a:prstGeom>
            <a:noFill/>
          </p:spPr>
          <p:txBody>
            <a:bodyPr wrap="square" rtlCol="0">
              <a:spAutoFit/>
            </a:bodyPr>
            <a:lstStyle/>
            <a:p>
              <a:r>
                <a:rPr lang="en-US" dirty="0"/>
                <a:t>-</a:t>
              </a:r>
            </a:p>
          </p:txBody>
        </p:sp>
        <p:sp>
          <p:nvSpPr>
            <p:cNvPr id="281" name="Freeform 12">
              <a:extLst>
                <a:ext uri="{FF2B5EF4-FFF2-40B4-BE49-F238E27FC236}">
                  <a16:creationId xmlns:a16="http://schemas.microsoft.com/office/drawing/2014/main" id="{C8642C97-1DD9-3241-900B-3C7CD0CF6BD1}"/>
                </a:ext>
              </a:extLst>
            </p:cNvPr>
            <p:cNvSpPr>
              <a:spLocks noChangeAspect="1"/>
            </p:cNvSpPr>
            <p:nvPr/>
          </p:nvSpPr>
          <p:spPr bwMode="auto">
            <a:xfrm>
              <a:off x="8140375" y="389846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85" name="TextBox 284">
              <a:extLst>
                <a:ext uri="{FF2B5EF4-FFF2-40B4-BE49-F238E27FC236}">
                  <a16:creationId xmlns:a16="http://schemas.microsoft.com/office/drawing/2014/main" id="{B60620D6-9F89-9544-8577-6E1D5E389AA1}"/>
                </a:ext>
              </a:extLst>
            </p:cNvPr>
            <p:cNvSpPr txBox="1"/>
            <p:nvPr/>
          </p:nvSpPr>
          <p:spPr>
            <a:xfrm>
              <a:off x="9098241" y="3317222"/>
              <a:ext cx="720372" cy="338554"/>
            </a:xfrm>
            <a:prstGeom prst="rect">
              <a:avLst/>
            </a:prstGeom>
            <a:noFill/>
          </p:spPr>
          <p:txBody>
            <a:bodyPr wrap="square" rtlCol="0">
              <a:spAutoFit/>
            </a:bodyPr>
            <a:lstStyle/>
            <a:p>
              <a:r>
                <a:rPr lang="en-US" sz="1600" dirty="0"/>
                <a:t>6.2K</a:t>
              </a:r>
              <a:endParaRPr lang="en-US" baseline="-25000" dirty="0"/>
            </a:p>
          </p:txBody>
        </p:sp>
        <p:cxnSp>
          <p:nvCxnSpPr>
            <p:cNvPr id="287" name="Straight Connector 286">
              <a:extLst>
                <a:ext uri="{FF2B5EF4-FFF2-40B4-BE49-F238E27FC236}">
                  <a16:creationId xmlns:a16="http://schemas.microsoft.com/office/drawing/2014/main" id="{89669951-FDCA-AA47-BAC9-7A8DBCEBF461}"/>
                </a:ext>
              </a:extLst>
            </p:cNvPr>
            <p:cNvCxnSpPr>
              <a:cxnSpLocks/>
            </p:cNvCxnSpPr>
            <p:nvPr/>
          </p:nvCxnSpPr>
          <p:spPr>
            <a:xfrm flipV="1">
              <a:off x="8212659" y="3389763"/>
              <a:ext cx="0" cy="5497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88" name="Group 13">
              <a:extLst>
                <a:ext uri="{FF2B5EF4-FFF2-40B4-BE49-F238E27FC236}">
                  <a16:creationId xmlns:a16="http://schemas.microsoft.com/office/drawing/2014/main" id="{7BE12132-F92B-DE42-A0D0-A5F270BDEF72}"/>
                </a:ext>
              </a:extLst>
            </p:cNvPr>
            <p:cNvGrpSpPr>
              <a:grpSpLocks noChangeAspect="1"/>
            </p:cNvGrpSpPr>
            <p:nvPr/>
          </p:nvGrpSpPr>
          <p:grpSpPr bwMode="auto">
            <a:xfrm>
              <a:off x="8136459" y="3320709"/>
              <a:ext cx="152400" cy="152400"/>
              <a:chOff x="1344" y="2064"/>
              <a:chExt cx="192" cy="192"/>
            </a:xfrm>
          </p:grpSpPr>
          <p:sp>
            <p:nvSpPr>
              <p:cNvPr id="289" name="Oval 14">
                <a:extLst>
                  <a:ext uri="{FF2B5EF4-FFF2-40B4-BE49-F238E27FC236}">
                    <a16:creationId xmlns:a16="http://schemas.microsoft.com/office/drawing/2014/main" id="{94EAC8DF-B890-CB4C-8359-A23834A8E7D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0" name="Rectangle 15">
                <a:extLst>
                  <a:ext uri="{FF2B5EF4-FFF2-40B4-BE49-F238E27FC236}">
                    <a16:creationId xmlns:a16="http://schemas.microsoft.com/office/drawing/2014/main" id="{722955DA-955E-374E-92DD-6314D79CA48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91" name="Group 13">
              <a:extLst>
                <a:ext uri="{FF2B5EF4-FFF2-40B4-BE49-F238E27FC236}">
                  <a16:creationId xmlns:a16="http://schemas.microsoft.com/office/drawing/2014/main" id="{C9BE3182-8151-0F4E-A0F0-AE7ADE510AB6}"/>
                </a:ext>
              </a:extLst>
            </p:cNvPr>
            <p:cNvGrpSpPr>
              <a:grpSpLocks noChangeAspect="1"/>
            </p:cNvGrpSpPr>
            <p:nvPr/>
          </p:nvGrpSpPr>
          <p:grpSpPr bwMode="auto">
            <a:xfrm>
              <a:off x="8136459" y="3853514"/>
              <a:ext cx="152400" cy="152400"/>
              <a:chOff x="1344" y="2064"/>
              <a:chExt cx="192" cy="192"/>
            </a:xfrm>
          </p:grpSpPr>
          <p:sp>
            <p:nvSpPr>
              <p:cNvPr id="292" name="Oval 14">
                <a:extLst>
                  <a:ext uri="{FF2B5EF4-FFF2-40B4-BE49-F238E27FC236}">
                    <a16:creationId xmlns:a16="http://schemas.microsoft.com/office/drawing/2014/main" id="{02D5C303-3727-9C46-A24F-06E1879B7B4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3" name="Rectangle 15">
                <a:extLst>
                  <a:ext uri="{FF2B5EF4-FFF2-40B4-BE49-F238E27FC236}">
                    <a16:creationId xmlns:a16="http://schemas.microsoft.com/office/drawing/2014/main" id="{4FEABEE0-0F87-BF4D-83A5-1546822BF20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97" name="TextBox 296">
              <a:extLst>
                <a:ext uri="{FF2B5EF4-FFF2-40B4-BE49-F238E27FC236}">
                  <a16:creationId xmlns:a16="http://schemas.microsoft.com/office/drawing/2014/main" id="{689537D2-10D2-9746-854C-09268E8B653A}"/>
                </a:ext>
              </a:extLst>
            </p:cNvPr>
            <p:cNvSpPr txBox="1"/>
            <p:nvPr/>
          </p:nvSpPr>
          <p:spPr>
            <a:xfrm>
              <a:off x="6761723" y="3580817"/>
              <a:ext cx="431528" cy="369332"/>
            </a:xfrm>
            <a:prstGeom prst="rect">
              <a:avLst/>
            </a:prstGeom>
            <a:noFill/>
          </p:spPr>
          <p:txBody>
            <a:bodyPr wrap="none" rtlCol="0">
              <a:spAutoFit/>
            </a:bodyPr>
            <a:lstStyle/>
            <a:p>
              <a:r>
                <a:rPr lang="en-US" dirty="0"/>
                <a:t>V</a:t>
              </a:r>
              <a:r>
                <a:rPr lang="en-US" baseline="-25000" dirty="0"/>
                <a:t>in</a:t>
              </a:r>
            </a:p>
          </p:txBody>
        </p:sp>
        <p:sp>
          <p:nvSpPr>
            <p:cNvPr id="298" name="TextBox 297">
              <a:extLst>
                <a:ext uri="{FF2B5EF4-FFF2-40B4-BE49-F238E27FC236}">
                  <a16:creationId xmlns:a16="http://schemas.microsoft.com/office/drawing/2014/main" id="{8B0AB8DA-69E9-6048-92CE-8D7673FD16FB}"/>
                </a:ext>
              </a:extLst>
            </p:cNvPr>
            <p:cNvSpPr txBox="1"/>
            <p:nvPr/>
          </p:nvSpPr>
          <p:spPr>
            <a:xfrm>
              <a:off x="6219863" y="2900165"/>
              <a:ext cx="1802296" cy="646331"/>
            </a:xfrm>
            <a:prstGeom prst="rect">
              <a:avLst/>
            </a:prstGeom>
            <a:noFill/>
          </p:spPr>
          <p:txBody>
            <a:bodyPr wrap="square" rtlCol="0">
              <a:spAutoFit/>
            </a:bodyPr>
            <a:lstStyle/>
            <a:p>
              <a:r>
                <a:rPr lang="en-US" dirty="0"/>
                <a:t>Non inverting Amp</a:t>
              </a:r>
            </a:p>
          </p:txBody>
        </p:sp>
        <p:sp>
          <p:nvSpPr>
            <p:cNvPr id="299" name="TextBox 298">
              <a:extLst>
                <a:ext uri="{FF2B5EF4-FFF2-40B4-BE49-F238E27FC236}">
                  <a16:creationId xmlns:a16="http://schemas.microsoft.com/office/drawing/2014/main" id="{40750FCA-1148-5C42-995A-93861E614B7B}"/>
                </a:ext>
              </a:extLst>
            </p:cNvPr>
            <p:cNvSpPr txBox="1"/>
            <p:nvPr/>
          </p:nvSpPr>
          <p:spPr>
            <a:xfrm>
              <a:off x="8507848" y="2803695"/>
              <a:ext cx="1066799" cy="369332"/>
            </a:xfrm>
            <a:prstGeom prst="rect">
              <a:avLst/>
            </a:prstGeom>
            <a:noFill/>
          </p:spPr>
          <p:txBody>
            <a:bodyPr wrap="square" rtlCol="0">
              <a:spAutoFit/>
            </a:bodyPr>
            <a:lstStyle/>
            <a:p>
              <a:r>
                <a:rPr lang="en-US" dirty="0"/>
                <a:t>LM358</a:t>
              </a:r>
            </a:p>
          </p:txBody>
        </p:sp>
        <p:sp>
          <p:nvSpPr>
            <p:cNvPr id="300" name="Freeform 12">
              <a:extLst>
                <a:ext uri="{FF2B5EF4-FFF2-40B4-BE49-F238E27FC236}">
                  <a16:creationId xmlns:a16="http://schemas.microsoft.com/office/drawing/2014/main" id="{D28F6151-F242-244E-A709-ED8A7643B788}"/>
                </a:ext>
              </a:extLst>
            </p:cNvPr>
            <p:cNvSpPr>
              <a:spLocks noChangeAspect="1"/>
            </p:cNvSpPr>
            <p:nvPr/>
          </p:nvSpPr>
          <p:spPr bwMode="auto">
            <a:xfrm rot="5400000">
              <a:off x="8493397" y="167192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3" name="TextBox 302">
              <a:extLst>
                <a:ext uri="{FF2B5EF4-FFF2-40B4-BE49-F238E27FC236}">
                  <a16:creationId xmlns:a16="http://schemas.microsoft.com/office/drawing/2014/main" id="{1754268F-D79E-B044-94E4-9DD66B236383}"/>
                </a:ext>
              </a:extLst>
            </p:cNvPr>
            <p:cNvSpPr txBox="1"/>
            <p:nvPr/>
          </p:nvSpPr>
          <p:spPr>
            <a:xfrm>
              <a:off x="8291117" y="1609018"/>
              <a:ext cx="924123" cy="338554"/>
            </a:xfrm>
            <a:prstGeom prst="rect">
              <a:avLst/>
            </a:prstGeom>
            <a:noFill/>
          </p:spPr>
          <p:txBody>
            <a:bodyPr wrap="square" rtlCol="0">
              <a:spAutoFit/>
            </a:bodyPr>
            <a:lstStyle/>
            <a:p>
              <a:r>
                <a:rPr lang="en-US" sz="1600" dirty="0"/>
                <a:t>1M=R</a:t>
              </a:r>
              <a:r>
                <a:rPr lang="en-US" sz="1600" baseline="-25000" dirty="0"/>
                <a:t>2</a:t>
              </a:r>
              <a:endParaRPr lang="en-US" baseline="-25000" dirty="0"/>
            </a:p>
          </p:txBody>
        </p:sp>
        <p:grpSp>
          <p:nvGrpSpPr>
            <p:cNvPr id="304" name="Group 210">
              <a:extLst>
                <a:ext uri="{FF2B5EF4-FFF2-40B4-BE49-F238E27FC236}">
                  <a16:creationId xmlns:a16="http://schemas.microsoft.com/office/drawing/2014/main" id="{BF560317-9453-A041-88D6-F636A4319807}"/>
                </a:ext>
              </a:extLst>
            </p:cNvPr>
            <p:cNvGrpSpPr>
              <a:grpSpLocks/>
            </p:cNvGrpSpPr>
            <p:nvPr/>
          </p:nvGrpSpPr>
          <p:grpSpPr bwMode="auto">
            <a:xfrm>
              <a:off x="8065215" y="4542332"/>
              <a:ext cx="304800" cy="762000"/>
              <a:chOff x="3216" y="1728"/>
              <a:chExt cx="192" cy="480"/>
            </a:xfrm>
          </p:grpSpPr>
          <p:sp>
            <p:nvSpPr>
              <p:cNvPr id="305" name="Line 8">
                <a:extLst>
                  <a:ext uri="{FF2B5EF4-FFF2-40B4-BE49-F238E27FC236}">
                    <a16:creationId xmlns:a16="http://schemas.microsoft.com/office/drawing/2014/main" id="{DEAF4361-FA69-9C45-AE68-463DBD29334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6" name="Line 9">
                <a:extLst>
                  <a:ext uri="{FF2B5EF4-FFF2-40B4-BE49-F238E27FC236}">
                    <a16:creationId xmlns:a16="http://schemas.microsoft.com/office/drawing/2014/main" id="{74B825A2-5443-B948-B41D-3EF03A195B3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7" name="Line 10">
                <a:extLst>
                  <a:ext uri="{FF2B5EF4-FFF2-40B4-BE49-F238E27FC236}">
                    <a16:creationId xmlns:a16="http://schemas.microsoft.com/office/drawing/2014/main" id="{A0B5D1B1-05A5-9A4D-9BA9-B0884B38C5C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8" name="Line 11">
                <a:extLst>
                  <a:ext uri="{FF2B5EF4-FFF2-40B4-BE49-F238E27FC236}">
                    <a16:creationId xmlns:a16="http://schemas.microsoft.com/office/drawing/2014/main" id="{4C9F35EC-4E26-5247-B259-9610E42D6A1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09" name="Group 207">
              <a:extLst>
                <a:ext uri="{FF2B5EF4-FFF2-40B4-BE49-F238E27FC236}">
                  <a16:creationId xmlns:a16="http://schemas.microsoft.com/office/drawing/2014/main" id="{E2645FE1-7765-BB41-98BA-2B3F243F048D}"/>
                </a:ext>
              </a:extLst>
            </p:cNvPr>
            <p:cNvGrpSpPr>
              <a:grpSpLocks/>
            </p:cNvGrpSpPr>
            <p:nvPr/>
          </p:nvGrpSpPr>
          <p:grpSpPr bwMode="auto">
            <a:xfrm>
              <a:off x="7315712" y="3381026"/>
              <a:ext cx="304800" cy="762000"/>
              <a:chOff x="4560" y="2400"/>
              <a:chExt cx="192" cy="480"/>
            </a:xfrm>
          </p:grpSpPr>
          <p:sp>
            <p:nvSpPr>
              <p:cNvPr id="310" name="Oval 111">
                <a:extLst>
                  <a:ext uri="{FF2B5EF4-FFF2-40B4-BE49-F238E27FC236}">
                    <a16:creationId xmlns:a16="http://schemas.microsoft.com/office/drawing/2014/main" id="{9E07FE10-2E97-DB46-A2B4-376F522F49B2}"/>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311" name="Line 112">
                <a:extLst>
                  <a:ext uri="{FF2B5EF4-FFF2-40B4-BE49-F238E27FC236}">
                    <a16:creationId xmlns:a16="http://schemas.microsoft.com/office/drawing/2014/main" id="{5963FDFE-31D3-464C-B8C2-AE343AEE2B03}"/>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2" name="Line 113">
                <a:extLst>
                  <a:ext uri="{FF2B5EF4-FFF2-40B4-BE49-F238E27FC236}">
                    <a16:creationId xmlns:a16="http://schemas.microsoft.com/office/drawing/2014/main" id="{6D1F1788-7109-9F4F-8A7F-FB20ACD6E4F4}"/>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3" name="Line 114">
                <a:extLst>
                  <a:ext uri="{FF2B5EF4-FFF2-40B4-BE49-F238E27FC236}">
                    <a16:creationId xmlns:a16="http://schemas.microsoft.com/office/drawing/2014/main" id="{E2F8C683-72EC-944B-AC87-1389AC204578}"/>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4" name="Line 115">
                <a:extLst>
                  <a:ext uri="{FF2B5EF4-FFF2-40B4-BE49-F238E27FC236}">
                    <a16:creationId xmlns:a16="http://schemas.microsoft.com/office/drawing/2014/main" id="{F3A2A91F-0C08-264B-9C60-07D763C4C83C}"/>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5" name="Line 116">
                <a:extLst>
                  <a:ext uri="{FF2B5EF4-FFF2-40B4-BE49-F238E27FC236}">
                    <a16:creationId xmlns:a16="http://schemas.microsoft.com/office/drawing/2014/main" id="{4808E450-FB6D-5141-9BC7-3AF3F3BDC4C1}"/>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316" name="Group 117">
                <a:extLst>
                  <a:ext uri="{FF2B5EF4-FFF2-40B4-BE49-F238E27FC236}">
                    <a16:creationId xmlns:a16="http://schemas.microsoft.com/office/drawing/2014/main" id="{5BE2F7B1-719D-124F-A1DD-232BA2A0E0D2}"/>
                  </a:ext>
                </a:extLst>
              </p:cNvPr>
              <p:cNvGrpSpPr>
                <a:grpSpLocks noChangeAspect="1"/>
              </p:cNvGrpSpPr>
              <p:nvPr/>
            </p:nvGrpSpPr>
            <p:grpSpPr bwMode="auto">
              <a:xfrm>
                <a:off x="4608" y="2592"/>
                <a:ext cx="96" cy="96"/>
                <a:chOff x="2929" y="3217"/>
                <a:chExt cx="383" cy="191"/>
              </a:xfrm>
            </p:grpSpPr>
            <p:sp>
              <p:nvSpPr>
                <p:cNvPr id="317" name="Arc 118">
                  <a:extLst>
                    <a:ext uri="{FF2B5EF4-FFF2-40B4-BE49-F238E27FC236}">
                      <a16:creationId xmlns:a16="http://schemas.microsoft.com/office/drawing/2014/main" id="{BD360387-671F-5547-85EB-A80EBE169978}"/>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8" name="Arc 119">
                  <a:extLst>
                    <a:ext uri="{FF2B5EF4-FFF2-40B4-BE49-F238E27FC236}">
                      <a16:creationId xmlns:a16="http://schemas.microsoft.com/office/drawing/2014/main" id="{1883FF9B-EA69-F54E-970C-0D021AF31329}"/>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319" name="Straight Connector 318">
              <a:extLst>
                <a:ext uri="{FF2B5EF4-FFF2-40B4-BE49-F238E27FC236}">
                  <a16:creationId xmlns:a16="http://schemas.microsoft.com/office/drawing/2014/main" id="{E2CCB619-B7DF-4F42-8401-CF0E86B93FED}"/>
                </a:ext>
              </a:extLst>
            </p:cNvPr>
            <p:cNvCxnSpPr>
              <a:cxnSpLocks/>
            </p:cNvCxnSpPr>
            <p:nvPr/>
          </p:nvCxnSpPr>
          <p:spPr>
            <a:xfrm>
              <a:off x="8188597" y="2054685"/>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0" name="Straight Connector 319">
              <a:extLst>
                <a:ext uri="{FF2B5EF4-FFF2-40B4-BE49-F238E27FC236}">
                  <a16:creationId xmlns:a16="http://schemas.microsoft.com/office/drawing/2014/main" id="{34F23673-3630-B542-BDD9-80B8378F317F}"/>
                </a:ext>
              </a:extLst>
            </p:cNvPr>
            <p:cNvCxnSpPr>
              <a:cxnSpLocks/>
            </p:cNvCxnSpPr>
            <p:nvPr/>
          </p:nvCxnSpPr>
          <p:spPr>
            <a:xfrm>
              <a:off x="8931880" y="2049616"/>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1" name="Straight Connector 320">
              <a:extLst>
                <a:ext uri="{FF2B5EF4-FFF2-40B4-BE49-F238E27FC236}">
                  <a16:creationId xmlns:a16="http://schemas.microsoft.com/office/drawing/2014/main" id="{C7FBC3F2-8713-134F-99C4-0AD13C2D372C}"/>
                </a:ext>
              </a:extLst>
            </p:cNvPr>
            <p:cNvCxnSpPr>
              <a:cxnSpLocks/>
            </p:cNvCxnSpPr>
            <p:nvPr/>
          </p:nvCxnSpPr>
          <p:spPr>
            <a:xfrm>
              <a:off x="9742413" y="2048195"/>
              <a:ext cx="0" cy="10972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22" name="Group 13">
              <a:extLst>
                <a:ext uri="{FF2B5EF4-FFF2-40B4-BE49-F238E27FC236}">
                  <a16:creationId xmlns:a16="http://schemas.microsoft.com/office/drawing/2014/main" id="{9B88B995-8434-284B-B499-CF1AC454C8C3}"/>
                </a:ext>
              </a:extLst>
            </p:cNvPr>
            <p:cNvGrpSpPr>
              <a:grpSpLocks noChangeAspect="1"/>
            </p:cNvGrpSpPr>
            <p:nvPr/>
          </p:nvGrpSpPr>
          <p:grpSpPr bwMode="auto">
            <a:xfrm>
              <a:off x="9650266" y="2922124"/>
              <a:ext cx="182880" cy="182880"/>
              <a:chOff x="1344" y="2064"/>
              <a:chExt cx="192" cy="192"/>
            </a:xfrm>
          </p:grpSpPr>
          <p:sp>
            <p:nvSpPr>
              <p:cNvPr id="323" name="Oval 14">
                <a:extLst>
                  <a:ext uri="{FF2B5EF4-FFF2-40B4-BE49-F238E27FC236}">
                    <a16:creationId xmlns:a16="http://schemas.microsoft.com/office/drawing/2014/main" id="{EFD1649A-0613-4F4A-A5C0-69CF62C639D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24" name="Rectangle 15">
                <a:extLst>
                  <a:ext uri="{FF2B5EF4-FFF2-40B4-BE49-F238E27FC236}">
                    <a16:creationId xmlns:a16="http://schemas.microsoft.com/office/drawing/2014/main" id="{86AB4B46-9090-0040-8393-ABF77E94BF1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325" name="Group 210">
              <a:extLst>
                <a:ext uri="{FF2B5EF4-FFF2-40B4-BE49-F238E27FC236}">
                  <a16:creationId xmlns:a16="http://schemas.microsoft.com/office/drawing/2014/main" id="{EBD8B262-32DD-C841-866F-C7B2D7FC85FA}"/>
                </a:ext>
              </a:extLst>
            </p:cNvPr>
            <p:cNvGrpSpPr>
              <a:grpSpLocks/>
            </p:cNvGrpSpPr>
            <p:nvPr/>
          </p:nvGrpSpPr>
          <p:grpSpPr bwMode="auto">
            <a:xfrm rot="5400000">
              <a:off x="7689217" y="3010565"/>
              <a:ext cx="304800" cy="762000"/>
              <a:chOff x="3216" y="1728"/>
              <a:chExt cx="192" cy="480"/>
            </a:xfrm>
          </p:grpSpPr>
          <p:sp>
            <p:nvSpPr>
              <p:cNvPr id="326" name="Line 8">
                <a:extLst>
                  <a:ext uri="{FF2B5EF4-FFF2-40B4-BE49-F238E27FC236}">
                    <a16:creationId xmlns:a16="http://schemas.microsoft.com/office/drawing/2014/main" id="{C44F3CA4-8682-AE4D-9C61-E0B7E1526C5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7" name="Line 9">
                <a:extLst>
                  <a:ext uri="{FF2B5EF4-FFF2-40B4-BE49-F238E27FC236}">
                    <a16:creationId xmlns:a16="http://schemas.microsoft.com/office/drawing/2014/main" id="{91687D79-1D06-1E49-AA02-83C54E9E0F0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8" name="Line 10">
                <a:extLst>
                  <a:ext uri="{FF2B5EF4-FFF2-40B4-BE49-F238E27FC236}">
                    <a16:creationId xmlns:a16="http://schemas.microsoft.com/office/drawing/2014/main" id="{F64A0DA2-A58E-C947-BE63-29F2E2097CF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9" name="Line 11">
                <a:extLst>
                  <a:ext uri="{FF2B5EF4-FFF2-40B4-BE49-F238E27FC236}">
                    <a16:creationId xmlns:a16="http://schemas.microsoft.com/office/drawing/2014/main" id="{55BC8483-FA0A-D444-A0E9-A085691A912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30" name="Group 220">
              <a:extLst>
                <a:ext uri="{FF2B5EF4-FFF2-40B4-BE49-F238E27FC236}">
                  <a16:creationId xmlns:a16="http://schemas.microsoft.com/office/drawing/2014/main" id="{6CDC8A8D-2AC3-8547-982A-3B7722DB4766}"/>
                </a:ext>
              </a:extLst>
            </p:cNvPr>
            <p:cNvGrpSpPr>
              <a:grpSpLocks/>
            </p:cNvGrpSpPr>
            <p:nvPr/>
          </p:nvGrpSpPr>
          <p:grpSpPr bwMode="auto">
            <a:xfrm>
              <a:off x="7397501" y="4108649"/>
              <a:ext cx="152400" cy="304800"/>
              <a:chOff x="3264" y="3072"/>
              <a:chExt cx="96" cy="192"/>
            </a:xfrm>
          </p:grpSpPr>
          <p:sp>
            <p:nvSpPr>
              <p:cNvPr id="331" name="Line 17">
                <a:extLst>
                  <a:ext uri="{FF2B5EF4-FFF2-40B4-BE49-F238E27FC236}">
                    <a16:creationId xmlns:a16="http://schemas.microsoft.com/office/drawing/2014/main" id="{929ED051-19CA-DF4D-B2EB-225038E8FB3E}"/>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2" name="Freeform 18">
                <a:extLst>
                  <a:ext uri="{FF2B5EF4-FFF2-40B4-BE49-F238E27FC236}">
                    <a16:creationId xmlns:a16="http://schemas.microsoft.com/office/drawing/2014/main" id="{B1FC0A6C-FCDB-AF4B-9289-3AD2F64FC12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36" name="Group 220">
              <a:extLst>
                <a:ext uri="{FF2B5EF4-FFF2-40B4-BE49-F238E27FC236}">
                  <a16:creationId xmlns:a16="http://schemas.microsoft.com/office/drawing/2014/main" id="{D71EDB2F-B629-AC40-B599-CA21EE1AA230}"/>
                </a:ext>
              </a:extLst>
            </p:cNvPr>
            <p:cNvGrpSpPr>
              <a:grpSpLocks/>
            </p:cNvGrpSpPr>
            <p:nvPr/>
          </p:nvGrpSpPr>
          <p:grpSpPr bwMode="auto">
            <a:xfrm>
              <a:off x="8148183" y="5244603"/>
              <a:ext cx="152400" cy="304800"/>
              <a:chOff x="3264" y="3072"/>
              <a:chExt cx="96" cy="192"/>
            </a:xfrm>
          </p:grpSpPr>
          <p:sp>
            <p:nvSpPr>
              <p:cNvPr id="337" name="Line 17">
                <a:extLst>
                  <a:ext uri="{FF2B5EF4-FFF2-40B4-BE49-F238E27FC236}">
                    <a16:creationId xmlns:a16="http://schemas.microsoft.com/office/drawing/2014/main" id="{9DE1DF84-2B22-0E42-B8E3-CFF09F9433F1}"/>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8" name="Freeform 18">
                <a:extLst>
                  <a:ext uri="{FF2B5EF4-FFF2-40B4-BE49-F238E27FC236}">
                    <a16:creationId xmlns:a16="http://schemas.microsoft.com/office/drawing/2014/main" id="{C30EA005-9A07-C744-9421-371623B756F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339" name="TextBox 338">
              <a:extLst>
                <a:ext uri="{FF2B5EF4-FFF2-40B4-BE49-F238E27FC236}">
                  <a16:creationId xmlns:a16="http://schemas.microsoft.com/office/drawing/2014/main" id="{4510252A-2681-D74C-A921-A3D5D2FF4406}"/>
                </a:ext>
              </a:extLst>
            </p:cNvPr>
            <p:cNvSpPr txBox="1"/>
            <p:nvPr/>
          </p:nvSpPr>
          <p:spPr>
            <a:xfrm>
              <a:off x="8249275" y="4890505"/>
              <a:ext cx="720372" cy="338554"/>
            </a:xfrm>
            <a:prstGeom prst="rect">
              <a:avLst/>
            </a:prstGeom>
            <a:noFill/>
          </p:spPr>
          <p:txBody>
            <a:bodyPr wrap="square" rtlCol="0">
              <a:spAutoFit/>
            </a:bodyPr>
            <a:lstStyle/>
            <a:p>
              <a:r>
                <a:rPr lang="en-US" sz="1600" dirty="0"/>
                <a:t>10uF</a:t>
              </a:r>
              <a:endParaRPr lang="en-US" baseline="-25000" dirty="0"/>
            </a:p>
          </p:txBody>
        </p:sp>
        <p:grpSp>
          <p:nvGrpSpPr>
            <p:cNvPr id="340" name="Group 220">
              <a:extLst>
                <a:ext uri="{FF2B5EF4-FFF2-40B4-BE49-F238E27FC236}">
                  <a16:creationId xmlns:a16="http://schemas.microsoft.com/office/drawing/2014/main" id="{822AEADD-4EA5-434C-87A8-11981275AA98}"/>
                </a:ext>
              </a:extLst>
            </p:cNvPr>
            <p:cNvGrpSpPr>
              <a:grpSpLocks/>
            </p:cNvGrpSpPr>
            <p:nvPr/>
          </p:nvGrpSpPr>
          <p:grpSpPr bwMode="auto">
            <a:xfrm>
              <a:off x="9672174" y="3708887"/>
              <a:ext cx="152400" cy="304800"/>
              <a:chOff x="3264" y="3072"/>
              <a:chExt cx="96" cy="192"/>
            </a:xfrm>
          </p:grpSpPr>
          <p:sp>
            <p:nvSpPr>
              <p:cNvPr id="341" name="Line 17">
                <a:extLst>
                  <a:ext uri="{FF2B5EF4-FFF2-40B4-BE49-F238E27FC236}">
                    <a16:creationId xmlns:a16="http://schemas.microsoft.com/office/drawing/2014/main" id="{06249659-BA47-5A48-A04A-FB6DBACC7F40}"/>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2" name="Freeform 18">
                <a:extLst>
                  <a:ext uri="{FF2B5EF4-FFF2-40B4-BE49-F238E27FC236}">
                    <a16:creationId xmlns:a16="http://schemas.microsoft.com/office/drawing/2014/main" id="{2F33A840-45C5-EB44-82F2-83DCC6F9A17E}"/>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343" name="Freeform 12">
              <a:extLst>
                <a:ext uri="{FF2B5EF4-FFF2-40B4-BE49-F238E27FC236}">
                  <a16:creationId xmlns:a16="http://schemas.microsoft.com/office/drawing/2014/main" id="{4C276DE4-B7D0-4946-99BB-694060B38DCE}"/>
                </a:ext>
              </a:extLst>
            </p:cNvPr>
            <p:cNvSpPr>
              <a:spLocks noChangeAspect="1"/>
            </p:cNvSpPr>
            <p:nvPr/>
          </p:nvSpPr>
          <p:spPr bwMode="auto">
            <a:xfrm>
              <a:off x="10404763" y="300529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44" name="Group 220">
              <a:extLst>
                <a:ext uri="{FF2B5EF4-FFF2-40B4-BE49-F238E27FC236}">
                  <a16:creationId xmlns:a16="http://schemas.microsoft.com/office/drawing/2014/main" id="{C8EF7B42-1B26-2243-94EE-2754B5B3BE41}"/>
                </a:ext>
              </a:extLst>
            </p:cNvPr>
            <p:cNvGrpSpPr>
              <a:grpSpLocks/>
            </p:cNvGrpSpPr>
            <p:nvPr/>
          </p:nvGrpSpPr>
          <p:grpSpPr bwMode="auto">
            <a:xfrm>
              <a:off x="10410724" y="3697165"/>
              <a:ext cx="152400" cy="304800"/>
              <a:chOff x="3264" y="3072"/>
              <a:chExt cx="96" cy="192"/>
            </a:xfrm>
          </p:grpSpPr>
          <p:sp>
            <p:nvSpPr>
              <p:cNvPr id="345" name="Line 17">
                <a:extLst>
                  <a:ext uri="{FF2B5EF4-FFF2-40B4-BE49-F238E27FC236}">
                    <a16:creationId xmlns:a16="http://schemas.microsoft.com/office/drawing/2014/main" id="{A84DBD52-6F90-6842-AA4C-FF0F4523F493}"/>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6" name="Freeform 18">
                <a:extLst>
                  <a:ext uri="{FF2B5EF4-FFF2-40B4-BE49-F238E27FC236}">
                    <a16:creationId xmlns:a16="http://schemas.microsoft.com/office/drawing/2014/main" id="{F261551D-1EBA-794B-AB49-DF8C65A2A198}"/>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47" name="Group 210">
              <a:extLst>
                <a:ext uri="{FF2B5EF4-FFF2-40B4-BE49-F238E27FC236}">
                  <a16:creationId xmlns:a16="http://schemas.microsoft.com/office/drawing/2014/main" id="{6682E497-0031-3B48-8D69-B7D18A319511}"/>
                </a:ext>
              </a:extLst>
            </p:cNvPr>
            <p:cNvGrpSpPr>
              <a:grpSpLocks/>
            </p:cNvGrpSpPr>
            <p:nvPr/>
          </p:nvGrpSpPr>
          <p:grpSpPr bwMode="auto">
            <a:xfrm rot="5400000">
              <a:off x="9950242" y="2623864"/>
              <a:ext cx="304800" cy="762000"/>
              <a:chOff x="3216" y="1728"/>
              <a:chExt cx="192" cy="480"/>
            </a:xfrm>
          </p:grpSpPr>
          <p:sp>
            <p:nvSpPr>
              <p:cNvPr id="348" name="Line 8">
                <a:extLst>
                  <a:ext uri="{FF2B5EF4-FFF2-40B4-BE49-F238E27FC236}">
                    <a16:creationId xmlns:a16="http://schemas.microsoft.com/office/drawing/2014/main" id="{1FECAE7A-AF39-7C4D-9C0E-51CF5CCE2CF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9" name="Line 9">
                <a:extLst>
                  <a:ext uri="{FF2B5EF4-FFF2-40B4-BE49-F238E27FC236}">
                    <a16:creationId xmlns:a16="http://schemas.microsoft.com/office/drawing/2014/main" id="{F4BDFB57-3CDA-654C-80A4-CD42F87A2F0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0" name="Line 10">
                <a:extLst>
                  <a:ext uri="{FF2B5EF4-FFF2-40B4-BE49-F238E27FC236}">
                    <a16:creationId xmlns:a16="http://schemas.microsoft.com/office/drawing/2014/main" id="{84CD9DED-25C4-254D-9C24-49EDF409968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1" name="Line 11">
                <a:extLst>
                  <a:ext uri="{FF2B5EF4-FFF2-40B4-BE49-F238E27FC236}">
                    <a16:creationId xmlns:a16="http://schemas.microsoft.com/office/drawing/2014/main" id="{19BE5BB9-F079-8946-B677-5D938EED549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52" name="TextBox 351">
              <a:extLst>
                <a:ext uri="{FF2B5EF4-FFF2-40B4-BE49-F238E27FC236}">
                  <a16:creationId xmlns:a16="http://schemas.microsoft.com/office/drawing/2014/main" id="{139E42B7-4839-F645-9742-5335928CEB5A}"/>
                </a:ext>
              </a:extLst>
            </p:cNvPr>
            <p:cNvSpPr txBox="1"/>
            <p:nvPr/>
          </p:nvSpPr>
          <p:spPr>
            <a:xfrm>
              <a:off x="9930575" y="3375838"/>
              <a:ext cx="720372" cy="338554"/>
            </a:xfrm>
            <a:prstGeom prst="rect">
              <a:avLst/>
            </a:prstGeom>
            <a:noFill/>
          </p:spPr>
          <p:txBody>
            <a:bodyPr wrap="square" rtlCol="0">
              <a:spAutoFit/>
            </a:bodyPr>
            <a:lstStyle/>
            <a:p>
              <a:r>
                <a:rPr lang="en-US" sz="1600" dirty="0"/>
                <a:t>10K</a:t>
              </a:r>
              <a:endParaRPr lang="en-US" baseline="-25000" dirty="0"/>
            </a:p>
          </p:txBody>
        </p:sp>
        <p:sp>
          <p:nvSpPr>
            <p:cNvPr id="353" name="Freeform 12">
              <a:extLst>
                <a:ext uri="{FF2B5EF4-FFF2-40B4-BE49-F238E27FC236}">
                  <a16:creationId xmlns:a16="http://schemas.microsoft.com/office/drawing/2014/main" id="{89B92FF3-5792-224C-9B3F-792A1EE31134}"/>
                </a:ext>
              </a:extLst>
            </p:cNvPr>
            <p:cNvSpPr>
              <a:spLocks noChangeAspect="1"/>
            </p:cNvSpPr>
            <p:nvPr/>
          </p:nvSpPr>
          <p:spPr bwMode="auto">
            <a:xfrm rot="5400000">
              <a:off x="7754849" y="167192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54" name="Group 13">
              <a:extLst>
                <a:ext uri="{FF2B5EF4-FFF2-40B4-BE49-F238E27FC236}">
                  <a16:creationId xmlns:a16="http://schemas.microsoft.com/office/drawing/2014/main" id="{5C594114-EFCC-5347-9B31-2588AEAE1B90}"/>
                </a:ext>
              </a:extLst>
            </p:cNvPr>
            <p:cNvGrpSpPr>
              <a:grpSpLocks noChangeAspect="1"/>
            </p:cNvGrpSpPr>
            <p:nvPr/>
          </p:nvGrpSpPr>
          <p:grpSpPr bwMode="auto">
            <a:xfrm>
              <a:off x="8091098" y="1960836"/>
              <a:ext cx="182880" cy="182880"/>
              <a:chOff x="1344" y="2064"/>
              <a:chExt cx="192" cy="192"/>
            </a:xfrm>
          </p:grpSpPr>
          <p:sp>
            <p:nvSpPr>
              <p:cNvPr id="355" name="Oval 14">
                <a:extLst>
                  <a:ext uri="{FF2B5EF4-FFF2-40B4-BE49-F238E27FC236}">
                    <a16:creationId xmlns:a16="http://schemas.microsoft.com/office/drawing/2014/main" id="{321303DE-6675-784C-AF5B-C36CFAFEBA6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56" name="Rectangle 15">
                <a:extLst>
                  <a:ext uri="{FF2B5EF4-FFF2-40B4-BE49-F238E27FC236}">
                    <a16:creationId xmlns:a16="http://schemas.microsoft.com/office/drawing/2014/main" id="{3E8A20D7-78E7-8D4E-800C-2923C1D9C3B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357" name="Group 210">
              <a:extLst>
                <a:ext uri="{FF2B5EF4-FFF2-40B4-BE49-F238E27FC236}">
                  <a16:creationId xmlns:a16="http://schemas.microsoft.com/office/drawing/2014/main" id="{D384971B-6896-D440-92C4-F616599FF3A7}"/>
                </a:ext>
              </a:extLst>
            </p:cNvPr>
            <p:cNvGrpSpPr>
              <a:grpSpLocks/>
            </p:cNvGrpSpPr>
            <p:nvPr/>
          </p:nvGrpSpPr>
          <p:grpSpPr bwMode="auto">
            <a:xfrm>
              <a:off x="7302190" y="2042810"/>
              <a:ext cx="304800" cy="762000"/>
              <a:chOff x="3216" y="1728"/>
              <a:chExt cx="192" cy="480"/>
            </a:xfrm>
          </p:grpSpPr>
          <p:sp>
            <p:nvSpPr>
              <p:cNvPr id="358" name="Line 8">
                <a:extLst>
                  <a:ext uri="{FF2B5EF4-FFF2-40B4-BE49-F238E27FC236}">
                    <a16:creationId xmlns:a16="http://schemas.microsoft.com/office/drawing/2014/main" id="{E2BED1D1-A0F9-1344-8E6E-13D794272E1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9" name="Line 9">
                <a:extLst>
                  <a:ext uri="{FF2B5EF4-FFF2-40B4-BE49-F238E27FC236}">
                    <a16:creationId xmlns:a16="http://schemas.microsoft.com/office/drawing/2014/main" id="{BEAE9A82-9886-A948-BEF8-8E27A4BC666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0" name="Line 10">
                <a:extLst>
                  <a:ext uri="{FF2B5EF4-FFF2-40B4-BE49-F238E27FC236}">
                    <a16:creationId xmlns:a16="http://schemas.microsoft.com/office/drawing/2014/main" id="{6916E8EB-865C-4F4C-838C-CE4B08CF5A1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1" name="Line 11">
                <a:extLst>
                  <a:ext uri="{FF2B5EF4-FFF2-40B4-BE49-F238E27FC236}">
                    <a16:creationId xmlns:a16="http://schemas.microsoft.com/office/drawing/2014/main" id="{DA4B1233-AD7D-FE42-A8E4-68765AFACA6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62" name="Group 220">
              <a:extLst>
                <a:ext uri="{FF2B5EF4-FFF2-40B4-BE49-F238E27FC236}">
                  <a16:creationId xmlns:a16="http://schemas.microsoft.com/office/drawing/2014/main" id="{5ECD0C29-190E-3245-80E0-4DFE939BE170}"/>
                </a:ext>
              </a:extLst>
            </p:cNvPr>
            <p:cNvGrpSpPr>
              <a:grpSpLocks/>
            </p:cNvGrpSpPr>
            <p:nvPr/>
          </p:nvGrpSpPr>
          <p:grpSpPr bwMode="auto">
            <a:xfrm>
              <a:off x="7374450" y="2630366"/>
              <a:ext cx="152400" cy="304800"/>
              <a:chOff x="3264" y="3072"/>
              <a:chExt cx="96" cy="192"/>
            </a:xfrm>
          </p:grpSpPr>
          <p:sp>
            <p:nvSpPr>
              <p:cNvPr id="363" name="Line 17">
                <a:extLst>
                  <a:ext uri="{FF2B5EF4-FFF2-40B4-BE49-F238E27FC236}">
                    <a16:creationId xmlns:a16="http://schemas.microsoft.com/office/drawing/2014/main" id="{145B6BD8-2DD0-0943-94FD-323E33EDD5B3}"/>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4" name="Freeform 18">
                <a:extLst>
                  <a:ext uri="{FF2B5EF4-FFF2-40B4-BE49-F238E27FC236}">
                    <a16:creationId xmlns:a16="http://schemas.microsoft.com/office/drawing/2014/main" id="{5593BAC8-85ED-1A44-9877-D297172B178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365" name="TextBox 364">
              <a:extLst>
                <a:ext uri="{FF2B5EF4-FFF2-40B4-BE49-F238E27FC236}">
                  <a16:creationId xmlns:a16="http://schemas.microsoft.com/office/drawing/2014/main" id="{FB86CB59-399E-E849-BBF9-9BED586E7CBF}"/>
                </a:ext>
              </a:extLst>
            </p:cNvPr>
            <p:cNvSpPr txBox="1"/>
            <p:nvPr/>
          </p:nvSpPr>
          <p:spPr>
            <a:xfrm>
              <a:off x="7196445" y="1608009"/>
              <a:ext cx="1138458" cy="338554"/>
            </a:xfrm>
            <a:prstGeom prst="rect">
              <a:avLst/>
            </a:prstGeom>
            <a:noFill/>
          </p:spPr>
          <p:txBody>
            <a:bodyPr wrap="square" rtlCol="0">
              <a:spAutoFit/>
            </a:bodyPr>
            <a:lstStyle/>
            <a:p>
              <a:r>
                <a:rPr lang="en-US" sz="1600" dirty="0"/>
                <a:t>R</a:t>
              </a:r>
              <a:r>
                <a:rPr lang="en-US" sz="1600" baseline="-25000" dirty="0"/>
                <a:t>1</a:t>
              </a:r>
              <a:r>
                <a:rPr lang="en-US" sz="1600" dirty="0"/>
                <a:t>=100K</a:t>
              </a:r>
              <a:endParaRPr lang="en-US" baseline="-25000" dirty="0"/>
            </a:p>
          </p:txBody>
        </p:sp>
        <p:sp>
          <p:nvSpPr>
            <p:cNvPr id="366" name="Freeform 12">
              <a:extLst>
                <a:ext uri="{FF2B5EF4-FFF2-40B4-BE49-F238E27FC236}">
                  <a16:creationId xmlns:a16="http://schemas.microsoft.com/office/drawing/2014/main" id="{B136B228-95DA-1F48-9F36-BDB6A2187F26}"/>
                </a:ext>
              </a:extLst>
            </p:cNvPr>
            <p:cNvSpPr>
              <a:spLocks noChangeAspect="1"/>
            </p:cNvSpPr>
            <p:nvPr/>
          </p:nvSpPr>
          <p:spPr bwMode="auto">
            <a:xfrm rot="5400000">
              <a:off x="8516845" y="427444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67" name="Group 13">
              <a:extLst>
                <a:ext uri="{FF2B5EF4-FFF2-40B4-BE49-F238E27FC236}">
                  <a16:creationId xmlns:a16="http://schemas.microsoft.com/office/drawing/2014/main" id="{973C5666-92F2-844F-8CE3-2F02966D6190}"/>
                </a:ext>
              </a:extLst>
            </p:cNvPr>
            <p:cNvGrpSpPr>
              <a:grpSpLocks noChangeAspect="1"/>
            </p:cNvGrpSpPr>
            <p:nvPr/>
          </p:nvGrpSpPr>
          <p:grpSpPr bwMode="auto">
            <a:xfrm>
              <a:off x="8923432" y="4563354"/>
              <a:ext cx="182880" cy="182880"/>
              <a:chOff x="1344" y="2064"/>
              <a:chExt cx="192" cy="192"/>
            </a:xfrm>
          </p:grpSpPr>
          <p:sp>
            <p:nvSpPr>
              <p:cNvPr id="368" name="Oval 14">
                <a:extLst>
                  <a:ext uri="{FF2B5EF4-FFF2-40B4-BE49-F238E27FC236}">
                    <a16:creationId xmlns:a16="http://schemas.microsoft.com/office/drawing/2014/main" id="{78E79DC6-D65F-F543-8F13-E966B746386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69" name="Rectangle 15">
                <a:extLst>
                  <a:ext uri="{FF2B5EF4-FFF2-40B4-BE49-F238E27FC236}">
                    <a16:creationId xmlns:a16="http://schemas.microsoft.com/office/drawing/2014/main" id="{9D96E27F-35B4-424B-B6FF-B1236B0FC9F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370" name="TextBox 369">
              <a:extLst>
                <a:ext uri="{FF2B5EF4-FFF2-40B4-BE49-F238E27FC236}">
                  <a16:creationId xmlns:a16="http://schemas.microsoft.com/office/drawing/2014/main" id="{385B172C-76C5-284D-A1D9-42491C1DDDD9}"/>
                </a:ext>
              </a:extLst>
            </p:cNvPr>
            <p:cNvSpPr txBox="1"/>
            <p:nvPr/>
          </p:nvSpPr>
          <p:spPr>
            <a:xfrm>
              <a:off x="7636762" y="4070157"/>
              <a:ext cx="720372" cy="338554"/>
            </a:xfrm>
            <a:prstGeom prst="rect">
              <a:avLst/>
            </a:prstGeom>
            <a:noFill/>
          </p:spPr>
          <p:txBody>
            <a:bodyPr wrap="square" rtlCol="0">
              <a:spAutoFit/>
            </a:bodyPr>
            <a:lstStyle/>
            <a:p>
              <a:r>
                <a:rPr lang="en-US" sz="1600" dirty="0"/>
                <a:t>1M</a:t>
              </a:r>
              <a:endParaRPr lang="en-US" baseline="-25000" dirty="0"/>
            </a:p>
          </p:txBody>
        </p:sp>
        <p:sp>
          <p:nvSpPr>
            <p:cNvPr id="371" name="TextBox 370">
              <a:extLst>
                <a:ext uri="{FF2B5EF4-FFF2-40B4-BE49-F238E27FC236}">
                  <a16:creationId xmlns:a16="http://schemas.microsoft.com/office/drawing/2014/main" id="{911BCDA1-AFE6-0A42-8035-1364BBB7D17F}"/>
                </a:ext>
              </a:extLst>
            </p:cNvPr>
            <p:cNvSpPr txBox="1"/>
            <p:nvPr/>
          </p:nvSpPr>
          <p:spPr>
            <a:xfrm>
              <a:off x="8407297" y="4248498"/>
              <a:ext cx="720372" cy="338554"/>
            </a:xfrm>
            <a:prstGeom prst="rect">
              <a:avLst/>
            </a:prstGeom>
            <a:noFill/>
          </p:spPr>
          <p:txBody>
            <a:bodyPr wrap="square" rtlCol="0">
              <a:spAutoFit/>
            </a:bodyPr>
            <a:lstStyle/>
            <a:p>
              <a:r>
                <a:rPr lang="en-US" sz="1600" dirty="0"/>
                <a:t>100K</a:t>
              </a:r>
              <a:endParaRPr lang="en-US" baseline="-25000" dirty="0"/>
            </a:p>
          </p:txBody>
        </p:sp>
        <p:sp>
          <p:nvSpPr>
            <p:cNvPr id="372" name="TextBox 371">
              <a:extLst>
                <a:ext uri="{FF2B5EF4-FFF2-40B4-BE49-F238E27FC236}">
                  <a16:creationId xmlns:a16="http://schemas.microsoft.com/office/drawing/2014/main" id="{81B16980-AAA5-D543-8790-84E093AED569}"/>
                </a:ext>
              </a:extLst>
            </p:cNvPr>
            <p:cNvSpPr txBox="1"/>
            <p:nvPr/>
          </p:nvSpPr>
          <p:spPr>
            <a:xfrm>
              <a:off x="8945132" y="4622878"/>
              <a:ext cx="397473" cy="338554"/>
            </a:xfrm>
            <a:prstGeom prst="rect">
              <a:avLst/>
            </a:prstGeom>
            <a:noFill/>
          </p:spPr>
          <p:txBody>
            <a:bodyPr wrap="square" rtlCol="0">
              <a:spAutoFit/>
            </a:bodyPr>
            <a:lstStyle/>
            <a:p>
              <a:r>
                <a:rPr lang="en-US" sz="1600" dirty="0" err="1"/>
                <a:t>V</a:t>
              </a:r>
              <a:r>
                <a:rPr lang="en-US" sz="1600" baseline="-25000" dirty="0" err="1"/>
                <a:t>c</a:t>
              </a:r>
              <a:endParaRPr lang="en-US" baseline="-25000" dirty="0"/>
            </a:p>
          </p:txBody>
        </p:sp>
        <p:sp>
          <p:nvSpPr>
            <p:cNvPr id="373" name="TextBox 372">
              <a:extLst>
                <a:ext uri="{FF2B5EF4-FFF2-40B4-BE49-F238E27FC236}">
                  <a16:creationId xmlns:a16="http://schemas.microsoft.com/office/drawing/2014/main" id="{A6B34C62-DEFB-294C-81A2-AFBA41411EED}"/>
                </a:ext>
              </a:extLst>
            </p:cNvPr>
            <p:cNvSpPr txBox="1"/>
            <p:nvPr/>
          </p:nvSpPr>
          <p:spPr>
            <a:xfrm>
              <a:off x="6656914" y="2242942"/>
              <a:ext cx="720372" cy="338554"/>
            </a:xfrm>
            <a:prstGeom prst="rect">
              <a:avLst/>
            </a:prstGeom>
            <a:noFill/>
          </p:spPr>
          <p:txBody>
            <a:bodyPr wrap="square" rtlCol="0">
              <a:spAutoFit/>
            </a:bodyPr>
            <a:lstStyle/>
            <a:p>
              <a:r>
                <a:rPr lang="en-US" sz="1600" dirty="0"/>
                <a:t>.1uF</a:t>
              </a:r>
              <a:endParaRPr lang="en-US" baseline="-25000" dirty="0"/>
            </a:p>
          </p:txBody>
        </p:sp>
        <p:grpSp>
          <p:nvGrpSpPr>
            <p:cNvPr id="374" name="Group 13">
              <a:extLst>
                <a:ext uri="{FF2B5EF4-FFF2-40B4-BE49-F238E27FC236}">
                  <a16:creationId xmlns:a16="http://schemas.microsoft.com/office/drawing/2014/main" id="{ECDBA12C-D57B-2144-9FB3-7B2BD95D0591}"/>
                </a:ext>
              </a:extLst>
            </p:cNvPr>
            <p:cNvGrpSpPr>
              <a:grpSpLocks noChangeAspect="1"/>
            </p:cNvGrpSpPr>
            <p:nvPr/>
          </p:nvGrpSpPr>
          <p:grpSpPr bwMode="auto">
            <a:xfrm>
              <a:off x="8126266" y="4563355"/>
              <a:ext cx="182880" cy="182880"/>
              <a:chOff x="1344" y="2064"/>
              <a:chExt cx="192" cy="192"/>
            </a:xfrm>
          </p:grpSpPr>
          <p:sp>
            <p:nvSpPr>
              <p:cNvPr id="375" name="Oval 14">
                <a:extLst>
                  <a:ext uri="{FF2B5EF4-FFF2-40B4-BE49-F238E27FC236}">
                    <a16:creationId xmlns:a16="http://schemas.microsoft.com/office/drawing/2014/main" id="{61A835B2-EC2B-684E-BBCC-B868FD66A20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76" name="Rectangle 15">
                <a:extLst>
                  <a:ext uri="{FF2B5EF4-FFF2-40B4-BE49-F238E27FC236}">
                    <a16:creationId xmlns:a16="http://schemas.microsoft.com/office/drawing/2014/main" id="{7E7E2DB8-026E-9A43-859E-9B3DFFFA709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377" name="Freeform 12">
              <a:extLst>
                <a:ext uri="{FF2B5EF4-FFF2-40B4-BE49-F238E27FC236}">
                  <a16:creationId xmlns:a16="http://schemas.microsoft.com/office/drawing/2014/main" id="{2CABCC91-DB4A-C64A-BA60-FEFBE93B08EC}"/>
                </a:ext>
              </a:extLst>
            </p:cNvPr>
            <p:cNvSpPr>
              <a:spLocks noChangeAspect="1"/>
            </p:cNvSpPr>
            <p:nvPr/>
          </p:nvSpPr>
          <p:spPr bwMode="auto">
            <a:xfrm>
              <a:off x="7505208" y="465398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78" name="Group 220">
              <a:extLst>
                <a:ext uri="{FF2B5EF4-FFF2-40B4-BE49-F238E27FC236}">
                  <a16:creationId xmlns:a16="http://schemas.microsoft.com/office/drawing/2014/main" id="{3971BE48-ECC6-4A40-A031-1C18750C2861}"/>
                </a:ext>
              </a:extLst>
            </p:cNvPr>
            <p:cNvGrpSpPr>
              <a:grpSpLocks/>
            </p:cNvGrpSpPr>
            <p:nvPr/>
          </p:nvGrpSpPr>
          <p:grpSpPr bwMode="auto">
            <a:xfrm>
              <a:off x="7511169" y="5345854"/>
              <a:ext cx="152400" cy="304800"/>
              <a:chOff x="3264" y="3072"/>
              <a:chExt cx="96" cy="192"/>
            </a:xfrm>
          </p:grpSpPr>
          <p:sp>
            <p:nvSpPr>
              <p:cNvPr id="379" name="Line 17">
                <a:extLst>
                  <a:ext uri="{FF2B5EF4-FFF2-40B4-BE49-F238E27FC236}">
                    <a16:creationId xmlns:a16="http://schemas.microsoft.com/office/drawing/2014/main" id="{D4BECCCA-7048-BD4C-9A81-6C4E440DB06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0" name="Freeform 18">
                <a:extLst>
                  <a:ext uri="{FF2B5EF4-FFF2-40B4-BE49-F238E27FC236}">
                    <a16:creationId xmlns:a16="http://schemas.microsoft.com/office/drawing/2014/main" id="{B93B01DF-97F7-4645-94F2-2E5CB18E624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381" name="Straight Connector 380">
              <a:extLst>
                <a:ext uri="{FF2B5EF4-FFF2-40B4-BE49-F238E27FC236}">
                  <a16:creationId xmlns:a16="http://schemas.microsoft.com/office/drawing/2014/main" id="{B18F1A0E-DA58-DF48-81F8-44126C146140}"/>
                </a:ext>
              </a:extLst>
            </p:cNvPr>
            <p:cNvCxnSpPr>
              <a:cxnSpLocks/>
            </p:cNvCxnSpPr>
            <p:nvPr/>
          </p:nvCxnSpPr>
          <p:spPr>
            <a:xfrm flipH="1">
              <a:off x="7573139" y="4661233"/>
              <a:ext cx="63018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82" name="TextBox 381">
              <a:extLst>
                <a:ext uri="{FF2B5EF4-FFF2-40B4-BE49-F238E27FC236}">
                  <a16:creationId xmlns:a16="http://schemas.microsoft.com/office/drawing/2014/main" id="{9ADFFBFF-E821-144F-AF79-D4F553F7A248}"/>
                </a:ext>
              </a:extLst>
            </p:cNvPr>
            <p:cNvSpPr txBox="1"/>
            <p:nvPr/>
          </p:nvSpPr>
          <p:spPr>
            <a:xfrm>
              <a:off x="6885277" y="4923413"/>
              <a:ext cx="720372" cy="338554"/>
            </a:xfrm>
            <a:prstGeom prst="rect">
              <a:avLst/>
            </a:prstGeom>
            <a:noFill/>
          </p:spPr>
          <p:txBody>
            <a:bodyPr wrap="square" rtlCol="0">
              <a:spAutoFit/>
            </a:bodyPr>
            <a:lstStyle/>
            <a:p>
              <a:r>
                <a:rPr lang="en-US" sz="1600" dirty="0"/>
                <a:t>100K</a:t>
              </a:r>
              <a:endParaRPr lang="en-US" baseline="-25000" dirty="0"/>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EE4891F5-5C0B-B54D-95C4-CAB207CE174A}"/>
                    </a:ext>
                  </a:extLst>
                </p:cNvPr>
                <p:cNvSpPr txBox="1"/>
                <p:nvPr/>
              </p:nvSpPr>
              <p:spPr>
                <a:xfrm>
                  <a:off x="9028653" y="4051133"/>
                  <a:ext cx="1671419" cy="65620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𝑣</m:t>
                            </m:r>
                          </m:sub>
                        </m:sSub>
                        <m:r>
                          <a:rPr lang="en-US" b="0" i="1" smtClean="0">
                            <a:latin typeface="Cambria Math" panose="02040503050406030204" pitchFamily="18" charset="0"/>
                          </a:rPr>
                          <m:t>=1+</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den>
                        </m:f>
                      </m:oMath>
                    </m:oMathPara>
                  </a14:m>
                  <a:endParaRPr lang="en-US" dirty="0"/>
                </a:p>
              </p:txBody>
            </p:sp>
          </mc:Choice>
          <mc:Fallback xmlns="">
            <p:sp>
              <p:nvSpPr>
                <p:cNvPr id="26" name="TextBox 25">
                  <a:extLst>
                    <a:ext uri="{FF2B5EF4-FFF2-40B4-BE49-F238E27FC236}">
                      <a16:creationId xmlns:a16="http://schemas.microsoft.com/office/drawing/2014/main" id="{EE4891F5-5C0B-B54D-95C4-CAB207CE174A}"/>
                    </a:ext>
                  </a:extLst>
                </p:cNvPr>
                <p:cNvSpPr txBox="1">
                  <a:spLocks noRot="1" noChangeAspect="1" noMove="1" noResize="1" noEditPoints="1" noAdjustHandles="1" noChangeArrowheads="1" noChangeShapeType="1" noTextEdit="1"/>
                </p:cNvSpPr>
                <p:nvPr/>
              </p:nvSpPr>
              <p:spPr>
                <a:xfrm>
                  <a:off x="9028653" y="4051133"/>
                  <a:ext cx="1671419" cy="656205"/>
                </a:xfrm>
                <a:prstGeom prst="rect">
                  <a:avLst/>
                </a:prstGeom>
                <a:blipFill>
                  <a:blip r:embed="rId2"/>
                  <a:stretch>
                    <a:fillRect/>
                  </a:stretch>
                </a:blipFill>
              </p:spPr>
              <p:txBody>
                <a:bodyPr/>
                <a:lstStyle/>
                <a:p>
                  <a:r>
                    <a:rPr lang="en-US">
                      <a:noFill/>
                    </a:rPr>
                    <a:t> </a:t>
                  </a:r>
                </a:p>
              </p:txBody>
            </p:sp>
          </mc:Fallback>
        </mc:AlternateContent>
      </p:grpSp>
      <p:grpSp>
        <p:nvGrpSpPr>
          <p:cNvPr id="27" name="Group 26">
            <a:extLst>
              <a:ext uri="{FF2B5EF4-FFF2-40B4-BE49-F238E27FC236}">
                <a16:creationId xmlns:a16="http://schemas.microsoft.com/office/drawing/2014/main" id="{3DBFE89D-183B-E34B-9893-046DF0687CAD}"/>
              </a:ext>
            </a:extLst>
          </p:cNvPr>
          <p:cNvGrpSpPr/>
          <p:nvPr/>
        </p:nvGrpSpPr>
        <p:grpSpPr>
          <a:xfrm>
            <a:off x="429468" y="1770354"/>
            <a:ext cx="4496818" cy="3669742"/>
            <a:chOff x="47508" y="2182106"/>
            <a:chExt cx="4496818" cy="3669742"/>
          </a:xfrm>
        </p:grpSpPr>
        <p:grpSp>
          <p:nvGrpSpPr>
            <p:cNvPr id="119" name="Group 39">
              <a:extLst>
                <a:ext uri="{FF2B5EF4-FFF2-40B4-BE49-F238E27FC236}">
                  <a16:creationId xmlns:a16="http://schemas.microsoft.com/office/drawing/2014/main" id="{910CA315-A32B-A549-9700-5C01DD078B15}"/>
                </a:ext>
              </a:extLst>
            </p:cNvPr>
            <p:cNvGrpSpPr>
              <a:grpSpLocks/>
            </p:cNvGrpSpPr>
            <p:nvPr/>
          </p:nvGrpSpPr>
          <p:grpSpPr bwMode="auto">
            <a:xfrm>
              <a:off x="2096707" y="2919799"/>
              <a:ext cx="1676400" cy="1371600"/>
              <a:chOff x="2496" y="1968"/>
              <a:chExt cx="1056" cy="864"/>
            </a:xfrm>
          </p:grpSpPr>
          <p:sp>
            <p:nvSpPr>
              <p:cNvPr id="123" name="Line 40">
                <a:extLst>
                  <a:ext uri="{FF2B5EF4-FFF2-40B4-BE49-F238E27FC236}">
                    <a16:creationId xmlns:a16="http://schemas.microsoft.com/office/drawing/2014/main" id="{6806CE39-12E8-8A4E-A028-B2FFC985EE6E}"/>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41">
                <a:extLst>
                  <a:ext uri="{FF2B5EF4-FFF2-40B4-BE49-F238E27FC236}">
                    <a16:creationId xmlns:a16="http://schemas.microsoft.com/office/drawing/2014/main" id="{4DFB0A70-4AF3-C847-8B1A-5014587A969F}"/>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42">
                <a:extLst>
                  <a:ext uri="{FF2B5EF4-FFF2-40B4-BE49-F238E27FC236}">
                    <a16:creationId xmlns:a16="http://schemas.microsoft.com/office/drawing/2014/main" id="{C3EF8FD0-55CC-6C4B-B1CA-C83A782EC40C}"/>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Freeform 43">
                <a:extLst>
                  <a:ext uri="{FF2B5EF4-FFF2-40B4-BE49-F238E27FC236}">
                    <a16:creationId xmlns:a16="http://schemas.microsoft.com/office/drawing/2014/main" id="{9ABBB442-AE8F-EA45-A73B-394D3098B98F}"/>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51" name="Freeform 12">
              <a:extLst>
                <a:ext uri="{FF2B5EF4-FFF2-40B4-BE49-F238E27FC236}">
                  <a16:creationId xmlns:a16="http://schemas.microsoft.com/office/drawing/2014/main" id="{9F3CDE0F-68EF-7046-ADF9-E55354A7F820}"/>
                </a:ext>
              </a:extLst>
            </p:cNvPr>
            <p:cNvSpPr>
              <a:spLocks noChangeAspect="1"/>
            </p:cNvSpPr>
            <p:nvPr/>
          </p:nvSpPr>
          <p:spPr bwMode="auto">
            <a:xfrm>
              <a:off x="3559592" y="36138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 name="TextBox 3">
              <a:extLst>
                <a:ext uri="{FF2B5EF4-FFF2-40B4-BE49-F238E27FC236}">
                  <a16:creationId xmlns:a16="http://schemas.microsoft.com/office/drawing/2014/main" id="{4033ED9C-56D7-0848-A031-F855E9F57FAB}"/>
                </a:ext>
              </a:extLst>
            </p:cNvPr>
            <p:cNvSpPr txBox="1"/>
            <p:nvPr/>
          </p:nvSpPr>
          <p:spPr>
            <a:xfrm flipH="1">
              <a:off x="2398754" y="3771168"/>
              <a:ext cx="439757" cy="369332"/>
            </a:xfrm>
            <a:prstGeom prst="rect">
              <a:avLst/>
            </a:prstGeom>
            <a:noFill/>
          </p:spPr>
          <p:txBody>
            <a:bodyPr wrap="square" rtlCol="0">
              <a:spAutoFit/>
            </a:bodyPr>
            <a:lstStyle/>
            <a:p>
              <a:r>
                <a:rPr lang="en-US" dirty="0"/>
                <a:t>+</a:t>
              </a:r>
            </a:p>
          </p:txBody>
        </p:sp>
        <p:sp>
          <p:nvSpPr>
            <p:cNvPr id="152" name="TextBox 151">
              <a:extLst>
                <a:ext uri="{FF2B5EF4-FFF2-40B4-BE49-F238E27FC236}">
                  <a16:creationId xmlns:a16="http://schemas.microsoft.com/office/drawing/2014/main" id="{6BBE6D44-80B8-3747-8922-0495DB25CA49}"/>
                </a:ext>
              </a:extLst>
            </p:cNvPr>
            <p:cNvSpPr txBox="1"/>
            <p:nvPr/>
          </p:nvSpPr>
          <p:spPr>
            <a:xfrm flipH="1">
              <a:off x="2440984" y="3031201"/>
              <a:ext cx="439757" cy="369332"/>
            </a:xfrm>
            <a:prstGeom prst="rect">
              <a:avLst/>
            </a:prstGeom>
            <a:noFill/>
          </p:spPr>
          <p:txBody>
            <a:bodyPr wrap="square" rtlCol="0">
              <a:spAutoFit/>
            </a:bodyPr>
            <a:lstStyle/>
            <a:p>
              <a:r>
                <a:rPr lang="en-US" dirty="0"/>
                <a:t>-</a:t>
              </a:r>
            </a:p>
          </p:txBody>
        </p:sp>
        <p:sp>
          <p:nvSpPr>
            <p:cNvPr id="153" name="Freeform 12">
              <a:extLst>
                <a:ext uri="{FF2B5EF4-FFF2-40B4-BE49-F238E27FC236}">
                  <a16:creationId xmlns:a16="http://schemas.microsoft.com/office/drawing/2014/main" id="{F5D394A2-DB17-A04C-B32E-98062C637C60}"/>
                </a:ext>
              </a:extLst>
            </p:cNvPr>
            <p:cNvSpPr>
              <a:spLocks noChangeAspect="1"/>
            </p:cNvSpPr>
            <p:nvPr/>
          </p:nvSpPr>
          <p:spPr bwMode="auto">
            <a:xfrm>
              <a:off x="2033754" y="449530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54" name="Group 220">
              <a:extLst>
                <a:ext uri="{FF2B5EF4-FFF2-40B4-BE49-F238E27FC236}">
                  <a16:creationId xmlns:a16="http://schemas.microsoft.com/office/drawing/2014/main" id="{E1659353-3F2A-F94F-9A4E-96CDAE1F9BCD}"/>
                </a:ext>
              </a:extLst>
            </p:cNvPr>
            <p:cNvGrpSpPr>
              <a:grpSpLocks/>
            </p:cNvGrpSpPr>
            <p:nvPr/>
          </p:nvGrpSpPr>
          <p:grpSpPr bwMode="auto">
            <a:xfrm>
              <a:off x="2029838" y="5126337"/>
              <a:ext cx="152400" cy="304800"/>
              <a:chOff x="3264" y="3072"/>
              <a:chExt cx="96" cy="192"/>
            </a:xfrm>
          </p:grpSpPr>
          <p:sp>
            <p:nvSpPr>
              <p:cNvPr id="155" name="Line 17">
                <a:extLst>
                  <a:ext uri="{FF2B5EF4-FFF2-40B4-BE49-F238E27FC236}">
                    <a16:creationId xmlns:a16="http://schemas.microsoft.com/office/drawing/2014/main" id="{82A0D72E-C1B4-2F48-BEE6-AA2640F3DCE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Freeform 18">
                <a:extLst>
                  <a:ext uri="{FF2B5EF4-FFF2-40B4-BE49-F238E27FC236}">
                    <a16:creationId xmlns:a16="http://schemas.microsoft.com/office/drawing/2014/main" id="{5DD5672D-C66A-E44C-B088-BEA7F549995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7" name="TextBox 6">
              <a:extLst>
                <a:ext uri="{FF2B5EF4-FFF2-40B4-BE49-F238E27FC236}">
                  <a16:creationId xmlns:a16="http://schemas.microsoft.com/office/drawing/2014/main" id="{76C015CA-237F-A849-9EE0-314B90B2D45F}"/>
                </a:ext>
              </a:extLst>
            </p:cNvPr>
            <p:cNvSpPr txBox="1"/>
            <p:nvPr/>
          </p:nvSpPr>
          <p:spPr>
            <a:xfrm>
              <a:off x="2991620" y="3914060"/>
              <a:ext cx="720372" cy="338554"/>
            </a:xfrm>
            <a:prstGeom prst="rect">
              <a:avLst/>
            </a:prstGeom>
            <a:noFill/>
          </p:spPr>
          <p:txBody>
            <a:bodyPr wrap="square" rtlCol="0">
              <a:spAutoFit/>
            </a:bodyPr>
            <a:lstStyle/>
            <a:p>
              <a:r>
                <a:rPr lang="en-US" sz="1600" dirty="0"/>
                <a:t>6.2K</a:t>
              </a:r>
              <a:endParaRPr lang="en-US" baseline="-25000" dirty="0"/>
            </a:p>
          </p:txBody>
        </p:sp>
        <p:cxnSp>
          <p:nvCxnSpPr>
            <p:cNvPr id="10" name="Straight Connector 9">
              <a:extLst>
                <a:ext uri="{FF2B5EF4-FFF2-40B4-BE49-F238E27FC236}">
                  <a16:creationId xmlns:a16="http://schemas.microsoft.com/office/drawing/2014/main" id="{0103FC3C-886A-0C4B-BB28-A7295BB97192}"/>
                </a:ext>
              </a:extLst>
            </p:cNvPr>
            <p:cNvCxnSpPr>
              <a:cxnSpLocks/>
            </p:cNvCxnSpPr>
            <p:nvPr/>
          </p:nvCxnSpPr>
          <p:spPr>
            <a:xfrm>
              <a:off x="2067938" y="4532215"/>
              <a:ext cx="55069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27A90A03-1271-CA47-8997-6C85FED96F19}"/>
                </a:ext>
              </a:extLst>
            </p:cNvPr>
            <p:cNvCxnSpPr>
              <a:cxnSpLocks/>
            </p:cNvCxnSpPr>
            <p:nvPr/>
          </p:nvCxnSpPr>
          <p:spPr>
            <a:xfrm flipV="1">
              <a:off x="2106038" y="3986601"/>
              <a:ext cx="0" cy="5497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2" name="Group 13">
              <a:extLst>
                <a:ext uri="{FF2B5EF4-FFF2-40B4-BE49-F238E27FC236}">
                  <a16:creationId xmlns:a16="http://schemas.microsoft.com/office/drawing/2014/main" id="{552B6F2E-0231-B540-9741-08657CCD5614}"/>
                </a:ext>
              </a:extLst>
            </p:cNvPr>
            <p:cNvGrpSpPr>
              <a:grpSpLocks noChangeAspect="1"/>
            </p:cNvGrpSpPr>
            <p:nvPr/>
          </p:nvGrpSpPr>
          <p:grpSpPr bwMode="auto">
            <a:xfrm>
              <a:off x="2029838" y="3917547"/>
              <a:ext cx="152400" cy="152400"/>
              <a:chOff x="1344" y="2064"/>
              <a:chExt cx="192" cy="192"/>
            </a:xfrm>
          </p:grpSpPr>
          <p:sp>
            <p:nvSpPr>
              <p:cNvPr id="163" name="Oval 14">
                <a:extLst>
                  <a:ext uri="{FF2B5EF4-FFF2-40B4-BE49-F238E27FC236}">
                    <a16:creationId xmlns:a16="http://schemas.microsoft.com/office/drawing/2014/main" id="{21AEE6BA-8A78-8246-98F6-9B15ABB210C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4" name="Rectangle 15">
                <a:extLst>
                  <a:ext uri="{FF2B5EF4-FFF2-40B4-BE49-F238E27FC236}">
                    <a16:creationId xmlns:a16="http://schemas.microsoft.com/office/drawing/2014/main" id="{2E63C5B7-83B2-6D44-B0A7-2463465EF9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65" name="Group 13">
              <a:extLst>
                <a:ext uri="{FF2B5EF4-FFF2-40B4-BE49-F238E27FC236}">
                  <a16:creationId xmlns:a16="http://schemas.microsoft.com/office/drawing/2014/main" id="{B5475CC6-954F-844D-9C9A-2F06C4BECFC7}"/>
                </a:ext>
              </a:extLst>
            </p:cNvPr>
            <p:cNvGrpSpPr>
              <a:grpSpLocks noChangeAspect="1"/>
            </p:cNvGrpSpPr>
            <p:nvPr/>
          </p:nvGrpSpPr>
          <p:grpSpPr bwMode="auto">
            <a:xfrm>
              <a:off x="2029838" y="4450352"/>
              <a:ext cx="152400" cy="152400"/>
              <a:chOff x="1344" y="2064"/>
              <a:chExt cx="192" cy="192"/>
            </a:xfrm>
          </p:grpSpPr>
          <p:sp>
            <p:nvSpPr>
              <p:cNvPr id="166" name="Oval 14">
                <a:extLst>
                  <a:ext uri="{FF2B5EF4-FFF2-40B4-BE49-F238E27FC236}">
                    <a16:creationId xmlns:a16="http://schemas.microsoft.com/office/drawing/2014/main" id="{397C7A1C-CF34-924F-A4D1-ACEBE73735C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7" name="Rectangle 15">
                <a:extLst>
                  <a:ext uri="{FF2B5EF4-FFF2-40B4-BE49-F238E27FC236}">
                    <a16:creationId xmlns:a16="http://schemas.microsoft.com/office/drawing/2014/main" id="{78492618-0AF8-F640-9AC6-2FC58E17B06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74" name="Group 13">
              <a:extLst>
                <a:ext uri="{FF2B5EF4-FFF2-40B4-BE49-F238E27FC236}">
                  <a16:creationId xmlns:a16="http://schemas.microsoft.com/office/drawing/2014/main" id="{7B886215-07D3-AC4A-A9CC-0AE2F7683249}"/>
                </a:ext>
              </a:extLst>
            </p:cNvPr>
            <p:cNvGrpSpPr>
              <a:grpSpLocks noChangeAspect="1"/>
            </p:cNvGrpSpPr>
            <p:nvPr/>
          </p:nvGrpSpPr>
          <p:grpSpPr bwMode="auto">
            <a:xfrm>
              <a:off x="1327900" y="3915862"/>
              <a:ext cx="152400" cy="152400"/>
              <a:chOff x="1344" y="2064"/>
              <a:chExt cx="192" cy="192"/>
            </a:xfrm>
          </p:grpSpPr>
          <p:sp>
            <p:nvSpPr>
              <p:cNvPr id="175" name="Oval 14">
                <a:extLst>
                  <a:ext uri="{FF2B5EF4-FFF2-40B4-BE49-F238E27FC236}">
                    <a16:creationId xmlns:a16="http://schemas.microsoft.com/office/drawing/2014/main" id="{C6F9D0E9-831A-0442-A432-049AA1D698D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6" name="Rectangle 15">
                <a:extLst>
                  <a:ext uri="{FF2B5EF4-FFF2-40B4-BE49-F238E27FC236}">
                    <a16:creationId xmlns:a16="http://schemas.microsoft.com/office/drawing/2014/main" id="{ECA039D2-CCFD-8C43-872D-511219C2157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 name="TextBox 15">
              <a:extLst>
                <a:ext uri="{FF2B5EF4-FFF2-40B4-BE49-F238E27FC236}">
                  <a16:creationId xmlns:a16="http://schemas.microsoft.com/office/drawing/2014/main" id="{0917638E-87FD-3D49-BD74-9B8179643D9D}"/>
                </a:ext>
              </a:extLst>
            </p:cNvPr>
            <p:cNvSpPr txBox="1"/>
            <p:nvPr/>
          </p:nvSpPr>
          <p:spPr>
            <a:xfrm>
              <a:off x="1245101" y="4060943"/>
              <a:ext cx="431528" cy="369332"/>
            </a:xfrm>
            <a:prstGeom prst="rect">
              <a:avLst/>
            </a:prstGeom>
            <a:noFill/>
          </p:spPr>
          <p:txBody>
            <a:bodyPr wrap="none" rtlCol="0">
              <a:spAutoFit/>
            </a:bodyPr>
            <a:lstStyle/>
            <a:p>
              <a:r>
                <a:rPr lang="en-US" dirty="0"/>
                <a:t>V</a:t>
              </a:r>
              <a:r>
                <a:rPr lang="en-US" baseline="-25000" dirty="0"/>
                <a:t>in</a:t>
              </a:r>
            </a:p>
          </p:txBody>
        </p:sp>
        <p:sp>
          <p:nvSpPr>
            <p:cNvPr id="179" name="TextBox 178">
              <a:extLst>
                <a:ext uri="{FF2B5EF4-FFF2-40B4-BE49-F238E27FC236}">
                  <a16:creationId xmlns:a16="http://schemas.microsoft.com/office/drawing/2014/main" id="{4AAED862-24AE-674F-BF88-3048631E0A9B}"/>
                </a:ext>
              </a:extLst>
            </p:cNvPr>
            <p:cNvSpPr txBox="1"/>
            <p:nvPr/>
          </p:nvSpPr>
          <p:spPr>
            <a:xfrm>
              <a:off x="336803" y="2359429"/>
              <a:ext cx="1802296" cy="369332"/>
            </a:xfrm>
            <a:prstGeom prst="rect">
              <a:avLst/>
            </a:prstGeom>
            <a:noFill/>
          </p:spPr>
          <p:txBody>
            <a:bodyPr wrap="square" rtlCol="0">
              <a:spAutoFit/>
            </a:bodyPr>
            <a:lstStyle/>
            <a:p>
              <a:r>
                <a:rPr lang="en-US" dirty="0"/>
                <a:t>Inverting Amp</a:t>
              </a:r>
            </a:p>
          </p:txBody>
        </p:sp>
        <p:sp>
          <p:nvSpPr>
            <p:cNvPr id="11" name="TextBox 10">
              <a:extLst>
                <a:ext uri="{FF2B5EF4-FFF2-40B4-BE49-F238E27FC236}">
                  <a16:creationId xmlns:a16="http://schemas.microsoft.com/office/drawing/2014/main" id="{023D0AF1-CF55-9242-9F17-274AAD50020C}"/>
                </a:ext>
              </a:extLst>
            </p:cNvPr>
            <p:cNvSpPr txBox="1"/>
            <p:nvPr/>
          </p:nvSpPr>
          <p:spPr>
            <a:xfrm>
              <a:off x="2401227" y="3400533"/>
              <a:ext cx="1066799" cy="369332"/>
            </a:xfrm>
            <a:prstGeom prst="rect">
              <a:avLst/>
            </a:prstGeom>
            <a:noFill/>
          </p:spPr>
          <p:txBody>
            <a:bodyPr wrap="square" rtlCol="0">
              <a:spAutoFit/>
            </a:bodyPr>
            <a:lstStyle/>
            <a:p>
              <a:r>
                <a:rPr lang="en-US" dirty="0"/>
                <a:t>LM358</a:t>
              </a:r>
            </a:p>
          </p:txBody>
        </p:sp>
        <p:sp>
          <p:nvSpPr>
            <p:cNvPr id="172" name="Freeform 12">
              <a:extLst>
                <a:ext uri="{FF2B5EF4-FFF2-40B4-BE49-F238E27FC236}">
                  <a16:creationId xmlns:a16="http://schemas.microsoft.com/office/drawing/2014/main" id="{9D3D6E25-4AB4-F944-8EE6-6A34CC8C8562}"/>
                </a:ext>
              </a:extLst>
            </p:cNvPr>
            <p:cNvSpPr>
              <a:spLocks noChangeAspect="1"/>
            </p:cNvSpPr>
            <p:nvPr/>
          </p:nvSpPr>
          <p:spPr bwMode="auto">
            <a:xfrm rot="5400000">
              <a:off x="2386776" y="226876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73" name="Freeform 12">
              <a:extLst>
                <a:ext uri="{FF2B5EF4-FFF2-40B4-BE49-F238E27FC236}">
                  <a16:creationId xmlns:a16="http://schemas.microsoft.com/office/drawing/2014/main" id="{D878C165-ECCB-1649-A218-1B7A95EC0667}"/>
                </a:ext>
              </a:extLst>
            </p:cNvPr>
            <p:cNvSpPr>
              <a:spLocks noChangeAspect="1"/>
            </p:cNvSpPr>
            <p:nvPr/>
          </p:nvSpPr>
          <p:spPr bwMode="auto">
            <a:xfrm rot="5400000">
              <a:off x="1717541" y="361385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78" name="TextBox 177">
              <a:extLst>
                <a:ext uri="{FF2B5EF4-FFF2-40B4-BE49-F238E27FC236}">
                  <a16:creationId xmlns:a16="http://schemas.microsoft.com/office/drawing/2014/main" id="{CC50877E-7004-F341-BFDE-452BB4C261C1}"/>
                </a:ext>
              </a:extLst>
            </p:cNvPr>
            <p:cNvSpPr txBox="1"/>
            <p:nvPr/>
          </p:nvSpPr>
          <p:spPr>
            <a:xfrm>
              <a:off x="1404100" y="4655009"/>
              <a:ext cx="720372" cy="338554"/>
            </a:xfrm>
            <a:prstGeom prst="rect">
              <a:avLst/>
            </a:prstGeom>
            <a:noFill/>
          </p:spPr>
          <p:txBody>
            <a:bodyPr wrap="square" rtlCol="0">
              <a:spAutoFit/>
            </a:bodyPr>
            <a:lstStyle/>
            <a:p>
              <a:r>
                <a:rPr lang="en-US" sz="1600" dirty="0"/>
                <a:t>100K</a:t>
              </a:r>
              <a:endParaRPr lang="en-US" baseline="-25000" dirty="0"/>
            </a:p>
          </p:txBody>
        </p:sp>
        <p:sp>
          <p:nvSpPr>
            <p:cNvPr id="181" name="TextBox 180">
              <a:extLst>
                <a:ext uri="{FF2B5EF4-FFF2-40B4-BE49-F238E27FC236}">
                  <a16:creationId xmlns:a16="http://schemas.microsoft.com/office/drawing/2014/main" id="{D6B1E2B1-FD74-4945-8BB7-C5EB0F63AE28}"/>
                </a:ext>
              </a:extLst>
            </p:cNvPr>
            <p:cNvSpPr txBox="1"/>
            <p:nvPr/>
          </p:nvSpPr>
          <p:spPr>
            <a:xfrm>
              <a:off x="2184496" y="2182106"/>
              <a:ext cx="1014987" cy="338554"/>
            </a:xfrm>
            <a:prstGeom prst="rect">
              <a:avLst/>
            </a:prstGeom>
            <a:noFill/>
          </p:spPr>
          <p:txBody>
            <a:bodyPr wrap="square" rtlCol="0">
              <a:spAutoFit/>
            </a:bodyPr>
            <a:lstStyle/>
            <a:p>
              <a:r>
                <a:rPr lang="en-US" sz="1600" dirty="0"/>
                <a:t>R</a:t>
              </a:r>
              <a:r>
                <a:rPr lang="en-US" sz="1600" baseline="-25000" dirty="0"/>
                <a:t>f</a:t>
              </a:r>
              <a:r>
                <a:rPr lang="en-US" sz="1600" dirty="0"/>
                <a:t>=100K</a:t>
              </a:r>
              <a:endParaRPr lang="en-US" baseline="-25000" dirty="0"/>
            </a:p>
          </p:txBody>
        </p:sp>
        <p:grpSp>
          <p:nvGrpSpPr>
            <p:cNvPr id="183" name="Group 210">
              <a:extLst>
                <a:ext uri="{FF2B5EF4-FFF2-40B4-BE49-F238E27FC236}">
                  <a16:creationId xmlns:a16="http://schemas.microsoft.com/office/drawing/2014/main" id="{E8D5E4CA-BE05-4E48-A129-708FC958BB98}"/>
                </a:ext>
              </a:extLst>
            </p:cNvPr>
            <p:cNvGrpSpPr>
              <a:grpSpLocks/>
            </p:cNvGrpSpPr>
            <p:nvPr/>
          </p:nvGrpSpPr>
          <p:grpSpPr bwMode="auto">
            <a:xfrm>
              <a:off x="2462683" y="4517851"/>
              <a:ext cx="304800" cy="762000"/>
              <a:chOff x="3216" y="1728"/>
              <a:chExt cx="192" cy="480"/>
            </a:xfrm>
          </p:grpSpPr>
          <p:sp>
            <p:nvSpPr>
              <p:cNvPr id="184" name="Line 8">
                <a:extLst>
                  <a:ext uri="{FF2B5EF4-FFF2-40B4-BE49-F238E27FC236}">
                    <a16:creationId xmlns:a16="http://schemas.microsoft.com/office/drawing/2014/main" id="{966613A6-031E-FB48-9507-4B65E58561B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Line 9">
                <a:extLst>
                  <a:ext uri="{FF2B5EF4-FFF2-40B4-BE49-F238E27FC236}">
                    <a16:creationId xmlns:a16="http://schemas.microsoft.com/office/drawing/2014/main" id="{395DC865-AFE1-E943-9DCE-111BBA44128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6" name="Line 10">
                <a:extLst>
                  <a:ext uri="{FF2B5EF4-FFF2-40B4-BE49-F238E27FC236}">
                    <a16:creationId xmlns:a16="http://schemas.microsoft.com/office/drawing/2014/main" id="{6FFDFCE6-C043-B34C-B57B-33D2AC3F9C8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7" name="Line 11">
                <a:extLst>
                  <a:ext uri="{FF2B5EF4-FFF2-40B4-BE49-F238E27FC236}">
                    <a16:creationId xmlns:a16="http://schemas.microsoft.com/office/drawing/2014/main" id="{6993560E-A466-3844-9442-569FF060A7B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88" name="Group 207">
              <a:extLst>
                <a:ext uri="{FF2B5EF4-FFF2-40B4-BE49-F238E27FC236}">
                  <a16:creationId xmlns:a16="http://schemas.microsoft.com/office/drawing/2014/main" id="{F64710D8-09E4-F44B-8CC7-A90092D244AF}"/>
                </a:ext>
              </a:extLst>
            </p:cNvPr>
            <p:cNvGrpSpPr>
              <a:grpSpLocks/>
            </p:cNvGrpSpPr>
            <p:nvPr/>
          </p:nvGrpSpPr>
          <p:grpSpPr bwMode="auto">
            <a:xfrm>
              <a:off x="564326" y="3227590"/>
              <a:ext cx="304800" cy="762000"/>
              <a:chOff x="4560" y="2400"/>
              <a:chExt cx="192" cy="480"/>
            </a:xfrm>
          </p:grpSpPr>
          <p:sp>
            <p:nvSpPr>
              <p:cNvPr id="189" name="Oval 111">
                <a:extLst>
                  <a:ext uri="{FF2B5EF4-FFF2-40B4-BE49-F238E27FC236}">
                    <a16:creationId xmlns:a16="http://schemas.microsoft.com/office/drawing/2014/main" id="{B580ED4F-EEBA-494B-B10A-5B66A2E2B5BE}"/>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90" name="Line 112">
                <a:extLst>
                  <a:ext uri="{FF2B5EF4-FFF2-40B4-BE49-F238E27FC236}">
                    <a16:creationId xmlns:a16="http://schemas.microsoft.com/office/drawing/2014/main" id="{AA9CC112-1404-6745-8BAA-D59021C7F012}"/>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1" name="Line 113">
                <a:extLst>
                  <a:ext uri="{FF2B5EF4-FFF2-40B4-BE49-F238E27FC236}">
                    <a16:creationId xmlns:a16="http://schemas.microsoft.com/office/drawing/2014/main" id="{A6E12C3C-71B6-D843-8E8E-95285847EB90}"/>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 name="Line 114">
                <a:extLst>
                  <a:ext uri="{FF2B5EF4-FFF2-40B4-BE49-F238E27FC236}">
                    <a16:creationId xmlns:a16="http://schemas.microsoft.com/office/drawing/2014/main" id="{E4E630D0-8E33-1A4B-9D2E-E573FEA96787}"/>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3" name="Line 115">
                <a:extLst>
                  <a:ext uri="{FF2B5EF4-FFF2-40B4-BE49-F238E27FC236}">
                    <a16:creationId xmlns:a16="http://schemas.microsoft.com/office/drawing/2014/main" id="{92732150-3239-474C-A7BC-93F52962FEA3}"/>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0" name="Line 116">
                <a:extLst>
                  <a:ext uri="{FF2B5EF4-FFF2-40B4-BE49-F238E27FC236}">
                    <a16:creationId xmlns:a16="http://schemas.microsoft.com/office/drawing/2014/main" id="{A00AB540-6593-8A40-88B2-7C7A7128736C}"/>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03" name="Group 117">
                <a:extLst>
                  <a:ext uri="{FF2B5EF4-FFF2-40B4-BE49-F238E27FC236}">
                    <a16:creationId xmlns:a16="http://schemas.microsoft.com/office/drawing/2014/main" id="{A84587EF-EDB8-1A4E-87B7-037CE27018C1}"/>
                  </a:ext>
                </a:extLst>
              </p:cNvPr>
              <p:cNvGrpSpPr>
                <a:grpSpLocks noChangeAspect="1"/>
              </p:cNvGrpSpPr>
              <p:nvPr/>
            </p:nvGrpSpPr>
            <p:grpSpPr bwMode="auto">
              <a:xfrm>
                <a:off x="4608" y="2592"/>
                <a:ext cx="96" cy="96"/>
                <a:chOff x="2929" y="3217"/>
                <a:chExt cx="383" cy="191"/>
              </a:xfrm>
            </p:grpSpPr>
            <p:sp>
              <p:nvSpPr>
                <p:cNvPr id="207" name="Arc 118">
                  <a:extLst>
                    <a:ext uri="{FF2B5EF4-FFF2-40B4-BE49-F238E27FC236}">
                      <a16:creationId xmlns:a16="http://schemas.microsoft.com/office/drawing/2014/main" id="{49C5FEB7-8082-0343-A306-33ADC2648990}"/>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8" name="Arc 119">
                  <a:extLst>
                    <a:ext uri="{FF2B5EF4-FFF2-40B4-BE49-F238E27FC236}">
                      <a16:creationId xmlns:a16="http://schemas.microsoft.com/office/drawing/2014/main" id="{C4AA7B74-4FA7-8F4D-A0D9-2CCA61033CF5}"/>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210" name="Straight Connector 209">
              <a:extLst>
                <a:ext uri="{FF2B5EF4-FFF2-40B4-BE49-F238E27FC236}">
                  <a16:creationId xmlns:a16="http://schemas.microsoft.com/office/drawing/2014/main" id="{69A60E94-44F0-A147-8CBA-49EC44D478F7}"/>
                </a:ext>
              </a:extLst>
            </p:cNvPr>
            <p:cNvCxnSpPr>
              <a:cxnSpLocks/>
            </p:cNvCxnSpPr>
            <p:nvPr/>
          </p:nvCxnSpPr>
          <p:spPr>
            <a:xfrm>
              <a:off x="2081976" y="2639648"/>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B6706834-0AB1-E14B-9486-B8ABF504AFE7}"/>
                </a:ext>
              </a:extLst>
            </p:cNvPr>
            <p:cNvCxnSpPr>
              <a:cxnSpLocks/>
            </p:cNvCxnSpPr>
            <p:nvPr/>
          </p:nvCxnSpPr>
          <p:spPr>
            <a:xfrm>
              <a:off x="2825259" y="2646454"/>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D83F05C1-F211-9546-8992-9872DE154133}"/>
                </a:ext>
              </a:extLst>
            </p:cNvPr>
            <p:cNvCxnSpPr>
              <a:cxnSpLocks/>
            </p:cNvCxnSpPr>
            <p:nvPr/>
          </p:nvCxnSpPr>
          <p:spPr>
            <a:xfrm>
              <a:off x="3635792" y="2645033"/>
              <a:ext cx="0" cy="10972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13" name="Group 13">
              <a:extLst>
                <a:ext uri="{FF2B5EF4-FFF2-40B4-BE49-F238E27FC236}">
                  <a16:creationId xmlns:a16="http://schemas.microsoft.com/office/drawing/2014/main" id="{B9D55E25-6203-E347-9814-8E8388DE46A6}"/>
                </a:ext>
              </a:extLst>
            </p:cNvPr>
            <p:cNvGrpSpPr>
              <a:grpSpLocks noChangeAspect="1"/>
            </p:cNvGrpSpPr>
            <p:nvPr/>
          </p:nvGrpSpPr>
          <p:grpSpPr bwMode="auto">
            <a:xfrm>
              <a:off x="3543645" y="3518962"/>
              <a:ext cx="182880" cy="182880"/>
              <a:chOff x="1344" y="2064"/>
              <a:chExt cx="192" cy="192"/>
            </a:xfrm>
          </p:grpSpPr>
          <p:sp>
            <p:nvSpPr>
              <p:cNvPr id="214" name="Oval 14">
                <a:extLst>
                  <a:ext uri="{FF2B5EF4-FFF2-40B4-BE49-F238E27FC236}">
                    <a16:creationId xmlns:a16="http://schemas.microsoft.com/office/drawing/2014/main" id="{3C772D92-5598-804A-926A-E7C55B38C03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5" name="Rectangle 15">
                <a:extLst>
                  <a:ext uri="{FF2B5EF4-FFF2-40B4-BE49-F238E27FC236}">
                    <a16:creationId xmlns:a16="http://schemas.microsoft.com/office/drawing/2014/main" id="{89FC42F5-5BD8-8B41-844A-CB7A147487F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16" name="Group 210">
              <a:extLst>
                <a:ext uri="{FF2B5EF4-FFF2-40B4-BE49-F238E27FC236}">
                  <a16:creationId xmlns:a16="http://schemas.microsoft.com/office/drawing/2014/main" id="{781D7168-2BB8-1A4B-8861-F7E32479C863}"/>
                </a:ext>
              </a:extLst>
            </p:cNvPr>
            <p:cNvGrpSpPr>
              <a:grpSpLocks/>
            </p:cNvGrpSpPr>
            <p:nvPr/>
          </p:nvGrpSpPr>
          <p:grpSpPr bwMode="auto">
            <a:xfrm rot="5400000">
              <a:off x="936299" y="2845565"/>
              <a:ext cx="304800" cy="762000"/>
              <a:chOff x="3216" y="1728"/>
              <a:chExt cx="192" cy="480"/>
            </a:xfrm>
          </p:grpSpPr>
          <p:sp>
            <p:nvSpPr>
              <p:cNvPr id="217" name="Line 8">
                <a:extLst>
                  <a:ext uri="{FF2B5EF4-FFF2-40B4-BE49-F238E27FC236}">
                    <a16:creationId xmlns:a16="http://schemas.microsoft.com/office/drawing/2014/main" id="{A22C8E63-CE42-7A4F-A40D-239C40FA9BE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9">
                <a:extLst>
                  <a:ext uri="{FF2B5EF4-FFF2-40B4-BE49-F238E27FC236}">
                    <a16:creationId xmlns:a16="http://schemas.microsoft.com/office/drawing/2014/main" id="{094A48CB-BCB1-2646-A9E3-1DD0C17D56A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 name="Line 10">
                <a:extLst>
                  <a:ext uri="{FF2B5EF4-FFF2-40B4-BE49-F238E27FC236}">
                    <a16:creationId xmlns:a16="http://schemas.microsoft.com/office/drawing/2014/main" id="{7B628763-DAF7-3D45-A60D-83A8A4602DC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1">
                <a:extLst>
                  <a:ext uri="{FF2B5EF4-FFF2-40B4-BE49-F238E27FC236}">
                    <a16:creationId xmlns:a16="http://schemas.microsoft.com/office/drawing/2014/main" id="{CC585950-DCE1-EE44-BF6F-854DFC73A28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33" name="Group 220">
              <a:extLst>
                <a:ext uri="{FF2B5EF4-FFF2-40B4-BE49-F238E27FC236}">
                  <a16:creationId xmlns:a16="http://schemas.microsoft.com/office/drawing/2014/main" id="{54A39DA3-D8DE-0B47-93EF-85DB0A4E2BD7}"/>
                </a:ext>
              </a:extLst>
            </p:cNvPr>
            <p:cNvGrpSpPr>
              <a:grpSpLocks/>
            </p:cNvGrpSpPr>
            <p:nvPr/>
          </p:nvGrpSpPr>
          <p:grpSpPr bwMode="auto">
            <a:xfrm>
              <a:off x="646115" y="3955213"/>
              <a:ext cx="152400" cy="304800"/>
              <a:chOff x="3264" y="3072"/>
              <a:chExt cx="96" cy="192"/>
            </a:xfrm>
          </p:grpSpPr>
          <p:sp>
            <p:nvSpPr>
              <p:cNvPr id="234" name="Line 17">
                <a:extLst>
                  <a:ext uri="{FF2B5EF4-FFF2-40B4-BE49-F238E27FC236}">
                    <a16:creationId xmlns:a16="http://schemas.microsoft.com/office/drawing/2014/main" id="{4DCB3F48-5691-BE43-818B-0A4D7F5CED9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Freeform 18">
                <a:extLst>
                  <a:ext uri="{FF2B5EF4-FFF2-40B4-BE49-F238E27FC236}">
                    <a16:creationId xmlns:a16="http://schemas.microsoft.com/office/drawing/2014/main" id="{0E94F73D-5808-A84C-ACA9-74886A5AC48C}"/>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36" name="TextBox 235">
              <a:extLst>
                <a:ext uri="{FF2B5EF4-FFF2-40B4-BE49-F238E27FC236}">
                  <a16:creationId xmlns:a16="http://schemas.microsoft.com/office/drawing/2014/main" id="{483F4B45-15C0-9F48-A9ED-A674C47F87ED}"/>
                </a:ext>
              </a:extLst>
            </p:cNvPr>
            <p:cNvSpPr txBox="1"/>
            <p:nvPr/>
          </p:nvSpPr>
          <p:spPr>
            <a:xfrm>
              <a:off x="1310952" y="3604083"/>
              <a:ext cx="694034" cy="338554"/>
            </a:xfrm>
            <a:prstGeom prst="rect">
              <a:avLst/>
            </a:prstGeom>
            <a:noFill/>
          </p:spPr>
          <p:txBody>
            <a:bodyPr wrap="square" rtlCol="0">
              <a:spAutoFit/>
            </a:bodyPr>
            <a:lstStyle/>
            <a:p>
              <a:r>
                <a:rPr lang="en-US" sz="1600" dirty="0"/>
                <a:t>100K</a:t>
              </a:r>
              <a:endParaRPr lang="en-US" baseline="-25000" dirty="0"/>
            </a:p>
          </p:txBody>
        </p:sp>
        <p:sp>
          <p:nvSpPr>
            <p:cNvPr id="253" name="Freeform 12">
              <a:extLst>
                <a:ext uri="{FF2B5EF4-FFF2-40B4-BE49-F238E27FC236}">
                  <a16:creationId xmlns:a16="http://schemas.microsoft.com/office/drawing/2014/main" id="{CDF4AADF-CDEA-EA48-AFB4-986B47627A85}"/>
                </a:ext>
              </a:extLst>
            </p:cNvPr>
            <p:cNvSpPr>
              <a:spLocks noChangeAspect="1"/>
            </p:cNvSpPr>
            <p:nvPr/>
          </p:nvSpPr>
          <p:spPr bwMode="auto">
            <a:xfrm rot="5400000">
              <a:off x="1752711" y="284013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5" name="TextBox 254">
              <a:extLst>
                <a:ext uri="{FF2B5EF4-FFF2-40B4-BE49-F238E27FC236}">
                  <a16:creationId xmlns:a16="http://schemas.microsoft.com/office/drawing/2014/main" id="{32E6B35D-BCAE-384E-8E9F-735CDDE101B2}"/>
                </a:ext>
              </a:extLst>
            </p:cNvPr>
            <p:cNvSpPr txBox="1"/>
            <p:nvPr/>
          </p:nvSpPr>
          <p:spPr>
            <a:xfrm>
              <a:off x="1245101" y="2826872"/>
              <a:ext cx="1015003" cy="338554"/>
            </a:xfrm>
            <a:prstGeom prst="rect">
              <a:avLst/>
            </a:prstGeom>
            <a:noFill/>
          </p:spPr>
          <p:txBody>
            <a:bodyPr wrap="square" rtlCol="0">
              <a:spAutoFit/>
            </a:bodyPr>
            <a:lstStyle/>
            <a:p>
              <a:r>
                <a:rPr lang="en-US" sz="1600" dirty="0"/>
                <a:t>R</a:t>
              </a:r>
              <a:r>
                <a:rPr lang="en-US" sz="1600" baseline="-25000" dirty="0"/>
                <a:t>1</a:t>
              </a:r>
              <a:r>
                <a:rPr lang="en-US" sz="1600" dirty="0"/>
                <a:t>=10K</a:t>
              </a:r>
              <a:endParaRPr lang="en-US" baseline="-25000" dirty="0"/>
            </a:p>
          </p:txBody>
        </p:sp>
        <p:grpSp>
          <p:nvGrpSpPr>
            <p:cNvPr id="256" name="Group 220">
              <a:extLst>
                <a:ext uri="{FF2B5EF4-FFF2-40B4-BE49-F238E27FC236}">
                  <a16:creationId xmlns:a16="http://schemas.microsoft.com/office/drawing/2014/main" id="{40A111F2-8F61-A74D-A75E-E825EFE26045}"/>
                </a:ext>
              </a:extLst>
            </p:cNvPr>
            <p:cNvGrpSpPr>
              <a:grpSpLocks/>
            </p:cNvGrpSpPr>
            <p:nvPr/>
          </p:nvGrpSpPr>
          <p:grpSpPr bwMode="auto">
            <a:xfrm>
              <a:off x="2545651" y="5220122"/>
              <a:ext cx="152400" cy="304800"/>
              <a:chOff x="3264" y="3072"/>
              <a:chExt cx="96" cy="192"/>
            </a:xfrm>
          </p:grpSpPr>
          <p:sp>
            <p:nvSpPr>
              <p:cNvPr id="257" name="Line 17">
                <a:extLst>
                  <a:ext uri="{FF2B5EF4-FFF2-40B4-BE49-F238E27FC236}">
                    <a16:creationId xmlns:a16="http://schemas.microsoft.com/office/drawing/2014/main" id="{265489C4-EC8F-9D43-8D82-18029538A77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8" name="Freeform 18">
                <a:extLst>
                  <a:ext uri="{FF2B5EF4-FFF2-40B4-BE49-F238E27FC236}">
                    <a16:creationId xmlns:a16="http://schemas.microsoft.com/office/drawing/2014/main" id="{C2E462DB-D211-BA46-B87C-7F89E74B4B86}"/>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59" name="TextBox 258">
              <a:extLst>
                <a:ext uri="{FF2B5EF4-FFF2-40B4-BE49-F238E27FC236}">
                  <a16:creationId xmlns:a16="http://schemas.microsoft.com/office/drawing/2014/main" id="{5286D409-2112-D947-9424-A20B3820D4BF}"/>
                </a:ext>
              </a:extLst>
            </p:cNvPr>
            <p:cNvSpPr txBox="1"/>
            <p:nvPr/>
          </p:nvSpPr>
          <p:spPr>
            <a:xfrm>
              <a:off x="2646743" y="4866024"/>
              <a:ext cx="720372" cy="338554"/>
            </a:xfrm>
            <a:prstGeom prst="rect">
              <a:avLst/>
            </a:prstGeom>
            <a:noFill/>
          </p:spPr>
          <p:txBody>
            <a:bodyPr wrap="square" rtlCol="0">
              <a:spAutoFit/>
            </a:bodyPr>
            <a:lstStyle/>
            <a:p>
              <a:r>
                <a:rPr lang="en-US" sz="1600" dirty="0"/>
                <a:t>10uF</a:t>
              </a:r>
              <a:endParaRPr lang="en-US" baseline="-25000" dirty="0"/>
            </a:p>
          </p:txBody>
        </p:sp>
        <p:grpSp>
          <p:nvGrpSpPr>
            <p:cNvPr id="260" name="Group 220">
              <a:extLst>
                <a:ext uri="{FF2B5EF4-FFF2-40B4-BE49-F238E27FC236}">
                  <a16:creationId xmlns:a16="http://schemas.microsoft.com/office/drawing/2014/main" id="{5D26B442-C828-AA43-AB59-8E0B24EA96EB}"/>
                </a:ext>
              </a:extLst>
            </p:cNvPr>
            <p:cNvGrpSpPr>
              <a:grpSpLocks/>
            </p:cNvGrpSpPr>
            <p:nvPr/>
          </p:nvGrpSpPr>
          <p:grpSpPr bwMode="auto">
            <a:xfrm>
              <a:off x="3565553" y="4305725"/>
              <a:ext cx="152400" cy="304800"/>
              <a:chOff x="3264" y="3072"/>
              <a:chExt cx="96" cy="192"/>
            </a:xfrm>
          </p:grpSpPr>
          <p:sp>
            <p:nvSpPr>
              <p:cNvPr id="261" name="Line 17">
                <a:extLst>
                  <a:ext uri="{FF2B5EF4-FFF2-40B4-BE49-F238E27FC236}">
                    <a16:creationId xmlns:a16="http://schemas.microsoft.com/office/drawing/2014/main" id="{9137ECD7-E08D-E041-BF5A-4A86041417D5}"/>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2" name="Freeform 18">
                <a:extLst>
                  <a:ext uri="{FF2B5EF4-FFF2-40B4-BE49-F238E27FC236}">
                    <a16:creationId xmlns:a16="http://schemas.microsoft.com/office/drawing/2014/main" id="{94FAA742-7839-2547-9D6A-798B2EF647E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63" name="Freeform 12">
              <a:extLst>
                <a:ext uri="{FF2B5EF4-FFF2-40B4-BE49-F238E27FC236}">
                  <a16:creationId xmlns:a16="http://schemas.microsoft.com/office/drawing/2014/main" id="{E5940BCB-685A-6E47-A0F6-837F7E5D0D57}"/>
                </a:ext>
              </a:extLst>
            </p:cNvPr>
            <p:cNvSpPr>
              <a:spLocks noChangeAspect="1"/>
            </p:cNvSpPr>
            <p:nvPr/>
          </p:nvSpPr>
          <p:spPr bwMode="auto">
            <a:xfrm>
              <a:off x="4298142" y="360213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64" name="Group 220">
              <a:extLst>
                <a:ext uri="{FF2B5EF4-FFF2-40B4-BE49-F238E27FC236}">
                  <a16:creationId xmlns:a16="http://schemas.microsoft.com/office/drawing/2014/main" id="{D957622C-9ADF-734D-8001-97EA6206096F}"/>
                </a:ext>
              </a:extLst>
            </p:cNvPr>
            <p:cNvGrpSpPr>
              <a:grpSpLocks/>
            </p:cNvGrpSpPr>
            <p:nvPr/>
          </p:nvGrpSpPr>
          <p:grpSpPr bwMode="auto">
            <a:xfrm>
              <a:off x="4304103" y="4294003"/>
              <a:ext cx="152400" cy="304800"/>
              <a:chOff x="3264" y="3072"/>
              <a:chExt cx="96" cy="192"/>
            </a:xfrm>
          </p:grpSpPr>
          <p:sp>
            <p:nvSpPr>
              <p:cNvPr id="265" name="Line 17">
                <a:extLst>
                  <a:ext uri="{FF2B5EF4-FFF2-40B4-BE49-F238E27FC236}">
                    <a16:creationId xmlns:a16="http://schemas.microsoft.com/office/drawing/2014/main" id="{ED7EA051-365D-774B-A256-810C1ACAC9B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6" name="Freeform 18">
                <a:extLst>
                  <a:ext uri="{FF2B5EF4-FFF2-40B4-BE49-F238E27FC236}">
                    <a16:creationId xmlns:a16="http://schemas.microsoft.com/office/drawing/2014/main" id="{B5BF2053-F60C-734B-8FFD-1EE671B55EF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67" name="Group 210">
              <a:extLst>
                <a:ext uri="{FF2B5EF4-FFF2-40B4-BE49-F238E27FC236}">
                  <a16:creationId xmlns:a16="http://schemas.microsoft.com/office/drawing/2014/main" id="{4F6B93F3-B0B1-4248-8D87-C5298E5796E5}"/>
                </a:ext>
              </a:extLst>
            </p:cNvPr>
            <p:cNvGrpSpPr>
              <a:grpSpLocks/>
            </p:cNvGrpSpPr>
            <p:nvPr/>
          </p:nvGrpSpPr>
          <p:grpSpPr bwMode="auto">
            <a:xfrm rot="5400000">
              <a:off x="3843621" y="3220702"/>
              <a:ext cx="304800" cy="762000"/>
              <a:chOff x="3216" y="1728"/>
              <a:chExt cx="192" cy="480"/>
            </a:xfrm>
          </p:grpSpPr>
          <p:sp>
            <p:nvSpPr>
              <p:cNvPr id="268" name="Line 8">
                <a:extLst>
                  <a:ext uri="{FF2B5EF4-FFF2-40B4-BE49-F238E27FC236}">
                    <a16:creationId xmlns:a16="http://schemas.microsoft.com/office/drawing/2014/main" id="{A96485D6-9FAD-9748-9199-380C8DDF6D6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9" name="Line 9">
                <a:extLst>
                  <a:ext uri="{FF2B5EF4-FFF2-40B4-BE49-F238E27FC236}">
                    <a16:creationId xmlns:a16="http://schemas.microsoft.com/office/drawing/2014/main" id="{4C2F7284-D6F0-0045-8FDB-80813C477E0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0" name="Line 10">
                <a:extLst>
                  <a:ext uri="{FF2B5EF4-FFF2-40B4-BE49-F238E27FC236}">
                    <a16:creationId xmlns:a16="http://schemas.microsoft.com/office/drawing/2014/main" id="{3E85FD29-9415-5241-A4FA-7CE382379A6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1" name="Line 11">
                <a:extLst>
                  <a:ext uri="{FF2B5EF4-FFF2-40B4-BE49-F238E27FC236}">
                    <a16:creationId xmlns:a16="http://schemas.microsoft.com/office/drawing/2014/main" id="{0409013C-8E17-C641-82C8-C7F01152BE3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72" name="TextBox 271">
              <a:extLst>
                <a:ext uri="{FF2B5EF4-FFF2-40B4-BE49-F238E27FC236}">
                  <a16:creationId xmlns:a16="http://schemas.microsoft.com/office/drawing/2014/main" id="{CA0D47EA-AEDB-8C44-8BC4-CC7E78457AA6}"/>
                </a:ext>
              </a:extLst>
            </p:cNvPr>
            <p:cNvSpPr txBox="1"/>
            <p:nvPr/>
          </p:nvSpPr>
          <p:spPr>
            <a:xfrm>
              <a:off x="3823954" y="3972676"/>
              <a:ext cx="720372" cy="338554"/>
            </a:xfrm>
            <a:prstGeom prst="rect">
              <a:avLst/>
            </a:prstGeom>
            <a:noFill/>
          </p:spPr>
          <p:txBody>
            <a:bodyPr wrap="square" rtlCol="0">
              <a:spAutoFit/>
            </a:bodyPr>
            <a:lstStyle/>
            <a:p>
              <a:r>
                <a:rPr lang="en-US" sz="1600" dirty="0"/>
                <a:t>10K</a:t>
              </a:r>
              <a:endParaRPr lang="en-US" baseline="-25000" dirty="0"/>
            </a:p>
          </p:txBody>
        </p:sp>
        <mc:AlternateContent xmlns:mc="http://schemas.openxmlformats.org/markup-compatibility/2006" xmlns:a14="http://schemas.microsoft.com/office/drawing/2010/main">
          <mc:Choice Requires="a14">
            <p:sp>
              <p:nvSpPr>
                <p:cNvPr id="383" name="TextBox 382">
                  <a:extLst>
                    <a:ext uri="{FF2B5EF4-FFF2-40B4-BE49-F238E27FC236}">
                      <a16:creationId xmlns:a16="http://schemas.microsoft.com/office/drawing/2014/main" id="{1C65CDC6-F7EB-6A4F-ACE1-D4684D95A85C}"/>
                    </a:ext>
                  </a:extLst>
                </p:cNvPr>
                <p:cNvSpPr txBox="1"/>
                <p:nvPr/>
              </p:nvSpPr>
              <p:spPr>
                <a:xfrm>
                  <a:off x="47508" y="5187755"/>
                  <a:ext cx="1671419" cy="66409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𝑣</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𝑓</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den>
                        </m:f>
                      </m:oMath>
                    </m:oMathPara>
                  </a14:m>
                  <a:endParaRPr lang="en-US" dirty="0"/>
                </a:p>
              </p:txBody>
            </p:sp>
          </mc:Choice>
          <mc:Fallback xmlns="">
            <p:sp>
              <p:nvSpPr>
                <p:cNvPr id="383" name="TextBox 382">
                  <a:extLst>
                    <a:ext uri="{FF2B5EF4-FFF2-40B4-BE49-F238E27FC236}">
                      <a16:creationId xmlns:a16="http://schemas.microsoft.com/office/drawing/2014/main" id="{1C65CDC6-F7EB-6A4F-ACE1-D4684D95A85C}"/>
                    </a:ext>
                  </a:extLst>
                </p:cNvPr>
                <p:cNvSpPr txBox="1">
                  <a:spLocks noRot="1" noChangeAspect="1" noMove="1" noResize="1" noEditPoints="1" noAdjustHandles="1" noChangeArrowheads="1" noChangeShapeType="1" noTextEdit="1"/>
                </p:cNvSpPr>
                <p:nvPr/>
              </p:nvSpPr>
              <p:spPr>
                <a:xfrm>
                  <a:off x="47508" y="5187755"/>
                  <a:ext cx="1671419" cy="664093"/>
                </a:xfrm>
                <a:prstGeom prst="rect">
                  <a:avLst/>
                </a:prstGeom>
                <a:blipFill>
                  <a:blip r:embed="rId3"/>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287633470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474749" y="155568"/>
            <a:ext cx="11529391" cy="769441"/>
          </a:xfrm>
          <a:prstGeom prst="rect">
            <a:avLst/>
          </a:prstGeom>
          <a:noFill/>
        </p:spPr>
        <p:txBody>
          <a:bodyPr wrap="square" rtlCol="0">
            <a:spAutoFit/>
          </a:bodyPr>
          <a:lstStyle/>
          <a:p>
            <a:pPr algn="ctr"/>
            <a:r>
              <a:rPr lang="en-US" sz="4400" dirty="0">
                <a:latin typeface="+mj-lt"/>
              </a:rPr>
              <a:t>Op amp feedback</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71</a:t>
            </a:fld>
            <a:endParaRPr lang="en-US"/>
          </a:p>
        </p:txBody>
      </p:sp>
      <p:grpSp>
        <p:nvGrpSpPr>
          <p:cNvPr id="126" name="Group 125">
            <a:extLst>
              <a:ext uri="{FF2B5EF4-FFF2-40B4-BE49-F238E27FC236}">
                <a16:creationId xmlns:a16="http://schemas.microsoft.com/office/drawing/2014/main" id="{79DCCD96-8962-7E4D-927A-F835536BC49F}"/>
              </a:ext>
            </a:extLst>
          </p:cNvPr>
          <p:cNvGrpSpPr/>
          <p:nvPr/>
        </p:nvGrpSpPr>
        <p:grpSpPr>
          <a:xfrm>
            <a:off x="319136" y="970984"/>
            <a:ext cx="3299866" cy="3080057"/>
            <a:chOff x="7388993" y="2173644"/>
            <a:chExt cx="3299866" cy="3080057"/>
          </a:xfrm>
        </p:grpSpPr>
        <p:sp>
          <p:nvSpPr>
            <p:cNvPr id="58" name="Freeform 43">
              <a:extLst>
                <a:ext uri="{FF2B5EF4-FFF2-40B4-BE49-F238E27FC236}">
                  <a16:creationId xmlns:a16="http://schemas.microsoft.com/office/drawing/2014/main" id="{7002A535-A2A7-9D4B-A28D-8A740D0EB9B2}"/>
                </a:ext>
              </a:extLst>
            </p:cNvPr>
            <p:cNvSpPr>
              <a:spLocks/>
            </p:cNvSpPr>
            <p:nvPr/>
          </p:nvSpPr>
          <p:spPr bwMode="auto">
            <a:xfrm>
              <a:off x="8491999" y="2201868"/>
              <a:ext cx="1066800" cy="1371600"/>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59" name="Freeform 12">
              <a:extLst>
                <a:ext uri="{FF2B5EF4-FFF2-40B4-BE49-F238E27FC236}">
                  <a16:creationId xmlns:a16="http://schemas.microsoft.com/office/drawing/2014/main" id="{97CDFB28-B715-9A45-A96F-321C9407D45D}"/>
                </a:ext>
              </a:extLst>
            </p:cNvPr>
            <p:cNvSpPr>
              <a:spLocks noChangeAspect="1"/>
            </p:cNvSpPr>
            <p:nvPr/>
          </p:nvSpPr>
          <p:spPr bwMode="auto">
            <a:xfrm>
              <a:off x="9801732" y="424072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 name="TextBox 1">
              <a:extLst>
                <a:ext uri="{FF2B5EF4-FFF2-40B4-BE49-F238E27FC236}">
                  <a16:creationId xmlns:a16="http://schemas.microsoft.com/office/drawing/2014/main" id="{269FBE37-1107-4F4E-809F-DE42E15FC7BA}"/>
                </a:ext>
              </a:extLst>
            </p:cNvPr>
            <p:cNvSpPr txBox="1"/>
            <p:nvPr/>
          </p:nvSpPr>
          <p:spPr>
            <a:xfrm>
              <a:off x="8460608" y="2338942"/>
              <a:ext cx="211756" cy="338554"/>
            </a:xfrm>
            <a:prstGeom prst="rect">
              <a:avLst/>
            </a:prstGeom>
            <a:noFill/>
          </p:spPr>
          <p:txBody>
            <a:bodyPr wrap="square" rtlCol="0">
              <a:spAutoFit/>
            </a:bodyPr>
            <a:lstStyle/>
            <a:p>
              <a:r>
                <a:rPr lang="en-US" sz="1600" dirty="0"/>
                <a:t>+</a:t>
              </a:r>
              <a:endParaRPr lang="en-US" dirty="0"/>
            </a:p>
          </p:txBody>
        </p:sp>
        <p:sp>
          <p:nvSpPr>
            <p:cNvPr id="60" name="Freeform 12">
              <a:extLst>
                <a:ext uri="{FF2B5EF4-FFF2-40B4-BE49-F238E27FC236}">
                  <a16:creationId xmlns:a16="http://schemas.microsoft.com/office/drawing/2014/main" id="{61E8DF10-CBD3-CE4E-81EA-E70D16840780}"/>
                </a:ext>
              </a:extLst>
            </p:cNvPr>
            <p:cNvSpPr>
              <a:spLocks noChangeAspect="1"/>
            </p:cNvSpPr>
            <p:nvPr/>
          </p:nvSpPr>
          <p:spPr bwMode="auto">
            <a:xfrm>
              <a:off x="9800134" y="288196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1" name="TextBox 60">
              <a:extLst>
                <a:ext uri="{FF2B5EF4-FFF2-40B4-BE49-F238E27FC236}">
                  <a16:creationId xmlns:a16="http://schemas.microsoft.com/office/drawing/2014/main" id="{5A00A5FE-4B49-2C46-BADB-D0B84195B97F}"/>
                </a:ext>
              </a:extLst>
            </p:cNvPr>
            <p:cNvSpPr txBox="1"/>
            <p:nvPr/>
          </p:nvSpPr>
          <p:spPr>
            <a:xfrm>
              <a:off x="8487877" y="3011100"/>
              <a:ext cx="211756" cy="338554"/>
            </a:xfrm>
            <a:prstGeom prst="rect">
              <a:avLst/>
            </a:prstGeom>
            <a:noFill/>
          </p:spPr>
          <p:txBody>
            <a:bodyPr wrap="square" rtlCol="0">
              <a:spAutoFit/>
            </a:bodyPr>
            <a:lstStyle/>
            <a:p>
              <a:r>
                <a:rPr lang="en-US" sz="1600" dirty="0"/>
                <a:t>-</a:t>
              </a:r>
              <a:endParaRPr lang="en-US" dirty="0"/>
            </a:p>
          </p:txBody>
        </p:sp>
        <p:cxnSp>
          <p:nvCxnSpPr>
            <p:cNvPr id="33" name="Straight Connector 32">
              <a:extLst>
                <a:ext uri="{FF2B5EF4-FFF2-40B4-BE49-F238E27FC236}">
                  <a16:creationId xmlns:a16="http://schemas.microsoft.com/office/drawing/2014/main" id="{FCCD4BBA-4569-BC49-83B3-571884E7BC00}"/>
                </a:ext>
              </a:extLst>
            </p:cNvPr>
            <p:cNvCxnSpPr/>
            <p:nvPr/>
          </p:nvCxnSpPr>
          <p:spPr>
            <a:xfrm>
              <a:off x="7700210" y="2512191"/>
              <a:ext cx="78927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3" name="Group 13">
              <a:extLst>
                <a:ext uri="{FF2B5EF4-FFF2-40B4-BE49-F238E27FC236}">
                  <a16:creationId xmlns:a16="http://schemas.microsoft.com/office/drawing/2014/main" id="{AD021C3C-87CA-F344-905B-79EED6AC9255}"/>
                </a:ext>
              </a:extLst>
            </p:cNvPr>
            <p:cNvGrpSpPr>
              <a:grpSpLocks noChangeAspect="1"/>
            </p:cNvGrpSpPr>
            <p:nvPr/>
          </p:nvGrpSpPr>
          <p:grpSpPr bwMode="auto">
            <a:xfrm>
              <a:off x="9793710" y="4164528"/>
              <a:ext cx="152400" cy="152400"/>
              <a:chOff x="1344" y="2064"/>
              <a:chExt cx="192" cy="192"/>
            </a:xfrm>
          </p:grpSpPr>
          <p:sp>
            <p:nvSpPr>
              <p:cNvPr id="64" name="Oval 14">
                <a:extLst>
                  <a:ext uri="{FF2B5EF4-FFF2-40B4-BE49-F238E27FC236}">
                    <a16:creationId xmlns:a16="http://schemas.microsoft.com/office/drawing/2014/main" id="{4E695CA9-834A-3E4E-958E-A251EF4952C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5" name="Rectangle 15">
                <a:extLst>
                  <a:ext uri="{FF2B5EF4-FFF2-40B4-BE49-F238E27FC236}">
                    <a16:creationId xmlns:a16="http://schemas.microsoft.com/office/drawing/2014/main" id="{4E5752CE-0AF0-E040-BB66-61E4ECE7F24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66" name="TextBox 65">
              <a:extLst>
                <a:ext uri="{FF2B5EF4-FFF2-40B4-BE49-F238E27FC236}">
                  <a16:creationId xmlns:a16="http://schemas.microsoft.com/office/drawing/2014/main" id="{6DEEA716-6B66-0F4E-93D4-B6513B25B9E6}"/>
                </a:ext>
              </a:extLst>
            </p:cNvPr>
            <p:cNvSpPr txBox="1"/>
            <p:nvPr/>
          </p:nvSpPr>
          <p:spPr>
            <a:xfrm>
              <a:off x="7836775" y="2173644"/>
              <a:ext cx="462013" cy="338554"/>
            </a:xfrm>
            <a:prstGeom prst="rect">
              <a:avLst/>
            </a:prstGeom>
            <a:noFill/>
          </p:spPr>
          <p:txBody>
            <a:bodyPr wrap="square" rtlCol="0">
              <a:spAutoFit/>
            </a:bodyPr>
            <a:lstStyle/>
            <a:p>
              <a:r>
                <a:rPr lang="en-US" sz="1600" dirty="0"/>
                <a:t>i</a:t>
              </a:r>
              <a:r>
                <a:rPr lang="en-US" sz="1600" baseline="-25000" dirty="0"/>
                <a:t>1</a:t>
              </a:r>
              <a:endParaRPr lang="en-US" baseline="-25000" dirty="0"/>
            </a:p>
          </p:txBody>
        </p:sp>
        <p:cxnSp>
          <p:nvCxnSpPr>
            <p:cNvPr id="67" name="Straight Connector 66">
              <a:extLst>
                <a:ext uri="{FF2B5EF4-FFF2-40B4-BE49-F238E27FC236}">
                  <a16:creationId xmlns:a16="http://schemas.microsoft.com/office/drawing/2014/main" id="{64957433-845C-A14C-AD24-3136A819D697}"/>
                </a:ext>
              </a:extLst>
            </p:cNvPr>
            <p:cNvCxnSpPr>
              <a:cxnSpLocks/>
            </p:cNvCxnSpPr>
            <p:nvPr/>
          </p:nvCxnSpPr>
          <p:spPr>
            <a:xfrm>
              <a:off x="8157618" y="3198023"/>
              <a:ext cx="33207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C3EFE676-3903-1644-891D-4DD314DD382F}"/>
                </a:ext>
              </a:extLst>
            </p:cNvPr>
            <p:cNvCxnSpPr/>
            <p:nvPr/>
          </p:nvCxnSpPr>
          <p:spPr>
            <a:xfrm>
              <a:off x="9558799" y="2887668"/>
              <a:ext cx="78927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C154958E-CC6E-3C46-AF7F-84C845389E4B}"/>
                </a:ext>
              </a:extLst>
            </p:cNvPr>
            <p:cNvCxnSpPr/>
            <p:nvPr/>
          </p:nvCxnSpPr>
          <p:spPr>
            <a:xfrm>
              <a:off x="8163035" y="4240729"/>
              <a:ext cx="170078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D9FB5DD4-7D85-9445-B799-9C774674CFAF}"/>
                </a:ext>
              </a:extLst>
            </p:cNvPr>
            <p:cNvCxnSpPr>
              <a:cxnSpLocks/>
            </p:cNvCxnSpPr>
            <p:nvPr/>
          </p:nvCxnSpPr>
          <p:spPr>
            <a:xfrm>
              <a:off x="9876334" y="3591827"/>
              <a:ext cx="0" cy="64890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1" name="Group 13">
              <a:extLst>
                <a:ext uri="{FF2B5EF4-FFF2-40B4-BE49-F238E27FC236}">
                  <a16:creationId xmlns:a16="http://schemas.microsoft.com/office/drawing/2014/main" id="{3A923C3B-89E9-414D-AD7B-B337CE91C34C}"/>
                </a:ext>
              </a:extLst>
            </p:cNvPr>
            <p:cNvGrpSpPr>
              <a:grpSpLocks noChangeAspect="1"/>
            </p:cNvGrpSpPr>
            <p:nvPr/>
          </p:nvGrpSpPr>
          <p:grpSpPr bwMode="auto">
            <a:xfrm>
              <a:off x="7645875" y="2435198"/>
              <a:ext cx="152400" cy="152400"/>
              <a:chOff x="1344" y="2064"/>
              <a:chExt cx="192" cy="192"/>
            </a:xfrm>
          </p:grpSpPr>
          <p:sp>
            <p:nvSpPr>
              <p:cNvPr id="72" name="Oval 14">
                <a:extLst>
                  <a:ext uri="{FF2B5EF4-FFF2-40B4-BE49-F238E27FC236}">
                    <a16:creationId xmlns:a16="http://schemas.microsoft.com/office/drawing/2014/main" id="{C40CC1FF-2288-1C4F-BC58-85D2B303635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3" name="Rectangle 15">
                <a:extLst>
                  <a:ext uri="{FF2B5EF4-FFF2-40B4-BE49-F238E27FC236}">
                    <a16:creationId xmlns:a16="http://schemas.microsoft.com/office/drawing/2014/main" id="{6B492B55-F945-294D-9472-9888DCBA335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4" name="Group 13">
              <a:extLst>
                <a:ext uri="{FF2B5EF4-FFF2-40B4-BE49-F238E27FC236}">
                  <a16:creationId xmlns:a16="http://schemas.microsoft.com/office/drawing/2014/main" id="{F2587DD8-D9EB-244E-BD99-C718062192C9}"/>
                </a:ext>
              </a:extLst>
            </p:cNvPr>
            <p:cNvGrpSpPr>
              <a:grpSpLocks noChangeAspect="1"/>
            </p:cNvGrpSpPr>
            <p:nvPr/>
          </p:nvGrpSpPr>
          <p:grpSpPr bwMode="auto">
            <a:xfrm>
              <a:off x="10271871" y="2811468"/>
              <a:ext cx="152400" cy="152400"/>
              <a:chOff x="1344" y="2064"/>
              <a:chExt cx="192" cy="192"/>
            </a:xfrm>
          </p:grpSpPr>
          <p:sp>
            <p:nvSpPr>
              <p:cNvPr id="75" name="Oval 14">
                <a:extLst>
                  <a:ext uri="{FF2B5EF4-FFF2-40B4-BE49-F238E27FC236}">
                    <a16:creationId xmlns:a16="http://schemas.microsoft.com/office/drawing/2014/main" id="{FE4E85C8-990F-E94F-A135-31EDC4B60B2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6" name="Rectangle 15">
                <a:extLst>
                  <a:ext uri="{FF2B5EF4-FFF2-40B4-BE49-F238E27FC236}">
                    <a16:creationId xmlns:a16="http://schemas.microsoft.com/office/drawing/2014/main" id="{26478EC5-CF38-8742-AC1B-A75D72EBBE9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7" name="TextBox 76">
              <a:extLst>
                <a:ext uri="{FF2B5EF4-FFF2-40B4-BE49-F238E27FC236}">
                  <a16:creationId xmlns:a16="http://schemas.microsoft.com/office/drawing/2014/main" id="{DD951782-924C-6447-8D4C-F35397536015}"/>
                </a:ext>
              </a:extLst>
            </p:cNvPr>
            <p:cNvSpPr txBox="1"/>
            <p:nvPr/>
          </p:nvSpPr>
          <p:spPr>
            <a:xfrm>
              <a:off x="7388993" y="2347503"/>
              <a:ext cx="462013" cy="338554"/>
            </a:xfrm>
            <a:prstGeom prst="rect">
              <a:avLst/>
            </a:prstGeom>
            <a:noFill/>
          </p:spPr>
          <p:txBody>
            <a:bodyPr wrap="square" rtlCol="0">
              <a:spAutoFit/>
            </a:bodyPr>
            <a:lstStyle/>
            <a:p>
              <a:r>
                <a:rPr lang="en-US" sz="1600" dirty="0"/>
                <a:t>v</a:t>
              </a:r>
              <a:r>
                <a:rPr lang="en-US" sz="1600" baseline="-25000" dirty="0"/>
                <a:t>1</a:t>
              </a:r>
              <a:endParaRPr lang="en-US" baseline="-25000" dirty="0"/>
            </a:p>
          </p:txBody>
        </p:sp>
        <p:sp>
          <p:nvSpPr>
            <p:cNvPr id="78" name="TextBox 77">
              <a:extLst>
                <a:ext uri="{FF2B5EF4-FFF2-40B4-BE49-F238E27FC236}">
                  <a16:creationId xmlns:a16="http://schemas.microsoft.com/office/drawing/2014/main" id="{3B010F6A-2955-E047-A78E-9F57D4B036EF}"/>
                </a:ext>
              </a:extLst>
            </p:cNvPr>
            <p:cNvSpPr txBox="1"/>
            <p:nvPr/>
          </p:nvSpPr>
          <p:spPr>
            <a:xfrm>
              <a:off x="10226846" y="2942665"/>
              <a:ext cx="462013" cy="338554"/>
            </a:xfrm>
            <a:prstGeom prst="rect">
              <a:avLst/>
            </a:prstGeom>
            <a:noFill/>
          </p:spPr>
          <p:txBody>
            <a:bodyPr wrap="square" rtlCol="0">
              <a:spAutoFit/>
            </a:bodyPr>
            <a:lstStyle/>
            <a:p>
              <a:r>
                <a:rPr lang="en-US" sz="1600" dirty="0"/>
                <a:t>v</a:t>
              </a:r>
              <a:r>
                <a:rPr lang="en-US" sz="1600" baseline="-25000" dirty="0"/>
                <a:t>2</a:t>
              </a:r>
              <a:endParaRPr lang="en-US" baseline="-25000" dirty="0"/>
            </a:p>
          </p:txBody>
        </p:sp>
        <p:grpSp>
          <p:nvGrpSpPr>
            <p:cNvPr id="79" name="Group 220">
              <a:extLst>
                <a:ext uri="{FF2B5EF4-FFF2-40B4-BE49-F238E27FC236}">
                  <a16:creationId xmlns:a16="http://schemas.microsoft.com/office/drawing/2014/main" id="{6996E0FA-059F-C147-8051-B8157E9ACABC}"/>
                </a:ext>
              </a:extLst>
            </p:cNvPr>
            <p:cNvGrpSpPr>
              <a:grpSpLocks/>
            </p:cNvGrpSpPr>
            <p:nvPr/>
          </p:nvGrpSpPr>
          <p:grpSpPr bwMode="auto">
            <a:xfrm>
              <a:off x="9800134" y="4948901"/>
              <a:ext cx="152400" cy="304800"/>
              <a:chOff x="3264" y="3072"/>
              <a:chExt cx="96" cy="192"/>
            </a:xfrm>
          </p:grpSpPr>
          <p:sp>
            <p:nvSpPr>
              <p:cNvPr id="80" name="Line 17">
                <a:extLst>
                  <a:ext uri="{FF2B5EF4-FFF2-40B4-BE49-F238E27FC236}">
                    <a16:creationId xmlns:a16="http://schemas.microsoft.com/office/drawing/2014/main" id="{630625D0-2F6D-B74B-ABC4-5E51ECC21AE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Freeform 18">
                <a:extLst>
                  <a:ext uri="{FF2B5EF4-FFF2-40B4-BE49-F238E27FC236}">
                    <a16:creationId xmlns:a16="http://schemas.microsoft.com/office/drawing/2014/main" id="{CE803163-167D-F84B-872D-7E2BE8C9BB4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82" name="TextBox 81">
              <a:extLst>
                <a:ext uri="{FF2B5EF4-FFF2-40B4-BE49-F238E27FC236}">
                  <a16:creationId xmlns:a16="http://schemas.microsoft.com/office/drawing/2014/main" id="{A988AAEC-8948-D646-BB6D-E8CE2BB230A8}"/>
                </a:ext>
              </a:extLst>
            </p:cNvPr>
            <p:cNvSpPr txBox="1"/>
            <p:nvPr/>
          </p:nvSpPr>
          <p:spPr>
            <a:xfrm>
              <a:off x="9924158" y="3172739"/>
              <a:ext cx="462013" cy="338554"/>
            </a:xfrm>
            <a:prstGeom prst="rect">
              <a:avLst/>
            </a:prstGeom>
            <a:noFill/>
          </p:spPr>
          <p:txBody>
            <a:bodyPr wrap="square" rtlCol="0">
              <a:spAutoFit/>
            </a:bodyPr>
            <a:lstStyle/>
            <a:p>
              <a:r>
                <a:rPr lang="en-US" sz="1600" dirty="0"/>
                <a:t>R</a:t>
              </a:r>
              <a:r>
                <a:rPr lang="en-US" sz="1600" baseline="-25000" dirty="0"/>
                <a:t>1</a:t>
              </a:r>
              <a:endParaRPr lang="en-US" baseline="-25000" dirty="0"/>
            </a:p>
          </p:txBody>
        </p:sp>
        <p:sp>
          <p:nvSpPr>
            <p:cNvPr id="83" name="TextBox 82">
              <a:extLst>
                <a:ext uri="{FF2B5EF4-FFF2-40B4-BE49-F238E27FC236}">
                  <a16:creationId xmlns:a16="http://schemas.microsoft.com/office/drawing/2014/main" id="{5C0DADCB-1FD6-F845-B94E-37C7642171CE}"/>
                </a:ext>
              </a:extLst>
            </p:cNvPr>
            <p:cNvSpPr txBox="1"/>
            <p:nvPr/>
          </p:nvSpPr>
          <p:spPr>
            <a:xfrm>
              <a:off x="9946110" y="4519565"/>
              <a:ext cx="462013" cy="338554"/>
            </a:xfrm>
            <a:prstGeom prst="rect">
              <a:avLst/>
            </a:prstGeom>
            <a:noFill/>
          </p:spPr>
          <p:txBody>
            <a:bodyPr wrap="square" rtlCol="0">
              <a:spAutoFit/>
            </a:bodyPr>
            <a:lstStyle/>
            <a:p>
              <a:r>
                <a:rPr lang="en-US" sz="1600" dirty="0"/>
                <a:t>R</a:t>
              </a:r>
              <a:r>
                <a:rPr lang="en-US" sz="1600" baseline="-25000" dirty="0"/>
                <a:t>2</a:t>
              </a:r>
              <a:endParaRPr lang="en-US" baseline="-25000" dirty="0"/>
            </a:p>
          </p:txBody>
        </p:sp>
        <p:cxnSp>
          <p:nvCxnSpPr>
            <p:cNvPr id="84" name="Straight Connector 83">
              <a:extLst>
                <a:ext uri="{FF2B5EF4-FFF2-40B4-BE49-F238E27FC236}">
                  <a16:creationId xmlns:a16="http://schemas.microsoft.com/office/drawing/2014/main" id="{418D806F-B870-8C48-90F5-8DDC5C7F6AA7}"/>
                </a:ext>
              </a:extLst>
            </p:cNvPr>
            <p:cNvCxnSpPr>
              <a:cxnSpLocks/>
            </p:cNvCxnSpPr>
            <p:nvPr/>
          </p:nvCxnSpPr>
          <p:spPr>
            <a:xfrm>
              <a:off x="8157618" y="3198022"/>
              <a:ext cx="0" cy="106070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25" name="Group 124">
            <a:extLst>
              <a:ext uri="{FF2B5EF4-FFF2-40B4-BE49-F238E27FC236}">
                <a16:creationId xmlns:a16="http://schemas.microsoft.com/office/drawing/2014/main" id="{E87C0914-2FD8-0B4B-91E0-2E27A4AB7C59}"/>
              </a:ext>
            </a:extLst>
          </p:cNvPr>
          <p:cNvGrpSpPr/>
          <p:nvPr/>
        </p:nvGrpSpPr>
        <p:grpSpPr>
          <a:xfrm>
            <a:off x="7851363" y="934557"/>
            <a:ext cx="3858125" cy="3245298"/>
            <a:chOff x="659317" y="1602537"/>
            <a:chExt cx="3858125" cy="3245298"/>
          </a:xfrm>
        </p:grpSpPr>
        <p:sp>
          <p:nvSpPr>
            <p:cNvPr id="86" name="Freeform 43">
              <a:extLst>
                <a:ext uri="{FF2B5EF4-FFF2-40B4-BE49-F238E27FC236}">
                  <a16:creationId xmlns:a16="http://schemas.microsoft.com/office/drawing/2014/main" id="{2AD42FB8-7C73-9549-B246-E7A4AEB4E81B}"/>
                </a:ext>
              </a:extLst>
            </p:cNvPr>
            <p:cNvSpPr>
              <a:spLocks/>
            </p:cNvSpPr>
            <p:nvPr/>
          </p:nvSpPr>
          <p:spPr bwMode="auto">
            <a:xfrm>
              <a:off x="2320582" y="1796002"/>
              <a:ext cx="1066800" cy="1371600"/>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87" name="Freeform 12">
              <a:extLst>
                <a:ext uri="{FF2B5EF4-FFF2-40B4-BE49-F238E27FC236}">
                  <a16:creationId xmlns:a16="http://schemas.microsoft.com/office/drawing/2014/main" id="{7485EB2A-B410-4749-B599-4B6FBEA7B28A}"/>
                </a:ext>
              </a:extLst>
            </p:cNvPr>
            <p:cNvSpPr>
              <a:spLocks noChangeAspect="1"/>
            </p:cNvSpPr>
            <p:nvPr/>
          </p:nvSpPr>
          <p:spPr bwMode="auto">
            <a:xfrm>
              <a:off x="3630315" y="383486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8" name="TextBox 87">
              <a:extLst>
                <a:ext uri="{FF2B5EF4-FFF2-40B4-BE49-F238E27FC236}">
                  <a16:creationId xmlns:a16="http://schemas.microsoft.com/office/drawing/2014/main" id="{2BE2D302-16B1-CA4D-9425-391A84894397}"/>
                </a:ext>
              </a:extLst>
            </p:cNvPr>
            <p:cNvSpPr txBox="1"/>
            <p:nvPr/>
          </p:nvSpPr>
          <p:spPr>
            <a:xfrm>
              <a:off x="2298817" y="2616471"/>
              <a:ext cx="211756" cy="338554"/>
            </a:xfrm>
            <a:prstGeom prst="rect">
              <a:avLst/>
            </a:prstGeom>
            <a:noFill/>
          </p:spPr>
          <p:txBody>
            <a:bodyPr wrap="square" rtlCol="0">
              <a:spAutoFit/>
            </a:bodyPr>
            <a:lstStyle/>
            <a:p>
              <a:r>
                <a:rPr lang="en-US" sz="1600" dirty="0"/>
                <a:t>+</a:t>
              </a:r>
              <a:endParaRPr lang="en-US" dirty="0"/>
            </a:p>
          </p:txBody>
        </p:sp>
        <p:sp>
          <p:nvSpPr>
            <p:cNvPr id="89" name="Freeform 12">
              <a:extLst>
                <a:ext uri="{FF2B5EF4-FFF2-40B4-BE49-F238E27FC236}">
                  <a16:creationId xmlns:a16="http://schemas.microsoft.com/office/drawing/2014/main" id="{7D5284E6-21E9-F045-8F7F-0A4BFA1008D9}"/>
                </a:ext>
              </a:extLst>
            </p:cNvPr>
            <p:cNvSpPr>
              <a:spLocks noChangeAspect="1"/>
            </p:cNvSpPr>
            <p:nvPr/>
          </p:nvSpPr>
          <p:spPr bwMode="auto">
            <a:xfrm>
              <a:off x="3628717" y="247610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90" name="TextBox 89">
              <a:extLst>
                <a:ext uri="{FF2B5EF4-FFF2-40B4-BE49-F238E27FC236}">
                  <a16:creationId xmlns:a16="http://schemas.microsoft.com/office/drawing/2014/main" id="{ECA88D44-AB04-D64D-B82C-613E88B01621}"/>
                </a:ext>
              </a:extLst>
            </p:cNvPr>
            <p:cNvSpPr txBox="1"/>
            <p:nvPr/>
          </p:nvSpPr>
          <p:spPr>
            <a:xfrm>
              <a:off x="2316460" y="1941091"/>
              <a:ext cx="211756" cy="338554"/>
            </a:xfrm>
            <a:prstGeom prst="rect">
              <a:avLst/>
            </a:prstGeom>
            <a:noFill/>
          </p:spPr>
          <p:txBody>
            <a:bodyPr wrap="square" rtlCol="0">
              <a:spAutoFit/>
            </a:bodyPr>
            <a:lstStyle/>
            <a:p>
              <a:r>
                <a:rPr lang="en-US" sz="1600" dirty="0"/>
                <a:t>-</a:t>
              </a:r>
              <a:endParaRPr lang="en-US" dirty="0"/>
            </a:p>
          </p:txBody>
        </p:sp>
        <p:cxnSp>
          <p:nvCxnSpPr>
            <p:cNvPr id="91" name="Straight Connector 90">
              <a:extLst>
                <a:ext uri="{FF2B5EF4-FFF2-40B4-BE49-F238E27FC236}">
                  <a16:creationId xmlns:a16="http://schemas.microsoft.com/office/drawing/2014/main" id="{D9E76F4B-82AB-754A-A464-FCDC22C52E54}"/>
                </a:ext>
              </a:extLst>
            </p:cNvPr>
            <p:cNvCxnSpPr/>
            <p:nvPr/>
          </p:nvCxnSpPr>
          <p:spPr>
            <a:xfrm>
              <a:off x="1525176" y="2105531"/>
              <a:ext cx="78927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2" name="Group 13">
              <a:extLst>
                <a:ext uri="{FF2B5EF4-FFF2-40B4-BE49-F238E27FC236}">
                  <a16:creationId xmlns:a16="http://schemas.microsoft.com/office/drawing/2014/main" id="{EACFA9F1-A66A-7149-90E2-7C1BAD200E5D}"/>
                </a:ext>
              </a:extLst>
            </p:cNvPr>
            <p:cNvGrpSpPr>
              <a:grpSpLocks noChangeAspect="1"/>
            </p:cNvGrpSpPr>
            <p:nvPr/>
          </p:nvGrpSpPr>
          <p:grpSpPr bwMode="auto">
            <a:xfrm>
              <a:off x="3622293" y="3758662"/>
              <a:ext cx="152400" cy="152400"/>
              <a:chOff x="1344" y="2064"/>
              <a:chExt cx="192" cy="192"/>
            </a:xfrm>
          </p:grpSpPr>
          <p:sp>
            <p:nvSpPr>
              <p:cNvPr id="93" name="Oval 14">
                <a:extLst>
                  <a:ext uri="{FF2B5EF4-FFF2-40B4-BE49-F238E27FC236}">
                    <a16:creationId xmlns:a16="http://schemas.microsoft.com/office/drawing/2014/main" id="{E9D758E4-55C7-F342-A8BB-8870CF0DBDA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4" name="Rectangle 15">
                <a:extLst>
                  <a:ext uri="{FF2B5EF4-FFF2-40B4-BE49-F238E27FC236}">
                    <a16:creationId xmlns:a16="http://schemas.microsoft.com/office/drawing/2014/main" id="{6C06FDF2-4B70-2F4B-9EB4-6DD2AB6EB5A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96" name="Straight Connector 95">
              <a:extLst>
                <a:ext uri="{FF2B5EF4-FFF2-40B4-BE49-F238E27FC236}">
                  <a16:creationId xmlns:a16="http://schemas.microsoft.com/office/drawing/2014/main" id="{889E2062-B6BD-604A-A9F9-927EA27812C5}"/>
                </a:ext>
              </a:extLst>
            </p:cNvPr>
            <p:cNvCxnSpPr>
              <a:cxnSpLocks/>
            </p:cNvCxnSpPr>
            <p:nvPr/>
          </p:nvCxnSpPr>
          <p:spPr>
            <a:xfrm>
              <a:off x="1986201" y="2792157"/>
              <a:ext cx="33207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9D202840-1498-074B-8D76-BEE36243A425}"/>
                </a:ext>
              </a:extLst>
            </p:cNvPr>
            <p:cNvCxnSpPr/>
            <p:nvPr/>
          </p:nvCxnSpPr>
          <p:spPr>
            <a:xfrm>
              <a:off x="3387382" y="2481802"/>
              <a:ext cx="78927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4904DE5A-CB11-414D-8BBB-2CD99BCF39F2}"/>
                </a:ext>
              </a:extLst>
            </p:cNvPr>
            <p:cNvCxnSpPr>
              <a:cxnSpLocks/>
            </p:cNvCxnSpPr>
            <p:nvPr/>
          </p:nvCxnSpPr>
          <p:spPr>
            <a:xfrm flipV="1">
              <a:off x="1536791" y="3835662"/>
              <a:ext cx="2159698" cy="226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5ABE6E8B-FE8D-3144-A42F-D6D344FCD00B}"/>
                </a:ext>
              </a:extLst>
            </p:cNvPr>
            <p:cNvCxnSpPr>
              <a:cxnSpLocks/>
            </p:cNvCxnSpPr>
            <p:nvPr/>
          </p:nvCxnSpPr>
          <p:spPr>
            <a:xfrm>
              <a:off x="3704917" y="3185961"/>
              <a:ext cx="0" cy="64890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00" name="Group 13">
              <a:extLst>
                <a:ext uri="{FF2B5EF4-FFF2-40B4-BE49-F238E27FC236}">
                  <a16:creationId xmlns:a16="http://schemas.microsoft.com/office/drawing/2014/main" id="{69FF278A-CEA7-CF4E-B1CE-3E0E3314536F}"/>
                </a:ext>
              </a:extLst>
            </p:cNvPr>
            <p:cNvGrpSpPr>
              <a:grpSpLocks noChangeAspect="1"/>
            </p:cNvGrpSpPr>
            <p:nvPr/>
          </p:nvGrpSpPr>
          <p:grpSpPr bwMode="auto">
            <a:xfrm>
              <a:off x="723690" y="2029332"/>
              <a:ext cx="152400" cy="152400"/>
              <a:chOff x="1344" y="2064"/>
              <a:chExt cx="192" cy="192"/>
            </a:xfrm>
          </p:grpSpPr>
          <p:sp>
            <p:nvSpPr>
              <p:cNvPr id="101" name="Oval 14">
                <a:extLst>
                  <a:ext uri="{FF2B5EF4-FFF2-40B4-BE49-F238E27FC236}">
                    <a16:creationId xmlns:a16="http://schemas.microsoft.com/office/drawing/2014/main" id="{0CD3F930-A6B4-724D-8573-10D328A73FD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2" name="Rectangle 15">
                <a:extLst>
                  <a:ext uri="{FF2B5EF4-FFF2-40B4-BE49-F238E27FC236}">
                    <a16:creationId xmlns:a16="http://schemas.microsoft.com/office/drawing/2014/main" id="{F297AF14-81F0-8441-997E-03F47B15E7B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03" name="Group 13">
              <a:extLst>
                <a:ext uri="{FF2B5EF4-FFF2-40B4-BE49-F238E27FC236}">
                  <a16:creationId xmlns:a16="http://schemas.microsoft.com/office/drawing/2014/main" id="{DA6390BE-3A4E-A74E-AAE0-9B4A8DBB773D}"/>
                </a:ext>
              </a:extLst>
            </p:cNvPr>
            <p:cNvGrpSpPr>
              <a:grpSpLocks noChangeAspect="1"/>
            </p:cNvGrpSpPr>
            <p:nvPr/>
          </p:nvGrpSpPr>
          <p:grpSpPr bwMode="auto">
            <a:xfrm>
              <a:off x="4100454" y="2405602"/>
              <a:ext cx="152400" cy="152400"/>
              <a:chOff x="1344" y="2064"/>
              <a:chExt cx="192" cy="192"/>
            </a:xfrm>
          </p:grpSpPr>
          <p:sp>
            <p:nvSpPr>
              <p:cNvPr id="104" name="Oval 14">
                <a:extLst>
                  <a:ext uri="{FF2B5EF4-FFF2-40B4-BE49-F238E27FC236}">
                    <a16:creationId xmlns:a16="http://schemas.microsoft.com/office/drawing/2014/main" id="{430F8ACB-000E-9643-B495-40396F979F0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5" name="Rectangle 15">
                <a:extLst>
                  <a:ext uri="{FF2B5EF4-FFF2-40B4-BE49-F238E27FC236}">
                    <a16:creationId xmlns:a16="http://schemas.microsoft.com/office/drawing/2014/main" id="{8DC290C0-3954-EC4E-9609-2400B8E5D2C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6" name="TextBox 105">
              <a:extLst>
                <a:ext uri="{FF2B5EF4-FFF2-40B4-BE49-F238E27FC236}">
                  <a16:creationId xmlns:a16="http://schemas.microsoft.com/office/drawing/2014/main" id="{9A5B38B5-3718-1C43-9C97-E77F50A4413D}"/>
                </a:ext>
              </a:extLst>
            </p:cNvPr>
            <p:cNvSpPr txBox="1"/>
            <p:nvPr/>
          </p:nvSpPr>
          <p:spPr>
            <a:xfrm>
              <a:off x="659317" y="2134145"/>
              <a:ext cx="462013" cy="338554"/>
            </a:xfrm>
            <a:prstGeom prst="rect">
              <a:avLst/>
            </a:prstGeom>
            <a:noFill/>
          </p:spPr>
          <p:txBody>
            <a:bodyPr wrap="square" rtlCol="0">
              <a:spAutoFit/>
            </a:bodyPr>
            <a:lstStyle/>
            <a:p>
              <a:r>
                <a:rPr lang="en-US" sz="1600" dirty="0"/>
                <a:t>v</a:t>
              </a:r>
              <a:r>
                <a:rPr lang="en-US" sz="1600" baseline="-25000" dirty="0"/>
                <a:t>1</a:t>
              </a:r>
              <a:endParaRPr lang="en-US" baseline="-25000" dirty="0"/>
            </a:p>
          </p:txBody>
        </p:sp>
        <p:sp>
          <p:nvSpPr>
            <p:cNvPr id="107" name="TextBox 106">
              <a:extLst>
                <a:ext uri="{FF2B5EF4-FFF2-40B4-BE49-F238E27FC236}">
                  <a16:creationId xmlns:a16="http://schemas.microsoft.com/office/drawing/2014/main" id="{6B733AB5-6118-0244-99F4-9A59164CA98A}"/>
                </a:ext>
              </a:extLst>
            </p:cNvPr>
            <p:cNvSpPr txBox="1"/>
            <p:nvPr/>
          </p:nvSpPr>
          <p:spPr>
            <a:xfrm>
              <a:off x="4055429" y="2536799"/>
              <a:ext cx="462013" cy="338554"/>
            </a:xfrm>
            <a:prstGeom prst="rect">
              <a:avLst/>
            </a:prstGeom>
            <a:noFill/>
          </p:spPr>
          <p:txBody>
            <a:bodyPr wrap="square" rtlCol="0">
              <a:spAutoFit/>
            </a:bodyPr>
            <a:lstStyle/>
            <a:p>
              <a:r>
                <a:rPr lang="en-US" sz="1600" dirty="0"/>
                <a:t>v</a:t>
              </a:r>
              <a:r>
                <a:rPr lang="en-US" sz="1600" baseline="-25000" dirty="0"/>
                <a:t>2</a:t>
              </a:r>
              <a:endParaRPr lang="en-US" baseline="-25000" dirty="0"/>
            </a:p>
          </p:txBody>
        </p:sp>
        <p:grpSp>
          <p:nvGrpSpPr>
            <p:cNvPr id="108" name="Group 220">
              <a:extLst>
                <a:ext uri="{FF2B5EF4-FFF2-40B4-BE49-F238E27FC236}">
                  <a16:creationId xmlns:a16="http://schemas.microsoft.com/office/drawing/2014/main" id="{C1723D00-0989-5C4A-9F38-4B39B0CB58B3}"/>
                </a:ext>
              </a:extLst>
            </p:cNvPr>
            <p:cNvGrpSpPr>
              <a:grpSpLocks/>
            </p:cNvGrpSpPr>
            <p:nvPr/>
          </p:nvGrpSpPr>
          <p:grpSpPr bwMode="auto">
            <a:xfrm>
              <a:off x="3628717" y="4543035"/>
              <a:ext cx="152400" cy="304800"/>
              <a:chOff x="3264" y="3072"/>
              <a:chExt cx="96" cy="192"/>
            </a:xfrm>
          </p:grpSpPr>
          <p:sp>
            <p:nvSpPr>
              <p:cNvPr id="109" name="Line 17">
                <a:extLst>
                  <a:ext uri="{FF2B5EF4-FFF2-40B4-BE49-F238E27FC236}">
                    <a16:creationId xmlns:a16="http://schemas.microsoft.com/office/drawing/2014/main" id="{4C858279-30C7-1748-8F91-3F7DA74B379E}"/>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Freeform 18">
                <a:extLst>
                  <a:ext uri="{FF2B5EF4-FFF2-40B4-BE49-F238E27FC236}">
                    <a16:creationId xmlns:a16="http://schemas.microsoft.com/office/drawing/2014/main" id="{77B79921-E9D4-1045-BF26-C52E31F0B393}"/>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11" name="TextBox 110">
              <a:extLst>
                <a:ext uri="{FF2B5EF4-FFF2-40B4-BE49-F238E27FC236}">
                  <a16:creationId xmlns:a16="http://schemas.microsoft.com/office/drawing/2014/main" id="{B0BAFD4A-8AE0-A24B-BA73-0C6A921FE952}"/>
                </a:ext>
              </a:extLst>
            </p:cNvPr>
            <p:cNvSpPr txBox="1"/>
            <p:nvPr/>
          </p:nvSpPr>
          <p:spPr>
            <a:xfrm>
              <a:off x="3752741" y="2766873"/>
              <a:ext cx="462013" cy="338554"/>
            </a:xfrm>
            <a:prstGeom prst="rect">
              <a:avLst/>
            </a:prstGeom>
            <a:noFill/>
          </p:spPr>
          <p:txBody>
            <a:bodyPr wrap="square" rtlCol="0">
              <a:spAutoFit/>
            </a:bodyPr>
            <a:lstStyle/>
            <a:p>
              <a:r>
                <a:rPr lang="en-US" sz="1600" dirty="0"/>
                <a:t>R</a:t>
              </a:r>
              <a:r>
                <a:rPr lang="en-US" sz="1600" baseline="-25000" dirty="0"/>
                <a:t>1</a:t>
              </a:r>
              <a:endParaRPr lang="en-US" baseline="-25000" dirty="0"/>
            </a:p>
          </p:txBody>
        </p:sp>
        <p:sp>
          <p:nvSpPr>
            <p:cNvPr id="112" name="TextBox 111">
              <a:extLst>
                <a:ext uri="{FF2B5EF4-FFF2-40B4-BE49-F238E27FC236}">
                  <a16:creationId xmlns:a16="http://schemas.microsoft.com/office/drawing/2014/main" id="{7B1E0E46-7B29-4748-84B1-4CE95C9B92EA}"/>
                </a:ext>
              </a:extLst>
            </p:cNvPr>
            <p:cNvSpPr txBox="1"/>
            <p:nvPr/>
          </p:nvSpPr>
          <p:spPr>
            <a:xfrm>
              <a:off x="3774693" y="4113699"/>
              <a:ext cx="462013" cy="338554"/>
            </a:xfrm>
            <a:prstGeom prst="rect">
              <a:avLst/>
            </a:prstGeom>
            <a:noFill/>
          </p:spPr>
          <p:txBody>
            <a:bodyPr wrap="square" rtlCol="0">
              <a:spAutoFit/>
            </a:bodyPr>
            <a:lstStyle/>
            <a:p>
              <a:r>
                <a:rPr lang="en-US" sz="1600" dirty="0"/>
                <a:t>R</a:t>
              </a:r>
              <a:r>
                <a:rPr lang="en-US" sz="1600" baseline="-25000" dirty="0"/>
                <a:t>2</a:t>
              </a:r>
              <a:endParaRPr lang="en-US" baseline="-25000" dirty="0"/>
            </a:p>
          </p:txBody>
        </p:sp>
        <p:cxnSp>
          <p:nvCxnSpPr>
            <p:cNvPr id="113" name="Straight Connector 112">
              <a:extLst>
                <a:ext uri="{FF2B5EF4-FFF2-40B4-BE49-F238E27FC236}">
                  <a16:creationId xmlns:a16="http://schemas.microsoft.com/office/drawing/2014/main" id="{CA2C5252-6D94-1D4C-ABAE-408C2353AA4F}"/>
                </a:ext>
              </a:extLst>
            </p:cNvPr>
            <p:cNvCxnSpPr>
              <a:cxnSpLocks/>
            </p:cNvCxnSpPr>
            <p:nvPr/>
          </p:nvCxnSpPr>
          <p:spPr>
            <a:xfrm>
              <a:off x="1538731" y="2094866"/>
              <a:ext cx="1721" cy="1737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4" name="Freeform 12">
              <a:extLst>
                <a:ext uri="{FF2B5EF4-FFF2-40B4-BE49-F238E27FC236}">
                  <a16:creationId xmlns:a16="http://schemas.microsoft.com/office/drawing/2014/main" id="{3A05D058-4451-BE4F-88E6-C05380B5BC6B}"/>
                </a:ext>
              </a:extLst>
            </p:cNvPr>
            <p:cNvSpPr>
              <a:spLocks noChangeAspect="1"/>
            </p:cNvSpPr>
            <p:nvPr/>
          </p:nvSpPr>
          <p:spPr bwMode="auto">
            <a:xfrm rot="5400000">
              <a:off x="1083252" y="172453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5" name="Group 220">
              <a:extLst>
                <a:ext uri="{FF2B5EF4-FFF2-40B4-BE49-F238E27FC236}">
                  <a16:creationId xmlns:a16="http://schemas.microsoft.com/office/drawing/2014/main" id="{CF969905-E13C-6144-9598-1AA207B9D835}"/>
                </a:ext>
              </a:extLst>
            </p:cNvPr>
            <p:cNvGrpSpPr>
              <a:grpSpLocks/>
            </p:cNvGrpSpPr>
            <p:nvPr/>
          </p:nvGrpSpPr>
          <p:grpSpPr bwMode="auto">
            <a:xfrm>
              <a:off x="1903280" y="2783109"/>
              <a:ext cx="152400" cy="304800"/>
              <a:chOff x="3264" y="3072"/>
              <a:chExt cx="96" cy="192"/>
            </a:xfrm>
          </p:grpSpPr>
          <p:sp>
            <p:nvSpPr>
              <p:cNvPr id="116" name="Line 17">
                <a:extLst>
                  <a:ext uri="{FF2B5EF4-FFF2-40B4-BE49-F238E27FC236}">
                    <a16:creationId xmlns:a16="http://schemas.microsoft.com/office/drawing/2014/main" id="{D17072B2-7687-2340-B70D-4BEE932C02F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Freeform 18">
                <a:extLst>
                  <a:ext uri="{FF2B5EF4-FFF2-40B4-BE49-F238E27FC236}">
                    <a16:creationId xmlns:a16="http://schemas.microsoft.com/office/drawing/2014/main" id="{8CCF2245-0881-9047-A9DA-35125A0F4C0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18" name="Group 13">
              <a:extLst>
                <a:ext uri="{FF2B5EF4-FFF2-40B4-BE49-F238E27FC236}">
                  <a16:creationId xmlns:a16="http://schemas.microsoft.com/office/drawing/2014/main" id="{B5D529AC-6121-3F41-A4AD-1E1FBB3E33E5}"/>
                </a:ext>
              </a:extLst>
            </p:cNvPr>
            <p:cNvGrpSpPr>
              <a:grpSpLocks noChangeAspect="1"/>
            </p:cNvGrpSpPr>
            <p:nvPr/>
          </p:nvGrpSpPr>
          <p:grpSpPr bwMode="auto">
            <a:xfrm>
              <a:off x="1456930" y="2034147"/>
              <a:ext cx="152400" cy="152400"/>
              <a:chOff x="1344" y="2064"/>
              <a:chExt cx="192" cy="192"/>
            </a:xfrm>
          </p:grpSpPr>
          <p:sp>
            <p:nvSpPr>
              <p:cNvPr id="119" name="Oval 14">
                <a:extLst>
                  <a:ext uri="{FF2B5EF4-FFF2-40B4-BE49-F238E27FC236}">
                    <a16:creationId xmlns:a16="http://schemas.microsoft.com/office/drawing/2014/main" id="{2F454E02-D246-3641-8137-FC59F421F93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20" name="Rectangle 15">
                <a:extLst>
                  <a:ext uri="{FF2B5EF4-FFF2-40B4-BE49-F238E27FC236}">
                    <a16:creationId xmlns:a16="http://schemas.microsoft.com/office/drawing/2014/main" id="{838E744C-A082-924F-844D-78F371FBB3E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21" name="TextBox 120">
              <a:extLst>
                <a:ext uri="{FF2B5EF4-FFF2-40B4-BE49-F238E27FC236}">
                  <a16:creationId xmlns:a16="http://schemas.microsoft.com/office/drawing/2014/main" id="{EE9C99BD-6AAC-0240-91C2-596AD3CB8397}"/>
                </a:ext>
              </a:extLst>
            </p:cNvPr>
            <p:cNvSpPr txBox="1"/>
            <p:nvPr/>
          </p:nvSpPr>
          <p:spPr>
            <a:xfrm>
              <a:off x="940466" y="1602537"/>
              <a:ext cx="462013" cy="338554"/>
            </a:xfrm>
            <a:prstGeom prst="rect">
              <a:avLst/>
            </a:prstGeom>
            <a:noFill/>
          </p:spPr>
          <p:txBody>
            <a:bodyPr wrap="square" rtlCol="0">
              <a:spAutoFit/>
            </a:bodyPr>
            <a:lstStyle/>
            <a:p>
              <a:r>
                <a:rPr lang="en-US" sz="1600" dirty="0"/>
                <a:t>R</a:t>
              </a:r>
              <a:r>
                <a:rPr lang="en-US" sz="1600" baseline="-25000" dirty="0"/>
                <a:t>s</a:t>
              </a:r>
              <a:endParaRPr lang="en-US" baseline="-25000" dirty="0"/>
            </a:p>
          </p:txBody>
        </p:sp>
      </p:grpSp>
      <mc:AlternateContent xmlns:mc="http://schemas.openxmlformats.org/markup-compatibility/2006" xmlns:a14="http://schemas.microsoft.com/office/drawing/2010/main">
        <mc:Choice Requires="a14">
          <p:sp>
            <p:nvSpPr>
              <p:cNvPr id="127" name="TextBox 126">
                <a:extLst>
                  <a:ext uri="{FF2B5EF4-FFF2-40B4-BE49-F238E27FC236}">
                    <a16:creationId xmlns:a16="http://schemas.microsoft.com/office/drawing/2014/main" id="{A0CAF5A2-7310-8D4B-B87C-43A4BFA1207D}"/>
                  </a:ext>
                </a:extLst>
              </p:cNvPr>
              <p:cNvSpPr txBox="1"/>
              <p:nvPr/>
            </p:nvSpPr>
            <p:spPr>
              <a:xfrm>
                <a:off x="268568" y="4124887"/>
                <a:ext cx="5776842" cy="2516553"/>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den>
                    </m:f>
                  </m:oMath>
                </a14:m>
                <a:endParaRPr lang="en-US" dirty="0"/>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𝐴</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2</m:t>
                            </m:r>
                          </m:sub>
                        </m:sSub>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num>
                          <m:den>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den>
                        </m:f>
                      </m:e>
                    </m:d>
                  </m:oMath>
                </a14:m>
                <a:endParaRPr lang="en-US" dirty="0"/>
              </a:p>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𝐴</m:t>
                        </m:r>
                      </m:num>
                      <m:den>
                        <m:r>
                          <a:rPr lang="en-US" b="0" i="1" smtClean="0">
                            <a:latin typeface="Cambria Math" panose="02040503050406030204" pitchFamily="18" charset="0"/>
                          </a:rPr>
                          <m:t>1+</m:t>
                        </m:r>
                        <m:r>
                          <a:rPr lang="en-US" b="0" i="1" smtClean="0">
                            <a:latin typeface="Cambria Math" panose="02040503050406030204" pitchFamily="18" charset="0"/>
                          </a:rPr>
                          <m:t>𝐴</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num>
                          <m:den>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den>
                        </m:f>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𝐴</m:t>
                        </m:r>
                      </m:num>
                      <m:den>
                        <m:r>
                          <a:rPr lang="en-US" b="0" i="1" smtClean="0">
                            <a:latin typeface="Cambria Math" panose="02040503050406030204" pitchFamily="18" charset="0"/>
                          </a:rPr>
                          <m:t>1+</m:t>
                        </m:r>
                        <m:r>
                          <a:rPr lang="en-US" b="0" i="1" smtClean="0">
                            <a:latin typeface="Cambria Math" panose="02040503050406030204" pitchFamily="18" charset="0"/>
                          </a:rPr>
                          <m:t>𝐴𝐵</m:t>
                        </m:r>
                      </m:den>
                    </m:f>
                  </m:oMath>
                </a14:m>
                <a:endParaRPr lang="en-US" dirty="0"/>
              </a:p>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𝐾</m:t>
                    </m:r>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𝐴</m:t>
                        </m:r>
                      </m:num>
                      <m:den>
                        <m:r>
                          <a:rPr lang="en-US" i="1">
                            <a:latin typeface="Cambria Math" panose="02040503050406030204" pitchFamily="18" charset="0"/>
                          </a:rPr>
                          <m:t>1+</m:t>
                        </m:r>
                        <m:r>
                          <a:rPr lang="en-US" i="1">
                            <a:latin typeface="Cambria Math" panose="02040503050406030204" pitchFamily="18" charset="0"/>
                          </a:rPr>
                          <m:t>𝐴𝐵</m:t>
                        </m:r>
                      </m:den>
                    </m:f>
                  </m:oMath>
                </a14:m>
                <a:endParaRPr lang="en-US" dirty="0"/>
              </a:p>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𝑑𝐾</m:t>
                        </m:r>
                      </m:num>
                      <m:den>
                        <m:r>
                          <a:rPr lang="en-US" b="0" i="1" smtClean="0">
                            <a:latin typeface="Cambria Math" panose="02040503050406030204" pitchFamily="18" charset="0"/>
                          </a:rPr>
                          <m:t>𝑑𝐴</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(1+</m:t>
                            </m:r>
                            <m:r>
                              <a:rPr lang="en-US" b="0" i="1" smtClean="0">
                                <a:latin typeface="Cambria Math" panose="02040503050406030204" pitchFamily="18" charset="0"/>
                              </a:rPr>
                              <m:t>𝐴𝐵</m:t>
                            </m:r>
                            <m:r>
                              <a:rPr lang="en-US" b="0" i="1" smtClean="0">
                                <a:latin typeface="Cambria Math" panose="02040503050406030204" pitchFamily="18" charset="0"/>
                              </a:rPr>
                              <m:t>)</m:t>
                            </m:r>
                          </m:e>
                          <m:sup>
                            <m:r>
                              <a:rPr lang="en-US" b="0" i="1" smtClean="0">
                                <a:latin typeface="Cambria Math" panose="02040503050406030204" pitchFamily="18" charset="0"/>
                              </a:rPr>
                              <m:t>2</m:t>
                            </m:r>
                          </m:sup>
                        </m:sSup>
                      </m:den>
                    </m:f>
                  </m:oMath>
                </a14:m>
                <a:endParaRPr lang="en-US" dirty="0"/>
              </a:p>
            </p:txBody>
          </p:sp>
        </mc:Choice>
        <mc:Fallback xmlns="">
          <p:sp>
            <p:nvSpPr>
              <p:cNvPr id="127" name="TextBox 126">
                <a:extLst>
                  <a:ext uri="{FF2B5EF4-FFF2-40B4-BE49-F238E27FC236}">
                    <a16:creationId xmlns:a16="http://schemas.microsoft.com/office/drawing/2014/main" id="{A0CAF5A2-7310-8D4B-B87C-43A4BFA1207D}"/>
                  </a:ext>
                </a:extLst>
              </p:cNvPr>
              <p:cNvSpPr txBox="1">
                <a:spLocks noRot="1" noChangeAspect="1" noMove="1" noResize="1" noEditPoints="1" noAdjustHandles="1" noChangeArrowheads="1" noChangeShapeType="1" noTextEdit="1"/>
              </p:cNvSpPr>
              <p:nvPr/>
            </p:nvSpPr>
            <p:spPr>
              <a:xfrm>
                <a:off x="268568" y="4124887"/>
                <a:ext cx="5776842" cy="2516553"/>
              </a:xfrm>
              <a:prstGeom prst="rect">
                <a:avLst/>
              </a:prstGeom>
              <a:blipFill>
                <a:blip r:embed="rId3"/>
                <a:stretch>
                  <a:fillRect l="-658"/>
                </a:stretch>
              </a:blipFill>
            </p:spPr>
            <p:txBody>
              <a:bodyPr/>
              <a:lstStyle/>
              <a:p>
                <a:r>
                  <a:rPr lang="en-US">
                    <a:noFill/>
                  </a:rPr>
                  <a:t> </a:t>
                </a:r>
              </a:p>
            </p:txBody>
          </p:sp>
        </mc:Fallback>
      </mc:AlternateContent>
      <p:sp>
        <p:nvSpPr>
          <p:cNvPr id="128" name="TextBox 127">
            <a:extLst>
              <a:ext uri="{FF2B5EF4-FFF2-40B4-BE49-F238E27FC236}">
                <a16:creationId xmlns:a16="http://schemas.microsoft.com/office/drawing/2014/main" id="{C011E354-C765-8E4F-9872-818F8ACEBAC2}"/>
              </a:ext>
            </a:extLst>
          </p:cNvPr>
          <p:cNvSpPr txBox="1"/>
          <p:nvPr/>
        </p:nvSpPr>
        <p:spPr>
          <a:xfrm>
            <a:off x="6463271" y="4495797"/>
            <a:ext cx="5776842" cy="2101526"/>
          </a:xfrm>
          <a:prstGeom prst="rect">
            <a:avLst/>
          </a:prstGeom>
          <a:noFill/>
        </p:spPr>
        <p:txBody>
          <a:bodyPr wrap="square" rtlCol="0">
            <a:noAutofit/>
          </a:bodyPr>
          <a:lstStyle/>
          <a:p>
            <a:pPr marL="285750" indent="-285750">
              <a:buFont typeface="Arial" panose="020B0604020202020204" pitchFamily="34" charset="0"/>
              <a:buChar char="•"/>
            </a:pPr>
            <a:r>
              <a:rPr lang="en-US" dirty="0"/>
              <a:t>n</a:t>
            </a:r>
          </a:p>
        </p:txBody>
      </p:sp>
      <p:sp>
        <p:nvSpPr>
          <p:cNvPr id="129" name="TextBox 128">
            <a:extLst>
              <a:ext uri="{FF2B5EF4-FFF2-40B4-BE49-F238E27FC236}">
                <a16:creationId xmlns:a16="http://schemas.microsoft.com/office/drawing/2014/main" id="{B840C58E-1ADE-8240-9714-17B0B482AE42}"/>
              </a:ext>
            </a:extLst>
          </p:cNvPr>
          <p:cNvSpPr txBox="1"/>
          <p:nvPr/>
        </p:nvSpPr>
        <p:spPr>
          <a:xfrm>
            <a:off x="1629776" y="1474836"/>
            <a:ext cx="345328" cy="369332"/>
          </a:xfrm>
          <a:prstGeom prst="rect">
            <a:avLst/>
          </a:prstGeom>
          <a:noFill/>
        </p:spPr>
        <p:txBody>
          <a:bodyPr wrap="square" rtlCol="0">
            <a:spAutoFit/>
          </a:bodyPr>
          <a:lstStyle/>
          <a:p>
            <a:r>
              <a:rPr lang="en-US" dirty="0"/>
              <a:t>A</a:t>
            </a:r>
          </a:p>
        </p:txBody>
      </p:sp>
      <p:sp>
        <p:nvSpPr>
          <p:cNvPr id="130" name="TextBox 129">
            <a:extLst>
              <a:ext uri="{FF2B5EF4-FFF2-40B4-BE49-F238E27FC236}">
                <a16:creationId xmlns:a16="http://schemas.microsoft.com/office/drawing/2014/main" id="{F6932C4B-D817-B348-A6B1-F78715244292}"/>
              </a:ext>
            </a:extLst>
          </p:cNvPr>
          <p:cNvSpPr txBox="1"/>
          <p:nvPr/>
        </p:nvSpPr>
        <p:spPr>
          <a:xfrm>
            <a:off x="9694784" y="1602852"/>
            <a:ext cx="345328" cy="369332"/>
          </a:xfrm>
          <a:prstGeom prst="rect">
            <a:avLst/>
          </a:prstGeom>
          <a:noFill/>
        </p:spPr>
        <p:txBody>
          <a:bodyPr wrap="square" rtlCol="0">
            <a:spAutoFit/>
          </a:bodyPr>
          <a:lstStyle/>
          <a:p>
            <a:r>
              <a:rPr lang="en-US" dirty="0"/>
              <a:t>A</a:t>
            </a:r>
          </a:p>
        </p:txBody>
      </p:sp>
      <p:sp>
        <p:nvSpPr>
          <p:cNvPr id="131" name="TextBox 130">
            <a:extLst>
              <a:ext uri="{FF2B5EF4-FFF2-40B4-BE49-F238E27FC236}">
                <a16:creationId xmlns:a16="http://schemas.microsoft.com/office/drawing/2014/main" id="{E63DE585-0C89-B141-ADC5-B67D441B1020}"/>
              </a:ext>
            </a:extLst>
          </p:cNvPr>
          <p:cNvSpPr txBox="1"/>
          <p:nvPr/>
        </p:nvSpPr>
        <p:spPr>
          <a:xfrm>
            <a:off x="4559808" y="2022425"/>
            <a:ext cx="2634682" cy="1500275"/>
          </a:xfrm>
          <a:prstGeom prst="rect">
            <a:avLst/>
          </a:prstGeom>
          <a:noFill/>
        </p:spPr>
        <p:txBody>
          <a:bodyPr wrap="square" rtlCol="0">
            <a:noAutofit/>
          </a:bodyPr>
          <a:lstStyle/>
          <a:p>
            <a:r>
              <a:rPr lang="en-US" dirty="0"/>
              <a:t>Nyquist</a:t>
            </a:r>
          </a:p>
          <a:p>
            <a:pPr marL="742950" lvl="1" indent="-285750">
              <a:buFont typeface="Arial" panose="020B0604020202020204" pitchFamily="34" charset="0"/>
              <a:buChar char="•"/>
            </a:pPr>
            <a:r>
              <a:rPr lang="en-US" dirty="0"/>
              <a:t>Polar plot of AB</a:t>
            </a:r>
          </a:p>
        </p:txBody>
      </p:sp>
    </p:spTree>
    <p:extLst>
      <p:ext uri="{BB962C8B-B14F-4D97-AF65-F5344CB8AC3E}">
        <p14:creationId xmlns:p14="http://schemas.microsoft.com/office/powerpoint/2010/main" val="257937999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474749" y="155568"/>
            <a:ext cx="11529391" cy="769441"/>
          </a:xfrm>
          <a:prstGeom prst="rect">
            <a:avLst/>
          </a:prstGeom>
          <a:noFill/>
        </p:spPr>
        <p:txBody>
          <a:bodyPr wrap="square" rtlCol="0">
            <a:spAutoFit/>
          </a:bodyPr>
          <a:lstStyle/>
          <a:p>
            <a:pPr algn="ctr"/>
            <a:r>
              <a:rPr lang="en-US" sz="4400" dirty="0">
                <a:latin typeface="+mj-lt"/>
              </a:rPr>
              <a:t>Oscillation conditions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72</a:t>
            </a:fld>
            <a:endParaRPr lang="en-US"/>
          </a:p>
        </p:txBody>
      </p:sp>
      <mc:AlternateContent xmlns:mc="http://schemas.openxmlformats.org/markup-compatibility/2006" xmlns:a14="http://schemas.microsoft.com/office/drawing/2010/main">
        <mc:Choice Requires="a14">
          <p:sp>
            <p:nvSpPr>
              <p:cNvPr id="127" name="TextBox 126">
                <a:extLst>
                  <a:ext uri="{FF2B5EF4-FFF2-40B4-BE49-F238E27FC236}">
                    <a16:creationId xmlns:a16="http://schemas.microsoft.com/office/drawing/2014/main" id="{A0CAF5A2-7310-8D4B-B87C-43A4BFA1207D}"/>
                  </a:ext>
                </a:extLst>
              </p:cNvPr>
              <p:cNvSpPr txBox="1"/>
              <p:nvPr/>
            </p:nvSpPr>
            <p:spPr>
              <a:xfrm>
                <a:off x="514124" y="4018210"/>
                <a:ext cx="3897093" cy="1223546"/>
              </a:xfrm>
              <a:prstGeom prst="rect">
                <a:avLst/>
              </a:prstGeom>
              <a:noFill/>
            </p:spPr>
            <p:txBody>
              <a:bodyPr wrap="square" rtlCol="0">
                <a:noAutofit/>
              </a:bodyPr>
              <a:lstStyle/>
              <a:p>
                <a:pPr marL="285750" indent="-285750">
                  <a:buFont typeface="Arial" panose="020B0604020202020204" pitchFamily="34" charset="0"/>
                  <a:buChar char="•"/>
                </a:pPr>
                <a:r>
                  <a:rPr lang="en-US" dirty="0"/>
                  <a:t>Oscillation: </a:t>
                </a:r>
                <a14:m>
                  <m:oMath xmlns:m="http://schemas.openxmlformats.org/officeDocument/2006/math">
                    <m:r>
                      <a:rPr lang="en-US" b="0" i="1" smtClean="0">
                        <a:latin typeface="Cambria Math" panose="02040503050406030204" pitchFamily="18" charset="0"/>
                      </a:rPr>
                      <m:t>𝐴𝐵</m:t>
                    </m:r>
                    <m:r>
                      <a:rPr lang="en-US" b="0" i="1" smtClean="0">
                        <a:latin typeface="Cambria Math" panose="02040503050406030204" pitchFamily="18" charset="0"/>
                      </a:rPr>
                      <m:t>=1∠180</m:t>
                    </m:r>
                  </m:oMath>
                </a14:m>
                <a:endParaRPr lang="en-US" dirty="0"/>
              </a:p>
            </p:txBody>
          </p:sp>
        </mc:Choice>
        <mc:Fallback xmlns="">
          <p:sp>
            <p:nvSpPr>
              <p:cNvPr id="127" name="TextBox 126">
                <a:extLst>
                  <a:ext uri="{FF2B5EF4-FFF2-40B4-BE49-F238E27FC236}">
                    <a16:creationId xmlns:a16="http://schemas.microsoft.com/office/drawing/2014/main" id="{A0CAF5A2-7310-8D4B-B87C-43A4BFA1207D}"/>
                  </a:ext>
                </a:extLst>
              </p:cNvPr>
              <p:cNvSpPr txBox="1">
                <a:spLocks noRot="1" noChangeAspect="1" noMove="1" noResize="1" noEditPoints="1" noAdjustHandles="1" noChangeArrowheads="1" noChangeShapeType="1" noTextEdit="1"/>
              </p:cNvSpPr>
              <p:nvPr/>
            </p:nvSpPr>
            <p:spPr>
              <a:xfrm>
                <a:off x="514124" y="4018210"/>
                <a:ext cx="3897093" cy="1223546"/>
              </a:xfrm>
              <a:prstGeom prst="rect">
                <a:avLst/>
              </a:prstGeom>
              <a:blipFill>
                <a:blip r:embed="rId3"/>
                <a:stretch>
                  <a:fillRect l="-974" t="-2062"/>
                </a:stretch>
              </a:blipFill>
            </p:spPr>
            <p:txBody>
              <a:bodyPr/>
              <a:lstStyle/>
              <a:p>
                <a:r>
                  <a:rPr lang="en-US">
                    <a:noFill/>
                  </a:rPr>
                  <a:t> </a:t>
                </a:r>
              </a:p>
            </p:txBody>
          </p:sp>
        </mc:Fallback>
      </mc:AlternateContent>
      <p:grpSp>
        <p:nvGrpSpPr>
          <p:cNvPr id="16" name="Group 15">
            <a:extLst>
              <a:ext uri="{FF2B5EF4-FFF2-40B4-BE49-F238E27FC236}">
                <a16:creationId xmlns:a16="http://schemas.microsoft.com/office/drawing/2014/main" id="{7907497C-586E-4F41-B45A-CD4880D146CB}"/>
              </a:ext>
            </a:extLst>
          </p:cNvPr>
          <p:cNvGrpSpPr/>
          <p:nvPr/>
        </p:nvGrpSpPr>
        <p:grpSpPr>
          <a:xfrm>
            <a:off x="632555" y="1361135"/>
            <a:ext cx="3240273" cy="1914799"/>
            <a:chOff x="724108" y="1872392"/>
            <a:chExt cx="3240273" cy="1914799"/>
          </a:xfrm>
        </p:grpSpPr>
        <p:sp>
          <p:nvSpPr>
            <p:cNvPr id="58" name="Freeform 43">
              <a:extLst>
                <a:ext uri="{FF2B5EF4-FFF2-40B4-BE49-F238E27FC236}">
                  <a16:creationId xmlns:a16="http://schemas.microsoft.com/office/drawing/2014/main" id="{7002A535-A2A7-9D4B-A28D-8A740D0EB9B2}"/>
                </a:ext>
              </a:extLst>
            </p:cNvPr>
            <p:cNvSpPr>
              <a:spLocks/>
            </p:cNvSpPr>
            <p:nvPr/>
          </p:nvSpPr>
          <p:spPr bwMode="auto">
            <a:xfrm>
              <a:off x="1767521" y="1872392"/>
              <a:ext cx="1066800" cy="1371600"/>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cxnSp>
          <p:nvCxnSpPr>
            <p:cNvPr id="33" name="Straight Connector 32">
              <a:extLst>
                <a:ext uri="{FF2B5EF4-FFF2-40B4-BE49-F238E27FC236}">
                  <a16:creationId xmlns:a16="http://schemas.microsoft.com/office/drawing/2014/main" id="{FCCD4BBA-4569-BC49-83B3-571884E7BC00}"/>
                </a:ext>
              </a:extLst>
            </p:cNvPr>
            <p:cNvCxnSpPr>
              <a:cxnSpLocks/>
            </p:cNvCxnSpPr>
            <p:nvPr/>
          </p:nvCxnSpPr>
          <p:spPr>
            <a:xfrm>
              <a:off x="1292253" y="2481992"/>
              <a:ext cx="47526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C3EFE676-3903-1644-891D-4DD314DD382F}"/>
                </a:ext>
              </a:extLst>
            </p:cNvPr>
            <p:cNvCxnSpPr/>
            <p:nvPr/>
          </p:nvCxnSpPr>
          <p:spPr>
            <a:xfrm>
              <a:off x="2834321" y="2558192"/>
              <a:ext cx="78927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C154958E-CC6E-3C46-AF7F-84C845389E4B}"/>
                </a:ext>
              </a:extLst>
            </p:cNvPr>
            <p:cNvCxnSpPr>
              <a:cxnSpLocks/>
            </p:cNvCxnSpPr>
            <p:nvPr/>
          </p:nvCxnSpPr>
          <p:spPr>
            <a:xfrm>
              <a:off x="1203875" y="3688877"/>
              <a:ext cx="69528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D9FB5DD4-7D85-9445-B799-9C774674CFAF}"/>
                </a:ext>
              </a:extLst>
            </p:cNvPr>
            <p:cNvCxnSpPr>
              <a:cxnSpLocks/>
            </p:cNvCxnSpPr>
            <p:nvPr/>
          </p:nvCxnSpPr>
          <p:spPr>
            <a:xfrm>
              <a:off x="3261584" y="2563496"/>
              <a:ext cx="0" cy="100040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4" name="Group 13">
              <a:extLst>
                <a:ext uri="{FF2B5EF4-FFF2-40B4-BE49-F238E27FC236}">
                  <a16:creationId xmlns:a16="http://schemas.microsoft.com/office/drawing/2014/main" id="{F2587DD8-D9EB-244E-BD99-C718062192C9}"/>
                </a:ext>
              </a:extLst>
            </p:cNvPr>
            <p:cNvGrpSpPr>
              <a:grpSpLocks noChangeAspect="1"/>
            </p:cNvGrpSpPr>
            <p:nvPr/>
          </p:nvGrpSpPr>
          <p:grpSpPr bwMode="auto">
            <a:xfrm>
              <a:off x="3547393" y="2481992"/>
              <a:ext cx="152400" cy="152400"/>
              <a:chOff x="1344" y="2064"/>
              <a:chExt cx="192" cy="192"/>
            </a:xfrm>
          </p:grpSpPr>
          <p:sp>
            <p:nvSpPr>
              <p:cNvPr id="75" name="Oval 14">
                <a:extLst>
                  <a:ext uri="{FF2B5EF4-FFF2-40B4-BE49-F238E27FC236}">
                    <a16:creationId xmlns:a16="http://schemas.microsoft.com/office/drawing/2014/main" id="{FE4E85C8-990F-E94F-A135-31EDC4B60B2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6" name="Rectangle 15">
                <a:extLst>
                  <a:ext uri="{FF2B5EF4-FFF2-40B4-BE49-F238E27FC236}">
                    <a16:creationId xmlns:a16="http://schemas.microsoft.com/office/drawing/2014/main" id="{26478EC5-CF38-8742-AC1B-A75D72EBBE9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8" name="TextBox 77">
              <a:extLst>
                <a:ext uri="{FF2B5EF4-FFF2-40B4-BE49-F238E27FC236}">
                  <a16:creationId xmlns:a16="http://schemas.microsoft.com/office/drawing/2014/main" id="{3B010F6A-2955-E047-A78E-9F57D4B036EF}"/>
                </a:ext>
              </a:extLst>
            </p:cNvPr>
            <p:cNvSpPr txBox="1"/>
            <p:nvPr/>
          </p:nvSpPr>
          <p:spPr>
            <a:xfrm>
              <a:off x="3502368" y="2613189"/>
              <a:ext cx="462013" cy="338554"/>
            </a:xfrm>
            <a:prstGeom prst="rect">
              <a:avLst/>
            </a:prstGeom>
            <a:noFill/>
          </p:spPr>
          <p:txBody>
            <a:bodyPr wrap="square" rtlCol="0">
              <a:spAutoFit/>
            </a:bodyPr>
            <a:lstStyle/>
            <a:p>
              <a:r>
                <a:rPr lang="en-US" sz="1600" dirty="0"/>
                <a:t>v</a:t>
              </a:r>
              <a:r>
                <a:rPr lang="en-US" sz="1600" baseline="-25000" dirty="0"/>
                <a:t>2</a:t>
              </a:r>
              <a:endParaRPr lang="en-US" baseline="-25000" dirty="0"/>
            </a:p>
          </p:txBody>
        </p:sp>
        <p:cxnSp>
          <p:nvCxnSpPr>
            <p:cNvPr id="84" name="Straight Connector 83">
              <a:extLst>
                <a:ext uri="{FF2B5EF4-FFF2-40B4-BE49-F238E27FC236}">
                  <a16:creationId xmlns:a16="http://schemas.microsoft.com/office/drawing/2014/main" id="{418D806F-B870-8C48-90F5-8DDC5C7F6AA7}"/>
                </a:ext>
              </a:extLst>
            </p:cNvPr>
            <p:cNvCxnSpPr>
              <a:cxnSpLocks/>
            </p:cNvCxnSpPr>
            <p:nvPr/>
          </p:nvCxnSpPr>
          <p:spPr>
            <a:xfrm flipH="1">
              <a:off x="1203875" y="2558192"/>
              <a:ext cx="12192" cy="11306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9" name="TextBox 128">
              <a:extLst>
                <a:ext uri="{FF2B5EF4-FFF2-40B4-BE49-F238E27FC236}">
                  <a16:creationId xmlns:a16="http://schemas.microsoft.com/office/drawing/2014/main" id="{B840C58E-1ADE-8240-9714-17B0B482AE42}"/>
                </a:ext>
              </a:extLst>
            </p:cNvPr>
            <p:cNvSpPr txBox="1"/>
            <p:nvPr/>
          </p:nvSpPr>
          <p:spPr>
            <a:xfrm>
              <a:off x="1995536" y="2340468"/>
              <a:ext cx="345328" cy="369332"/>
            </a:xfrm>
            <a:prstGeom prst="rect">
              <a:avLst/>
            </a:prstGeom>
            <a:noFill/>
          </p:spPr>
          <p:txBody>
            <a:bodyPr wrap="square" rtlCol="0">
              <a:spAutoFit/>
            </a:bodyPr>
            <a:lstStyle/>
            <a:p>
              <a:r>
                <a:rPr lang="en-US" dirty="0"/>
                <a:t>A</a:t>
              </a:r>
            </a:p>
          </p:txBody>
        </p:sp>
        <p:sp>
          <p:nvSpPr>
            <p:cNvPr id="5" name="Rectangle 4">
              <a:extLst>
                <a:ext uri="{FF2B5EF4-FFF2-40B4-BE49-F238E27FC236}">
                  <a16:creationId xmlns:a16="http://schemas.microsoft.com/office/drawing/2014/main" id="{D2B7A23D-616C-894F-B883-D0A8058BD8C4}"/>
                </a:ext>
              </a:extLst>
            </p:cNvPr>
            <p:cNvSpPr/>
            <p:nvPr/>
          </p:nvSpPr>
          <p:spPr>
            <a:xfrm>
              <a:off x="1911349" y="3340608"/>
              <a:ext cx="953771" cy="446583"/>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TextBox 84">
              <a:extLst>
                <a:ext uri="{FF2B5EF4-FFF2-40B4-BE49-F238E27FC236}">
                  <a16:creationId xmlns:a16="http://schemas.microsoft.com/office/drawing/2014/main" id="{8B8B5218-90C0-524A-A2A5-EEAC5B0DCB65}"/>
                </a:ext>
              </a:extLst>
            </p:cNvPr>
            <p:cNvSpPr txBox="1"/>
            <p:nvPr/>
          </p:nvSpPr>
          <p:spPr>
            <a:xfrm>
              <a:off x="2208896" y="3346308"/>
              <a:ext cx="345328" cy="369332"/>
            </a:xfrm>
            <a:prstGeom prst="rect">
              <a:avLst/>
            </a:prstGeom>
            <a:noFill/>
          </p:spPr>
          <p:txBody>
            <a:bodyPr wrap="square" rtlCol="0">
              <a:spAutoFit/>
            </a:bodyPr>
            <a:lstStyle/>
            <a:p>
              <a:r>
                <a:rPr lang="en-US" dirty="0"/>
                <a:t>B</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01D5C99-41AF-684A-B866-3D43D3E3015F}"/>
                    </a:ext>
                  </a:extLst>
                </p:cNvPr>
                <p:cNvSpPr txBox="1"/>
                <p:nvPr/>
              </p:nvSpPr>
              <p:spPr>
                <a:xfrm>
                  <a:off x="953939" y="2285134"/>
                  <a:ext cx="49987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6" name="TextBox 5">
                  <a:extLst>
                    <a:ext uri="{FF2B5EF4-FFF2-40B4-BE49-F238E27FC236}">
                      <a16:creationId xmlns:a16="http://schemas.microsoft.com/office/drawing/2014/main" id="{501D5C99-41AF-684A-B866-3D43D3E3015F}"/>
                    </a:ext>
                  </a:extLst>
                </p:cNvPr>
                <p:cNvSpPr txBox="1">
                  <a:spLocks noRot="1" noChangeAspect="1" noMove="1" noResize="1" noEditPoints="1" noAdjustHandles="1" noChangeArrowheads="1" noChangeShapeType="1" noTextEdit="1"/>
                </p:cNvSpPr>
                <p:nvPr/>
              </p:nvSpPr>
              <p:spPr>
                <a:xfrm>
                  <a:off x="953939" y="2285134"/>
                  <a:ext cx="499872" cy="369332"/>
                </a:xfrm>
                <a:prstGeom prst="rect">
                  <a:avLst/>
                </a:prstGeom>
                <a:blipFill>
                  <a:blip r:embed="rId4"/>
                  <a:stretch>
                    <a:fillRect b="-3333"/>
                  </a:stretch>
                </a:blipFill>
              </p:spPr>
              <p:txBody>
                <a:bodyPr/>
                <a:lstStyle/>
                <a:p>
                  <a:r>
                    <a:rPr lang="en-US">
                      <a:noFill/>
                    </a:rPr>
                    <a:t> </a:t>
                  </a:r>
                </a:p>
              </p:txBody>
            </p:sp>
          </mc:Fallback>
        </mc:AlternateContent>
        <p:grpSp>
          <p:nvGrpSpPr>
            <p:cNvPr id="95" name="Group 220">
              <a:extLst>
                <a:ext uri="{FF2B5EF4-FFF2-40B4-BE49-F238E27FC236}">
                  <a16:creationId xmlns:a16="http://schemas.microsoft.com/office/drawing/2014/main" id="{97A21D20-0FFD-564F-958E-4E93AEEDC31B}"/>
                </a:ext>
              </a:extLst>
            </p:cNvPr>
            <p:cNvGrpSpPr>
              <a:grpSpLocks/>
            </p:cNvGrpSpPr>
            <p:nvPr/>
          </p:nvGrpSpPr>
          <p:grpSpPr bwMode="auto">
            <a:xfrm>
              <a:off x="724108" y="2486942"/>
              <a:ext cx="152400" cy="304800"/>
              <a:chOff x="3264" y="3072"/>
              <a:chExt cx="96" cy="192"/>
            </a:xfrm>
          </p:grpSpPr>
          <p:sp>
            <p:nvSpPr>
              <p:cNvPr id="122" name="Line 17">
                <a:extLst>
                  <a:ext uri="{FF2B5EF4-FFF2-40B4-BE49-F238E27FC236}">
                    <a16:creationId xmlns:a16="http://schemas.microsoft.com/office/drawing/2014/main" id="{14A38613-4D8F-6B43-B4F5-6590523231D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Freeform 18">
                <a:extLst>
                  <a:ext uri="{FF2B5EF4-FFF2-40B4-BE49-F238E27FC236}">
                    <a16:creationId xmlns:a16="http://schemas.microsoft.com/office/drawing/2014/main" id="{D7ADE7BC-EC9D-8D4E-AF38-01A6404FBA15}"/>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124" name="Straight Connector 123">
              <a:extLst>
                <a:ext uri="{FF2B5EF4-FFF2-40B4-BE49-F238E27FC236}">
                  <a16:creationId xmlns:a16="http://schemas.microsoft.com/office/drawing/2014/main" id="{2C91BEAD-0B82-0747-A535-4D4A3DA883AD}"/>
                </a:ext>
              </a:extLst>
            </p:cNvPr>
            <p:cNvCxnSpPr>
              <a:cxnSpLocks/>
            </p:cNvCxnSpPr>
            <p:nvPr/>
          </p:nvCxnSpPr>
          <p:spPr>
            <a:xfrm>
              <a:off x="792505" y="2494184"/>
              <a:ext cx="32286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BCBB1CBE-2494-5942-88DF-1F4457C3E42B}"/>
                </a:ext>
              </a:extLst>
            </p:cNvPr>
            <p:cNvSpPr txBox="1"/>
            <p:nvPr/>
          </p:nvSpPr>
          <p:spPr>
            <a:xfrm>
              <a:off x="1229654" y="2478955"/>
              <a:ext cx="237634" cy="369332"/>
            </a:xfrm>
            <a:prstGeom prst="rect">
              <a:avLst/>
            </a:prstGeom>
            <a:noFill/>
          </p:spPr>
          <p:txBody>
            <a:bodyPr wrap="square" rtlCol="0">
              <a:spAutoFit/>
            </a:bodyPr>
            <a:lstStyle/>
            <a:p>
              <a:r>
                <a:rPr lang="en-US" dirty="0"/>
                <a:t>-</a:t>
              </a:r>
            </a:p>
          </p:txBody>
        </p:sp>
        <p:cxnSp>
          <p:nvCxnSpPr>
            <p:cNvPr id="132" name="Straight Connector 131">
              <a:extLst>
                <a:ext uri="{FF2B5EF4-FFF2-40B4-BE49-F238E27FC236}">
                  <a16:creationId xmlns:a16="http://schemas.microsoft.com/office/drawing/2014/main" id="{A514C2E9-4CFE-C145-A22F-9B056850967B}"/>
                </a:ext>
              </a:extLst>
            </p:cNvPr>
            <p:cNvCxnSpPr>
              <a:cxnSpLocks/>
            </p:cNvCxnSpPr>
            <p:nvPr/>
          </p:nvCxnSpPr>
          <p:spPr>
            <a:xfrm>
              <a:off x="2865120" y="3563899"/>
              <a:ext cx="3964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53" name="TextBox 152">
                <a:extLst>
                  <a:ext uri="{FF2B5EF4-FFF2-40B4-BE49-F238E27FC236}">
                    <a16:creationId xmlns:a16="http://schemas.microsoft.com/office/drawing/2014/main" id="{3FD24B57-015D-E24D-BF23-489E00DDCA7B}"/>
                  </a:ext>
                </a:extLst>
              </p:cNvPr>
              <p:cNvSpPr txBox="1"/>
              <p:nvPr/>
            </p:nvSpPr>
            <p:spPr>
              <a:xfrm>
                <a:off x="7685916" y="4106331"/>
                <a:ext cx="4263690" cy="1223546"/>
              </a:xfrm>
              <a:prstGeom prst="rect">
                <a:avLst/>
              </a:prstGeom>
              <a:noFill/>
            </p:spPr>
            <p:txBody>
              <a:bodyPr wrap="square" rtlCol="0">
                <a:noAutofit/>
              </a:bodyPr>
              <a:lstStyle/>
              <a:p>
                <a:pPr marL="285750" indent="-285750">
                  <a:buFont typeface="Arial" panose="020B0604020202020204" pitchFamily="34" charset="0"/>
                  <a:buChar char="•"/>
                </a:pPr>
                <a:r>
                  <a:rPr lang="en-US" dirty="0"/>
                  <a:t>Oscillation: </a:t>
                </a:r>
                <a14:m>
                  <m:oMath xmlns:m="http://schemas.openxmlformats.org/officeDocument/2006/math">
                    <m:r>
                      <a:rPr lang="en-US" b="0" i="1" smtClean="0">
                        <a:latin typeface="Cambria Math" panose="02040503050406030204" pitchFamily="18" charset="0"/>
                      </a:rPr>
                      <m:t>𝐴𝐵</m:t>
                    </m:r>
                    <m:r>
                      <a:rPr lang="en-US" b="0" i="1" smtClean="0">
                        <a:latin typeface="Cambria Math" panose="02040503050406030204" pitchFamily="18" charset="0"/>
                      </a:rPr>
                      <m:t>=1∠0</m:t>
                    </m:r>
                  </m:oMath>
                </a14:m>
                <a:endParaRPr lang="en-US" dirty="0"/>
              </a:p>
            </p:txBody>
          </p:sp>
        </mc:Choice>
        <mc:Fallback xmlns="">
          <p:sp>
            <p:nvSpPr>
              <p:cNvPr id="153" name="TextBox 152">
                <a:extLst>
                  <a:ext uri="{FF2B5EF4-FFF2-40B4-BE49-F238E27FC236}">
                    <a16:creationId xmlns:a16="http://schemas.microsoft.com/office/drawing/2014/main" id="{3FD24B57-015D-E24D-BF23-489E00DDCA7B}"/>
                  </a:ext>
                </a:extLst>
              </p:cNvPr>
              <p:cNvSpPr txBox="1">
                <a:spLocks noRot="1" noChangeAspect="1" noMove="1" noResize="1" noEditPoints="1" noAdjustHandles="1" noChangeArrowheads="1" noChangeShapeType="1" noTextEdit="1"/>
              </p:cNvSpPr>
              <p:nvPr/>
            </p:nvSpPr>
            <p:spPr>
              <a:xfrm>
                <a:off x="7685916" y="4106331"/>
                <a:ext cx="4263690" cy="1223546"/>
              </a:xfrm>
              <a:prstGeom prst="rect">
                <a:avLst/>
              </a:prstGeom>
              <a:blipFill>
                <a:blip r:embed="rId5"/>
                <a:stretch>
                  <a:fillRect l="-1190" t="-2062"/>
                </a:stretch>
              </a:blipFill>
            </p:spPr>
            <p:txBody>
              <a:bodyPr/>
              <a:lstStyle/>
              <a:p>
                <a:r>
                  <a:rPr lang="en-US">
                    <a:noFill/>
                  </a:rPr>
                  <a:t> </a:t>
                </a:r>
              </a:p>
            </p:txBody>
          </p:sp>
        </mc:Fallback>
      </mc:AlternateContent>
      <p:grpSp>
        <p:nvGrpSpPr>
          <p:cNvPr id="23" name="Group 22">
            <a:extLst>
              <a:ext uri="{FF2B5EF4-FFF2-40B4-BE49-F238E27FC236}">
                <a16:creationId xmlns:a16="http://schemas.microsoft.com/office/drawing/2014/main" id="{527ACAC4-75EC-2C49-9D0F-B898467B1A52}"/>
              </a:ext>
            </a:extLst>
          </p:cNvPr>
          <p:cNvGrpSpPr/>
          <p:nvPr/>
        </p:nvGrpSpPr>
        <p:grpSpPr>
          <a:xfrm>
            <a:off x="7949184" y="1347216"/>
            <a:ext cx="2836621" cy="2049176"/>
            <a:chOff x="7949184" y="1347216"/>
            <a:chExt cx="2836621" cy="2049176"/>
          </a:xfrm>
        </p:grpSpPr>
        <p:sp>
          <p:nvSpPr>
            <p:cNvPr id="133" name="Freeform 43">
              <a:extLst>
                <a:ext uri="{FF2B5EF4-FFF2-40B4-BE49-F238E27FC236}">
                  <a16:creationId xmlns:a16="http://schemas.microsoft.com/office/drawing/2014/main" id="{B104CDFC-DFB8-A343-8811-D934DE502D10}"/>
                </a:ext>
              </a:extLst>
            </p:cNvPr>
            <p:cNvSpPr>
              <a:spLocks/>
            </p:cNvSpPr>
            <p:nvPr/>
          </p:nvSpPr>
          <p:spPr bwMode="auto">
            <a:xfrm>
              <a:off x="8588945" y="2024792"/>
              <a:ext cx="1066800" cy="1371600"/>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cxnSp>
          <p:nvCxnSpPr>
            <p:cNvPr id="134" name="Straight Connector 133">
              <a:extLst>
                <a:ext uri="{FF2B5EF4-FFF2-40B4-BE49-F238E27FC236}">
                  <a16:creationId xmlns:a16="http://schemas.microsoft.com/office/drawing/2014/main" id="{F578B7B3-0822-9B48-9AF0-90E0B71FE597}"/>
                </a:ext>
              </a:extLst>
            </p:cNvPr>
            <p:cNvCxnSpPr>
              <a:cxnSpLocks/>
            </p:cNvCxnSpPr>
            <p:nvPr/>
          </p:nvCxnSpPr>
          <p:spPr>
            <a:xfrm>
              <a:off x="7949184" y="2366168"/>
              <a:ext cx="63976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34211801-72AF-144A-B7F9-15DC26D3A764}"/>
                </a:ext>
              </a:extLst>
            </p:cNvPr>
            <p:cNvCxnSpPr/>
            <p:nvPr/>
          </p:nvCxnSpPr>
          <p:spPr>
            <a:xfrm>
              <a:off x="9655745" y="2710592"/>
              <a:ext cx="78927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5466EC47-3619-A44D-8436-E201387985B1}"/>
                </a:ext>
              </a:extLst>
            </p:cNvPr>
            <p:cNvCxnSpPr>
              <a:cxnSpLocks/>
            </p:cNvCxnSpPr>
            <p:nvPr/>
          </p:nvCxnSpPr>
          <p:spPr>
            <a:xfrm>
              <a:off x="8256872" y="2975555"/>
              <a:ext cx="3476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0293B301-6109-EB4C-8E1B-71D333A2FD88}"/>
                </a:ext>
              </a:extLst>
            </p:cNvPr>
            <p:cNvCxnSpPr>
              <a:cxnSpLocks/>
            </p:cNvCxnSpPr>
            <p:nvPr/>
          </p:nvCxnSpPr>
          <p:spPr>
            <a:xfrm>
              <a:off x="9916493" y="1550379"/>
              <a:ext cx="0" cy="11701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8" name="Group 13">
              <a:extLst>
                <a:ext uri="{FF2B5EF4-FFF2-40B4-BE49-F238E27FC236}">
                  <a16:creationId xmlns:a16="http://schemas.microsoft.com/office/drawing/2014/main" id="{54FCD752-3F26-D64F-829A-A3420C06D822}"/>
                </a:ext>
              </a:extLst>
            </p:cNvPr>
            <p:cNvGrpSpPr>
              <a:grpSpLocks noChangeAspect="1"/>
            </p:cNvGrpSpPr>
            <p:nvPr/>
          </p:nvGrpSpPr>
          <p:grpSpPr bwMode="auto">
            <a:xfrm>
              <a:off x="10368817" y="2634392"/>
              <a:ext cx="152400" cy="152400"/>
              <a:chOff x="1344" y="2064"/>
              <a:chExt cx="192" cy="192"/>
            </a:xfrm>
          </p:grpSpPr>
          <p:sp>
            <p:nvSpPr>
              <p:cNvPr id="139" name="Oval 14">
                <a:extLst>
                  <a:ext uri="{FF2B5EF4-FFF2-40B4-BE49-F238E27FC236}">
                    <a16:creationId xmlns:a16="http://schemas.microsoft.com/office/drawing/2014/main" id="{207AE696-261B-7C40-ADAB-BC62AE64703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0" name="Rectangle 15">
                <a:extLst>
                  <a:ext uri="{FF2B5EF4-FFF2-40B4-BE49-F238E27FC236}">
                    <a16:creationId xmlns:a16="http://schemas.microsoft.com/office/drawing/2014/main" id="{4B2B52DE-1B98-D343-B32A-6111040E022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41" name="TextBox 140">
              <a:extLst>
                <a:ext uri="{FF2B5EF4-FFF2-40B4-BE49-F238E27FC236}">
                  <a16:creationId xmlns:a16="http://schemas.microsoft.com/office/drawing/2014/main" id="{774DCA95-0D1D-F242-A058-178AC195C7F5}"/>
                </a:ext>
              </a:extLst>
            </p:cNvPr>
            <p:cNvSpPr txBox="1"/>
            <p:nvPr/>
          </p:nvSpPr>
          <p:spPr>
            <a:xfrm>
              <a:off x="10323792" y="2765589"/>
              <a:ext cx="462013" cy="338554"/>
            </a:xfrm>
            <a:prstGeom prst="rect">
              <a:avLst/>
            </a:prstGeom>
            <a:noFill/>
          </p:spPr>
          <p:txBody>
            <a:bodyPr wrap="square" rtlCol="0">
              <a:spAutoFit/>
            </a:bodyPr>
            <a:lstStyle/>
            <a:p>
              <a:r>
                <a:rPr lang="en-US" sz="1600" dirty="0"/>
                <a:t>v</a:t>
              </a:r>
              <a:r>
                <a:rPr lang="en-US" sz="1600" baseline="-25000" dirty="0"/>
                <a:t>2</a:t>
              </a:r>
              <a:endParaRPr lang="en-US" baseline="-25000" dirty="0"/>
            </a:p>
          </p:txBody>
        </p:sp>
        <p:cxnSp>
          <p:nvCxnSpPr>
            <p:cNvPr id="142" name="Straight Connector 141">
              <a:extLst>
                <a:ext uri="{FF2B5EF4-FFF2-40B4-BE49-F238E27FC236}">
                  <a16:creationId xmlns:a16="http://schemas.microsoft.com/office/drawing/2014/main" id="{2AF2690B-BC6E-8741-8FF3-21DB73110664}"/>
                </a:ext>
              </a:extLst>
            </p:cNvPr>
            <p:cNvCxnSpPr>
              <a:cxnSpLocks/>
            </p:cNvCxnSpPr>
            <p:nvPr/>
          </p:nvCxnSpPr>
          <p:spPr>
            <a:xfrm>
              <a:off x="7954905" y="1552219"/>
              <a:ext cx="0" cy="80136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3" name="TextBox 142">
              <a:extLst>
                <a:ext uri="{FF2B5EF4-FFF2-40B4-BE49-F238E27FC236}">
                  <a16:creationId xmlns:a16="http://schemas.microsoft.com/office/drawing/2014/main" id="{D09CDED5-98C8-F043-B0B0-E597CB4C30BF}"/>
                </a:ext>
              </a:extLst>
            </p:cNvPr>
            <p:cNvSpPr txBox="1"/>
            <p:nvPr/>
          </p:nvSpPr>
          <p:spPr>
            <a:xfrm>
              <a:off x="8816960" y="2492868"/>
              <a:ext cx="345328" cy="369332"/>
            </a:xfrm>
            <a:prstGeom prst="rect">
              <a:avLst/>
            </a:prstGeom>
            <a:noFill/>
          </p:spPr>
          <p:txBody>
            <a:bodyPr wrap="square" rtlCol="0">
              <a:spAutoFit/>
            </a:bodyPr>
            <a:lstStyle/>
            <a:p>
              <a:r>
                <a:rPr lang="en-US" dirty="0"/>
                <a:t>A</a:t>
              </a:r>
            </a:p>
          </p:txBody>
        </p:sp>
        <p:sp>
          <p:nvSpPr>
            <p:cNvPr id="144" name="Rectangle 143">
              <a:extLst>
                <a:ext uri="{FF2B5EF4-FFF2-40B4-BE49-F238E27FC236}">
                  <a16:creationId xmlns:a16="http://schemas.microsoft.com/office/drawing/2014/main" id="{D27FAEAD-CF0B-6F4C-847B-3E70D9D80DEA}"/>
                </a:ext>
              </a:extLst>
            </p:cNvPr>
            <p:cNvSpPr/>
            <p:nvPr/>
          </p:nvSpPr>
          <p:spPr>
            <a:xfrm>
              <a:off x="8354821" y="1347216"/>
              <a:ext cx="953771" cy="446583"/>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TextBox 144">
              <a:extLst>
                <a:ext uri="{FF2B5EF4-FFF2-40B4-BE49-F238E27FC236}">
                  <a16:creationId xmlns:a16="http://schemas.microsoft.com/office/drawing/2014/main" id="{174198B3-2745-4A42-9E22-B9B53C533B7B}"/>
                </a:ext>
              </a:extLst>
            </p:cNvPr>
            <p:cNvSpPr txBox="1"/>
            <p:nvPr/>
          </p:nvSpPr>
          <p:spPr>
            <a:xfrm>
              <a:off x="8652368" y="1352916"/>
              <a:ext cx="345328" cy="369332"/>
            </a:xfrm>
            <a:prstGeom prst="rect">
              <a:avLst/>
            </a:prstGeom>
            <a:noFill/>
          </p:spPr>
          <p:txBody>
            <a:bodyPr wrap="square" rtlCol="0">
              <a:spAutoFit/>
            </a:bodyPr>
            <a:lstStyle/>
            <a:p>
              <a:r>
                <a:rPr lang="en-US" dirty="0"/>
                <a:t>B</a:t>
              </a:r>
            </a:p>
          </p:txBody>
        </p:sp>
        <p:cxnSp>
          <p:nvCxnSpPr>
            <p:cNvPr id="152" name="Straight Connector 151">
              <a:extLst>
                <a:ext uri="{FF2B5EF4-FFF2-40B4-BE49-F238E27FC236}">
                  <a16:creationId xmlns:a16="http://schemas.microsoft.com/office/drawing/2014/main" id="{EF629358-DA79-FF41-8A0C-C8F4F9607F41}"/>
                </a:ext>
              </a:extLst>
            </p:cNvPr>
            <p:cNvCxnSpPr>
              <a:cxnSpLocks/>
            </p:cNvCxnSpPr>
            <p:nvPr/>
          </p:nvCxnSpPr>
          <p:spPr>
            <a:xfrm>
              <a:off x="9308592" y="1558315"/>
              <a:ext cx="6035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74" name="TextBox 173">
              <a:extLst>
                <a:ext uri="{FF2B5EF4-FFF2-40B4-BE49-F238E27FC236}">
                  <a16:creationId xmlns:a16="http://schemas.microsoft.com/office/drawing/2014/main" id="{2ABFC0A2-A3B0-D64D-9EC9-87ECE9AF3723}"/>
                </a:ext>
              </a:extLst>
            </p:cNvPr>
            <p:cNvSpPr txBox="1"/>
            <p:nvPr/>
          </p:nvSpPr>
          <p:spPr>
            <a:xfrm>
              <a:off x="8579414" y="2181113"/>
              <a:ext cx="237634" cy="369332"/>
            </a:xfrm>
            <a:prstGeom prst="rect">
              <a:avLst/>
            </a:prstGeom>
            <a:noFill/>
          </p:spPr>
          <p:txBody>
            <a:bodyPr wrap="square" rtlCol="0">
              <a:spAutoFit/>
            </a:bodyPr>
            <a:lstStyle/>
            <a:p>
              <a:r>
                <a:rPr lang="en-US" dirty="0"/>
                <a:t>+</a:t>
              </a:r>
            </a:p>
          </p:txBody>
        </p:sp>
        <p:sp>
          <p:nvSpPr>
            <p:cNvPr id="175" name="TextBox 174">
              <a:extLst>
                <a:ext uri="{FF2B5EF4-FFF2-40B4-BE49-F238E27FC236}">
                  <a16:creationId xmlns:a16="http://schemas.microsoft.com/office/drawing/2014/main" id="{CAD6D539-D2DB-EB4F-B98F-2214291EB37F}"/>
                </a:ext>
              </a:extLst>
            </p:cNvPr>
            <p:cNvSpPr txBox="1"/>
            <p:nvPr/>
          </p:nvSpPr>
          <p:spPr>
            <a:xfrm>
              <a:off x="8573318" y="2784617"/>
              <a:ext cx="237634" cy="369332"/>
            </a:xfrm>
            <a:prstGeom prst="rect">
              <a:avLst/>
            </a:prstGeom>
            <a:noFill/>
          </p:spPr>
          <p:txBody>
            <a:bodyPr wrap="square" rtlCol="0">
              <a:spAutoFit/>
            </a:bodyPr>
            <a:lstStyle/>
            <a:p>
              <a:r>
                <a:rPr lang="en-US" dirty="0"/>
                <a:t>-</a:t>
              </a:r>
            </a:p>
          </p:txBody>
        </p:sp>
        <p:cxnSp>
          <p:nvCxnSpPr>
            <p:cNvPr id="179" name="Straight Connector 178">
              <a:extLst>
                <a:ext uri="{FF2B5EF4-FFF2-40B4-BE49-F238E27FC236}">
                  <a16:creationId xmlns:a16="http://schemas.microsoft.com/office/drawing/2014/main" id="{40321108-C07A-7D46-B636-1D3B81055096}"/>
                </a:ext>
              </a:extLst>
            </p:cNvPr>
            <p:cNvCxnSpPr>
              <a:cxnSpLocks/>
            </p:cNvCxnSpPr>
            <p:nvPr/>
          </p:nvCxnSpPr>
          <p:spPr>
            <a:xfrm>
              <a:off x="7949184" y="1552219"/>
              <a:ext cx="3964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80" name="Group 220">
              <a:extLst>
                <a:ext uri="{FF2B5EF4-FFF2-40B4-BE49-F238E27FC236}">
                  <a16:creationId xmlns:a16="http://schemas.microsoft.com/office/drawing/2014/main" id="{408E366E-CBA5-E741-A666-A8CE9ECD71B7}"/>
                </a:ext>
              </a:extLst>
            </p:cNvPr>
            <p:cNvGrpSpPr>
              <a:grpSpLocks/>
            </p:cNvGrpSpPr>
            <p:nvPr/>
          </p:nvGrpSpPr>
          <p:grpSpPr bwMode="auto">
            <a:xfrm>
              <a:off x="8180832" y="2962656"/>
              <a:ext cx="152400" cy="304800"/>
              <a:chOff x="3264" y="3072"/>
              <a:chExt cx="96" cy="192"/>
            </a:xfrm>
          </p:grpSpPr>
          <p:sp>
            <p:nvSpPr>
              <p:cNvPr id="181" name="Line 17">
                <a:extLst>
                  <a:ext uri="{FF2B5EF4-FFF2-40B4-BE49-F238E27FC236}">
                    <a16:creationId xmlns:a16="http://schemas.microsoft.com/office/drawing/2014/main" id="{DE488894-D16D-394A-9600-53A1BC1368B6}"/>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2" name="Freeform 18">
                <a:extLst>
                  <a:ext uri="{FF2B5EF4-FFF2-40B4-BE49-F238E27FC236}">
                    <a16:creationId xmlns:a16="http://schemas.microsoft.com/office/drawing/2014/main" id="{1C4C55CE-B40C-3A45-B45C-299104964247}"/>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spTree>
    <p:extLst>
      <p:ext uri="{BB962C8B-B14F-4D97-AF65-F5344CB8AC3E}">
        <p14:creationId xmlns:p14="http://schemas.microsoft.com/office/powerpoint/2010/main" val="257789093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862103" y="123590"/>
            <a:ext cx="10515600" cy="869909"/>
          </a:xfrm>
        </p:spPr>
        <p:txBody>
          <a:bodyPr/>
          <a:lstStyle/>
          <a:p>
            <a:pPr algn="ctr"/>
            <a:r>
              <a:rPr lang="en-US" dirty="0"/>
              <a:t>Some filter transfer functions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9301381" y="6199524"/>
            <a:ext cx="2743200" cy="365125"/>
          </a:xfrm>
        </p:spPr>
        <p:txBody>
          <a:bodyPr/>
          <a:lstStyle/>
          <a:p>
            <a:fld id="{6B76BA51-8322-1A4D-B259-B74706370693}" type="slidenum">
              <a:rPr lang="en-US" smtClean="0"/>
              <a:t>73</a:t>
            </a:fld>
            <a:endParaRPr lang="en-US"/>
          </a:p>
        </p:txBody>
      </p:sp>
      <p:grpSp>
        <p:nvGrpSpPr>
          <p:cNvPr id="12" name="Group 11">
            <a:extLst>
              <a:ext uri="{FF2B5EF4-FFF2-40B4-BE49-F238E27FC236}">
                <a16:creationId xmlns:a16="http://schemas.microsoft.com/office/drawing/2014/main" id="{47DD92DC-4CE5-2E47-8F7A-E35D231D717B}"/>
              </a:ext>
            </a:extLst>
          </p:cNvPr>
          <p:cNvGrpSpPr/>
          <p:nvPr/>
        </p:nvGrpSpPr>
        <p:grpSpPr>
          <a:xfrm>
            <a:off x="1137261" y="1488636"/>
            <a:ext cx="1899609" cy="2955202"/>
            <a:chOff x="718763" y="1947677"/>
            <a:chExt cx="1899609" cy="2955202"/>
          </a:xfrm>
        </p:grpSpPr>
        <p:sp>
          <p:nvSpPr>
            <p:cNvPr id="179" name="TextBox 178">
              <a:extLst>
                <a:ext uri="{FF2B5EF4-FFF2-40B4-BE49-F238E27FC236}">
                  <a16:creationId xmlns:a16="http://schemas.microsoft.com/office/drawing/2014/main" id="{4AAED862-24AE-674F-BF88-3048631E0A9B}"/>
                </a:ext>
              </a:extLst>
            </p:cNvPr>
            <p:cNvSpPr txBox="1"/>
            <p:nvPr/>
          </p:nvSpPr>
          <p:spPr>
            <a:xfrm>
              <a:off x="718763" y="1947677"/>
              <a:ext cx="1802296" cy="369332"/>
            </a:xfrm>
            <a:prstGeom prst="rect">
              <a:avLst/>
            </a:prstGeom>
            <a:noFill/>
          </p:spPr>
          <p:txBody>
            <a:bodyPr wrap="square" rtlCol="0">
              <a:spAutoFit/>
            </a:bodyPr>
            <a:lstStyle/>
            <a:p>
              <a:r>
                <a:rPr lang="en-US" dirty="0"/>
                <a:t>High pass</a:t>
              </a:r>
            </a:p>
          </p:txBody>
        </p:sp>
        <p:grpSp>
          <p:nvGrpSpPr>
            <p:cNvPr id="216" name="Group 210">
              <a:extLst>
                <a:ext uri="{FF2B5EF4-FFF2-40B4-BE49-F238E27FC236}">
                  <a16:creationId xmlns:a16="http://schemas.microsoft.com/office/drawing/2014/main" id="{781D7168-2BB8-1A4B-8861-F7E32479C863}"/>
                </a:ext>
              </a:extLst>
            </p:cNvPr>
            <p:cNvGrpSpPr>
              <a:grpSpLocks/>
            </p:cNvGrpSpPr>
            <p:nvPr/>
          </p:nvGrpSpPr>
          <p:grpSpPr bwMode="auto">
            <a:xfrm rot="5400000">
              <a:off x="1318259" y="2433813"/>
              <a:ext cx="304800" cy="762000"/>
              <a:chOff x="3216" y="1728"/>
              <a:chExt cx="192" cy="480"/>
            </a:xfrm>
          </p:grpSpPr>
          <p:sp>
            <p:nvSpPr>
              <p:cNvPr id="217" name="Line 8">
                <a:extLst>
                  <a:ext uri="{FF2B5EF4-FFF2-40B4-BE49-F238E27FC236}">
                    <a16:creationId xmlns:a16="http://schemas.microsoft.com/office/drawing/2014/main" id="{A22C8E63-CE42-7A4F-A40D-239C40FA9BE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9">
                <a:extLst>
                  <a:ext uri="{FF2B5EF4-FFF2-40B4-BE49-F238E27FC236}">
                    <a16:creationId xmlns:a16="http://schemas.microsoft.com/office/drawing/2014/main" id="{094A48CB-BCB1-2646-A9E3-1DD0C17D56A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 name="Line 10">
                <a:extLst>
                  <a:ext uri="{FF2B5EF4-FFF2-40B4-BE49-F238E27FC236}">
                    <a16:creationId xmlns:a16="http://schemas.microsoft.com/office/drawing/2014/main" id="{7B628763-DAF7-3D45-A60D-83A8A4602DC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1">
                <a:extLst>
                  <a:ext uri="{FF2B5EF4-FFF2-40B4-BE49-F238E27FC236}">
                    <a16:creationId xmlns:a16="http://schemas.microsoft.com/office/drawing/2014/main" id="{CC585950-DCE1-EE44-BF6F-854DFC73A28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55" name="TextBox 254">
              <a:extLst>
                <a:ext uri="{FF2B5EF4-FFF2-40B4-BE49-F238E27FC236}">
                  <a16:creationId xmlns:a16="http://schemas.microsoft.com/office/drawing/2014/main" id="{32E6B35D-BCAE-384E-8E9F-735CDDE101B2}"/>
                </a:ext>
              </a:extLst>
            </p:cNvPr>
            <p:cNvSpPr txBox="1"/>
            <p:nvPr/>
          </p:nvSpPr>
          <p:spPr>
            <a:xfrm>
              <a:off x="1261109" y="2317009"/>
              <a:ext cx="1015003" cy="338554"/>
            </a:xfrm>
            <a:prstGeom prst="rect">
              <a:avLst/>
            </a:prstGeom>
            <a:noFill/>
          </p:spPr>
          <p:txBody>
            <a:bodyPr wrap="square" rtlCol="0">
              <a:spAutoFit/>
            </a:bodyPr>
            <a:lstStyle/>
            <a:p>
              <a:r>
                <a:rPr lang="en-US" sz="1600" dirty="0"/>
                <a:t>C</a:t>
              </a:r>
              <a:endParaRPr lang="en-US" baseline="-25000" dirty="0"/>
            </a:p>
          </p:txBody>
        </p:sp>
        <p:sp>
          <p:nvSpPr>
            <p:cNvPr id="263" name="Freeform 12">
              <a:extLst>
                <a:ext uri="{FF2B5EF4-FFF2-40B4-BE49-F238E27FC236}">
                  <a16:creationId xmlns:a16="http://schemas.microsoft.com/office/drawing/2014/main" id="{E5940BCB-685A-6E47-A0F6-837F7E5D0D57}"/>
                </a:ext>
              </a:extLst>
            </p:cNvPr>
            <p:cNvSpPr>
              <a:spLocks noChangeAspect="1"/>
            </p:cNvSpPr>
            <p:nvPr/>
          </p:nvSpPr>
          <p:spPr bwMode="auto">
            <a:xfrm>
              <a:off x="1771646" y="280479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64" name="Group 220">
              <a:extLst>
                <a:ext uri="{FF2B5EF4-FFF2-40B4-BE49-F238E27FC236}">
                  <a16:creationId xmlns:a16="http://schemas.microsoft.com/office/drawing/2014/main" id="{D957622C-9ADF-734D-8001-97EA6206096F}"/>
                </a:ext>
              </a:extLst>
            </p:cNvPr>
            <p:cNvGrpSpPr>
              <a:grpSpLocks/>
            </p:cNvGrpSpPr>
            <p:nvPr/>
          </p:nvGrpSpPr>
          <p:grpSpPr bwMode="auto">
            <a:xfrm>
              <a:off x="1764355" y="3496657"/>
              <a:ext cx="152400" cy="304800"/>
              <a:chOff x="3264" y="3072"/>
              <a:chExt cx="96" cy="192"/>
            </a:xfrm>
          </p:grpSpPr>
          <p:sp>
            <p:nvSpPr>
              <p:cNvPr id="265" name="Line 17">
                <a:extLst>
                  <a:ext uri="{FF2B5EF4-FFF2-40B4-BE49-F238E27FC236}">
                    <a16:creationId xmlns:a16="http://schemas.microsoft.com/office/drawing/2014/main" id="{ED7EA051-365D-774B-A256-810C1ACAC9B7}"/>
                  </a:ext>
                </a:extLst>
              </p:cNvPr>
              <p:cNvSpPr>
                <a:spLocks noChangeAspect="1" noChangeShapeType="1"/>
              </p:cNvSpPr>
              <p:nvPr/>
            </p:nvSpPr>
            <p:spPr bwMode="auto">
              <a:xfrm>
                <a:off x="3319"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6" name="Freeform 18">
                <a:extLst>
                  <a:ext uri="{FF2B5EF4-FFF2-40B4-BE49-F238E27FC236}">
                    <a16:creationId xmlns:a16="http://schemas.microsoft.com/office/drawing/2014/main" id="{B5BF2053-F60C-734B-8FFD-1EE671B55EF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72" name="TextBox 271">
              <a:extLst>
                <a:ext uri="{FF2B5EF4-FFF2-40B4-BE49-F238E27FC236}">
                  <a16:creationId xmlns:a16="http://schemas.microsoft.com/office/drawing/2014/main" id="{CA0D47EA-AEDB-8C44-8BC4-CC7E78457AA6}"/>
                </a:ext>
              </a:extLst>
            </p:cNvPr>
            <p:cNvSpPr txBox="1"/>
            <p:nvPr/>
          </p:nvSpPr>
          <p:spPr>
            <a:xfrm>
              <a:off x="1422477" y="3043406"/>
              <a:ext cx="360186" cy="338554"/>
            </a:xfrm>
            <a:prstGeom prst="rect">
              <a:avLst/>
            </a:prstGeom>
            <a:noFill/>
          </p:spPr>
          <p:txBody>
            <a:bodyPr wrap="square" rtlCol="0">
              <a:spAutoFit/>
            </a:bodyPr>
            <a:lstStyle/>
            <a:p>
              <a:r>
                <a:rPr lang="en-US" sz="1600" dirty="0"/>
                <a:t>R</a:t>
              </a:r>
              <a:endParaRPr lang="en-US" baseline="-25000" dirty="0"/>
            </a:p>
          </p:txBody>
        </p:sp>
        <mc:AlternateContent xmlns:mc="http://schemas.openxmlformats.org/markup-compatibility/2006" xmlns:a14="http://schemas.microsoft.com/office/drawing/2010/main">
          <mc:Choice Requires="a14">
            <p:sp>
              <p:nvSpPr>
                <p:cNvPr id="383" name="TextBox 382">
                  <a:extLst>
                    <a:ext uri="{FF2B5EF4-FFF2-40B4-BE49-F238E27FC236}">
                      <a16:creationId xmlns:a16="http://schemas.microsoft.com/office/drawing/2014/main" id="{1C65CDC6-F7EB-6A4F-ACE1-D4684D95A85C}"/>
                    </a:ext>
                  </a:extLst>
                </p:cNvPr>
                <p:cNvSpPr txBox="1"/>
                <p:nvPr/>
              </p:nvSpPr>
              <p:spPr>
                <a:xfrm>
                  <a:off x="946953" y="4063803"/>
                  <a:ext cx="1671419" cy="83907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𝐻𝑃</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0</m:t>
                                    </m:r>
                                  </m:sub>
                                </m:sSub>
                              </m:num>
                              <m:den>
                                <m:r>
                                  <a:rPr lang="en-US" b="0" i="1" smtClean="0">
                                    <a:latin typeface="Cambria Math" panose="02040503050406030204" pitchFamily="18" charset="0"/>
                                  </a:rPr>
                                  <m:t>𝑗</m:t>
                                </m:r>
                                <m:r>
                                  <a:rPr lang="en-US" b="0" i="1" smtClean="0">
                                    <a:latin typeface="Cambria Math" panose="02040503050406030204" pitchFamily="18" charset="0"/>
                                    <a:ea typeface="Cambria Math" panose="02040503050406030204" pitchFamily="18" charset="0"/>
                                  </a:rPr>
                                  <m:t>𝜔</m:t>
                                </m:r>
                              </m:den>
                            </m:f>
                          </m:den>
                        </m:f>
                      </m:oMath>
                    </m:oMathPara>
                  </a14:m>
                  <a:endParaRPr lang="en-US" dirty="0"/>
                </a:p>
              </p:txBody>
            </p:sp>
          </mc:Choice>
          <mc:Fallback xmlns="">
            <p:sp>
              <p:nvSpPr>
                <p:cNvPr id="383" name="TextBox 382">
                  <a:extLst>
                    <a:ext uri="{FF2B5EF4-FFF2-40B4-BE49-F238E27FC236}">
                      <a16:creationId xmlns:a16="http://schemas.microsoft.com/office/drawing/2014/main" id="{1C65CDC6-F7EB-6A4F-ACE1-D4684D95A85C}"/>
                    </a:ext>
                  </a:extLst>
                </p:cNvPr>
                <p:cNvSpPr txBox="1">
                  <a:spLocks noRot="1" noChangeAspect="1" noMove="1" noResize="1" noEditPoints="1" noAdjustHandles="1" noChangeArrowheads="1" noChangeShapeType="1" noTextEdit="1"/>
                </p:cNvSpPr>
                <p:nvPr/>
              </p:nvSpPr>
              <p:spPr>
                <a:xfrm>
                  <a:off x="946953" y="4063803"/>
                  <a:ext cx="1671419" cy="839076"/>
                </a:xfrm>
                <a:prstGeom prst="rect">
                  <a:avLst/>
                </a:prstGeom>
                <a:blipFill>
                  <a:blip r:embed="rId2"/>
                  <a:stretch>
                    <a:fillRect b="-6061"/>
                  </a:stretch>
                </a:blipFill>
              </p:spPr>
              <p:txBody>
                <a:bodyPr/>
                <a:lstStyle/>
                <a:p>
                  <a:r>
                    <a:rPr lang="en-US">
                      <a:noFill/>
                    </a:rPr>
                    <a:t> </a:t>
                  </a:r>
                </a:p>
              </p:txBody>
            </p:sp>
          </mc:Fallback>
        </mc:AlternateContent>
        <p:cxnSp>
          <p:nvCxnSpPr>
            <p:cNvPr id="6" name="Straight Connector 5">
              <a:extLst>
                <a:ext uri="{FF2B5EF4-FFF2-40B4-BE49-F238E27FC236}">
                  <a16:creationId xmlns:a16="http://schemas.microsoft.com/office/drawing/2014/main" id="{D81F03EC-047A-E146-9533-9F398C32E19E}"/>
                </a:ext>
              </a:extLst>
            </p:cNvPr>
            <p:cNvCxnSpPr>
              <a:cxnSpLocks/>
            </p:cNvCxnSpPr>
            <p:nvPr/>
          </p:nvCxnSpPr>
          <p:spPr>
            <a:xfrm>
              <a:off x="1822591" y="2814813"/>
              <a:ext cx="5168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94" name="Group 13">
              <a:extLst>
                <a:ext uri="{FF2B5EF4-FFF2-40B4-BE49-F238E27FC236}">
                  <a16:creationId xmlns:a16="http://schemas.microsoft.com/office/drawing/2014/main" id="{ABAA0466-4BCA-E744-8F58-37A1060CA5AA}"/>
                </a:ext>
              </a:extLst>
            </p:cNvPr>
            <p:cNvGrpSpPr>
              <a:grpSpLocks noChangeAspect="1"/>
            </p:cNvGrpSpPr>
            <p:nvPr/>
          </p:nvGrpSpPr>
          <p:grpSpPr bwMode="auto">
            <a:xfrm>
              <a:off x="986325" y="2741126"/>
              <a:ext cx="155448" cy="155448"/>
              <a:chOff x="1344" y="2064"/>
              <a:chExt cx="192" cy="192"/>
            </a:xfrm>
          </p:grpSpPr>
          <p:sp>
            <p:nvSpPr>
              <p:cNvPr id="195" name="Oval 14">
                <a:extLst>
                  <a:ext uri="{FF2B5EF4-FFF2-40B4-BE49-F238E27FC236}">
                    <a16:creationId xmlns:a16="http://schemas.microsoft.com/office/drawing/2014/main" id="{D55984E6-9B2F-D14B-BB8A-73B57064BEE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96" name="Rectangle 15">
                <a:extLst>
                  <a:ext uri="{FF2B5EF4-FFF2-40B4-BE49-F238E27FC236}">
                    <a16:creationId xmlns:a16="http://schemas.microsoft.com/office/drawing/2014/main" id="{F2D4BCA0-8E01-F043-BE46-C27720E5E82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97" name="Group 13">
              <a:extLst>
                <a:ext uri="{FF2B5EF4-FFF2-40B4-BE49-F238E27FC236}">
                  <a16:creationId xmlns:a16="http://schemas.microsoft.com/office/drawing/2014/main" id="{A74EEDEE-AEE3-5445-826B-AD9C0B28BEA6}"/>
                </a:ext>
              </a:extLst>
            </p:cNvPr>
            <p:cNvGrpSpPr>
              <a:grpSpLocks noChangeAspect="1"/>
            </p:cNvGrpSpPr>
            <p:nvPr/>
          </p:nvGrpSpPr>
          <p:grpSpPr bwMode="auto">
            <a:xfrm>
              <a:off x="2261702" y="2737089"/>
              <a:ext cx="155448" cy="155448"/>
              <a:chOff x="1344" y="2064"/>
              <a:chExt cx="192" cy="192"/>
            </a:xfrm>
          </p:grpSpPr>
          <p:sp>
            <p:nvSpPr>
              <p:cNvPr id="198" name="Oval 14">
                <a:extLst>
                  <a:ext uri="{FF2B5EF4-FFF2-40B4-BE49-F238E27FC236}">
                    <a16:creationId xmlns:a16="http://schemas.microsoft.com/office/drawing/2014/main" id="{7E878CB1-5EE5-BE46-AC28-FFBB31D969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99" name="Rectangle 15">
                <a:extLst>
                  <a:ext uri="{FF2B5EF4-FFF2-40B4-BE49-F238E27FC236}">
                    <a16:creationId xmlns:a16="http://schemas.microsoft.com/office/drawing/2014/main" id="{32A1B6A8-7658-D547-8CE3-8E36DF66F9D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grpSp>
        <p:nvGrpSpPr>
          <p:cNvPr id="9" name="Group 8">
            <a:extLst>
              <a:ext uri="{FF2B5EF4-FFF2-40B4-BE49-F238E27FC236}">
                <a16:creationId xmlns:a16="http://schemas.microsoft.com/office/drawing/2014/main" id="{F93EC9BD-8128-E64F-AA30-1ACF10BCBE66}"/>
              </a:ext>
            </a:extLst>
          </p:cNvPr>
          <p:cNvGrpSpPr/>
          <p:nvPr/>
        </p:nvGrpSpPr>
        <p:grpSpPr>
          <a:xfrm>
            <a:off x="4757658" y="1540187"/>
            <a:ext cx="2341143" cy="2839590"/>
            <a:chOff x="6914163" y="2198051"/>
            <a:chExt cx="2341143" cy="2839590"/>
          </a:xfrm>
        </p:grpSpPr>
        <p:sp>
          <p:nvSpPr>
            <p:cNvPr id="201" name="TextBox 200">
              <a:extLst>
                <a:ext uri="{FF2B5EF4-FFF2-40B4-BE49-F238E27FC236}">
                  <a16:creationId xmlns:a16="http://schemas.microsoft.com/office/drawing/2014/main" id="{498F6EB8-BA07-AA4C-9948-F93E89AD1F30}"/>
                </a:ext>
              </a:extLst>
            </p:cNvPr>
            <p:cNvSpPr txBox="1"/>
            <p:nvPr/>
          </p:nvSpPr>
          <p:spPr>
            <a:xfrm>
              <a:off x="6914163" y="2198051"/>
              <a:ext cx="1802296" cy="369332"/>
            </a:xfrm>
            <a:prstGeom prst="rect">
              <a:avLst/>
            </a:prstGeom>
            <a:noFill/>
          </p:spPr>
          <p:txBody>
            <a:bodyPr wrap="square" rtlCol="0">
              <a:spAutoFit/>
            </a:bodyPr>
            <a:lstStyle/>
            <a:p>
              <a:r>
                <a:rPr lang="en-US" dirty="0"/>
                <a:t>Low pass</a:t>
              </a:r>
            </a:p>
          </p:txBody>
        </p:sp>
        <p:grpSp>
          <p:nvGrpSpPr>
            <p:cNvPr id="202" name="Group 210">
              <a:extLst>
                <a:ext uri="{FF2B5EF4-FFF2-40B4-BE49-F238E27FC236}">
                  <a16:creationId xmlns:a16="http://schemas.microsoft.com/office/drawing/2014/main" id="{095E5207-3F7B-A54B-ADE3-AE955D474476}"/>
                </a:ext>
              </a:extLst>
            </p:cNvPr>
            <p:cNvGrpSpPr>
              <a:grpSpLocks/>
            </p:cNvGrpSpPr>
            <p:nvPr/>
          </p:nvGrpSpPr>
          <p:grpSpPr bwMode="auto">
            <a:xfrm>
              <a:off x="7888365" y="2963052"/>
              <a:ext cx="304800" cy="762000"/>
              <a:chOff x="3216" y="1728"/>
              <a:chExt cx="192" cy="480"/>
            </a:xfrm>
          </p:grpSpPr>
          <p:sp>
            <p:nvSpPr>
              <p:cNvPr id="204" name="Line 8">
                <a:extLst>
                  <a:ext uri="{FF2B5EF4-FFF2-40B4-BE49-F238E27FC236}">
                    <a16:creationId xmlns:a16="http://schemas.microsoft.com/office/drawing/2014/main" id="{97FC6C27-4355-CC49-BE00-71EB750E757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5" name="Line 9">
                <a:extLst>
                  <a:ext uri="{FF2B5EF4-FFF2-40B4-BE49-F238E27FC236}">
                    <a16:creationId xmlns:a16="http://schemas.microsoft.com/office/drawing/2014/main" id="{31EE8A7E-CDAA-C146-9814-5796F7785EC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6" name="Line 10">
                <a:extLst>
                  <a:ext uri="{FF2B5EF4-FFF2-40B4-BE49-F238E27FC236}">
                    <a16:creationId xmlns:a16="http://schemas.microsoft.com/office/drawing/2014/main" id="{B4962922-EE71-7146-922A-A6C663A8599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9" name="Line 11">
                <a:extLst>
                  <a:ext uri="{FF2B5EF4-FFF2-40B4-BE49-F238E27FC236}">
                    <a16:creationId xmlns:a16="http://schemas.microsoft.com/office/drawing/2014/main" id="{C7AE8459-6946-864C-BA08-3194A933E43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21" name="TextBox 220">
              <a:extLst>
                <a:ext uri="{FF2B5EF4-FFF2-40B4-BE49-F238E27FC236}">
                  <a16:creationId xmlns:a16="http://schemas.microsoft.com/office/drawing/2014/main" id="{04A61E09-A9B2-1E44-AE4C-9EB85E82812A}"/>
                </a:ext>
              </a:extLst>
            </p:cNvPr>
            <p:cNvSpPr txBox="1"/>
            <p:nvPr/>
          </p:nvSpPr>
          <p:spPr>
            <a:xfrm>
              <a:off x="8240303" y="3215048"/>
              <a:ext cx="1015003" cy="338554"/>
            </a:xfrm>
            <a:prstGeom prst="rect">
              <a:avLst/>
            </a:prstGeom>
            <a:noFill/>
          </p:spPr>
          <p:txBody>
            <a:bodyPr wrap="square" rtlCol="0">
              <a:spAutoFit/>
            </a:bodyPr>
            <a:lstStyle/>
            <a:p>
              <a:r>
                <a:rPr lang="en-US" sz="1600" dirty="0"/>
                <a:t>C</a:t>
              </a:r>
              <a:endParaRPr lang="en-US" baseline="-25000" dirty="0"/>
            </a:p>
          </p:txBody>
        </p:sp>
        <p:grpSp>
          <p:nvGrpSpPr>
            <p:cNvPr id="223" name="Group 220">
              <a:extLst>
                <a:ext uri="{FF2B5EF4-FFF2-40B4-BE49-F238E27FC236}">
                  <a16:creationId xmlns:a16="http://schemas.microsoft.com/office/drawing/2014/main" id="{50812427-678C-734B-BDC0-89B6BF5A69D5}"/>
                </a:ext>
              </a:extLst>
            </p:cNvPr>
            <p:cNvGrpSpPr>
              <a:grpSpLocks/>
            </p:cNvGrpSpPr>
            <p:nvPr/>
          </p:nvGrpSpPr>
          <p:grpSpPr bwMode="auto">
            <a:xfrm>
              <a:off x="7970868" y="3649057"/>
              <a:ext cx="152400" cy="304800"/>
              <a:chOff x="3271" y="3072"/>
              <a:chExt cx="96" cy="192"/>
            </a:xfrm>
          </p:grpSpPr>
          <p:sp>
            <p:nvSpPr>
              <p:cNvPr id="224" name="Line 17">
                <a:extLst>
                  <a:ext uri="{FF2B5EF4-FFF2-40B4-BE49-F238E27FC236}">
                    <a16:creationId xmlns:a16="http://schemas.microsoft.com/office/drawing/2014/main" id="{7DA2CCCD-D9A6-F246-A319-56BFEC7EFC71}"/>
                  </a:ext>
                </a:extLst>
              </p:cNvPr>
              <p:cNvSpPr>
                <a:spLocks noChangeAspect="1" noChangeShapeType="1"/>
              </p:cNvSpPr>
              <p:nvPr/>
            </p:nvSpPr>
            <p:spPr bwMode="auto">
              <a:xfrm>
                <a:off x="3319"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 name="Freeform 18">
                <a:extLst>
                  <a:ext uri="{FF2B5EF4-FFF2-40B4-BE49-F238E27FC236}">
                    <a16:creationId xmlns:a16="http://schemas.microsoft.com/office/drawing/2014/main" id="{64BF388E-2EE4-0A43-918E-27A2B4130292}"/>
                  </a:ext>
                </a:extLst>
              </p:cNvPr>
              <p:cNvSpPr>
                <a:spLocks noChangeAspect="1"/>
              </p:cNvSpPr>
              <p:nvPr/>
            </p:nvSpPr>
            <p:spPr bwMode="auto">
              <a:xfrm>
                <a:off x="3271"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26" name="TextBox 225">
              <a:extLst>
                <a:ext uri="{FF2B5EF4-FFF2-40B4-BE49-F238E27FC236}">
                  <a16:creationId xmlns:a16="http://schemas.microsoft.com/office/drawing/2014/main" id="{028C0FAB-047D-1A4D-AC92-7178B09128D0}"/>
                </a:ext>
              </a:extLst>
            </p:cNvPr>
            <p:cNvSpPr txBox="1"/>
            <p:nvPr/>
          </p:nvSpPr>
          <p:spPr>
            <a:xfrm>
              <a:off x="7591373" y="2586205"/>
              <a:ext cx="360186" cy="338554"/>
            </a:xfrm>
            <a:prstGeom prst="rect">
              <a:avLst/>
            </a:prstGeom>
            <a:noFill/>
          </p:spPr>
          <p:txBody>
            <a:bodyPr wrap="square" rtlCol="0">
              <a:spAutoFit/>
            </a:bodyPr>
            <a:lstStyle/>
            <a:p>
              <a:r>
                <a:rPr lang="en-US" sz="1600" dirty="0"/>
                <a:t>R</a:t>
              </a:r>
              <a:endParaRPr lang="en-US" baseline="-25000" dirty="0"/>
            </a:p>
          </p:txBody>
        </p:sp>
        <mc:AlternateContent xmlns:mc="http://schemas.openxmlformats.org/markup-compatibility/2006" xmlns:a14="http://schemas.microsoft.com/office/drawing/2010/main">
          <mc:Choice Requires="a14">
            <p:sp>
              <p:nvSpPr>
                <p:cNvPr id="227" name="TextBox 226">
                  <a:extLst>
                    <a:ext uri="{FF2B5EF4-FFF2-40B4-BE49-F238E27FC236}">
                      <a16:creationId xmlns:a16="http://schemas.microsoft.com/office/drawing/2014/main" id="{17483962-C1A0-994B-80DB-BE106249B59C}"/>
                    </a:ext>
                  </a:extLst>
                </p:cNvPr>
                <p:cNvSpPr txBox="1"/>
                <p:nvPr/>
              </p:nvSpPr>
              <p:spPr>
                <a:xfrm>
                  <a:off x="7124045" y="4200361"/>
                  <a:ext cx="1671419" cy="83728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𝐿𝑃</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m:t>
                            </m:r>
                            <m:r>
                              <a:rPr lang="en-US" b="0" i="1" smtClean="0">
                                <a:latin typeface="Cambria Math" panose="02040503050406030204" pitchFamily="18" charset="0"/>
                              </a:rPr>
                              <m:t>𝑗</m:t>
                            </m:r>
                            <m:f>
                              <m:fPr>
                                <m:ctrlPr>
                                  <a:rPr lang="en-US" b="0" i="1" smtClean="0">
                                    <a:latin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𝜔</m:t>
                                </m:r>
                              </m:num>
                              <m:den>
                                <m:sSub>
                                  <m:sSubPr>
                                    <m:ctrlPr>
                                      <a:rPr lang="en-US" b="0"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0</m:t>
                                    </m:r>
                                  </m:sub>
                                </m:sSub>
                              </m:den>
                            </m:f>
                          </m:den>
                        </m:f>
                      </m:oMath>
                    </m:oMathPara>
                  </a14:m>
                  <a:endParaRPr lang="en-US" dirty="0"/>
                </a:p>
              </p:txBody>
            </p:sp>
          </mc:Choice>
          <mc:Fallback xmlns="">
            <p:sp>
              <p:nvSpPr>
                <p:cNvPr id="227" name="TextBox 226">
                  <a:extLst>
                    <a:ext uri="{FF2B5EF4-FFF2-40B4-BE49-F238E27FC236}">
                      <a16:creationId xmlns:a16="http://schemas.microsoft.com/office/drawing/2014/main" id="{17483962-C1A0-994B-80DB-BE106249B59C}"/>
                    </a:ext>
                  </a:extLst>
                </p:cNvPr>
                <p:cNvSpPr txBox="1">
                  <a:spLocks noRot="1" noChangeAspect="1" noMove="1" noResize="1" noEditPoints="1" noAdjustHandles="1" noChangeArrowheads="1" noChangeShapeType="1" noTextEdit="1"/>
                </p:cNvSpPr>
                <p:nvPr/>
              </p:nvSpPr>
              <p:spPr>
                <a:xfrm>
                  <a:off x="7124045" y="4200361"/>
                  <a:ext cx="1671419" cy="837280"/>
                </a:xfrm>
                <a:prstGeom prst="rect">
                  <a:avLst/>
                </a:prstGeom>
                <a:blipFill>
                  <a:blip r:embed="rId3"/>
                  <a:stretch>
                    <a:fillRect b="-1493"/>
                  </a:stretch>
                </a:blipFill>
              </p:spPr>
              <p:txBody>
                <a:bodyPr/>
                <a:lstStyle/>
                <a:p>
                  <a:r>
                    <a:rPr lang="en-US">
                      <a:noFill/>
                    </a:rPr>
                    <a:t> </a:t>
                  </a:r>
                </a:p>
              </p:txBody>
            </p:sp>
          </mc:Fallback>
        </mc:AlternateContent>
        <p:cxnSp>
          <p:nvCxnSpPr>
            <p:cNvPr id="228" name="Straight Connector 227">
              <a:extLst>
                <a:ext uri="{FF2B5EF4-FFF2-40B4-BE49-F238E27FC236}">
                  <a16:creationId xmlns:a16="http://schemas.microsoft.com/office/drawing/2014/main" id="{6AFDA3AA-0839-734B-A0BD-6AE7BB483457}"/>
                </a:ext>
              </a:extLst>
            </p:cNvPr>
            <p:cNvCxnSpPr>
              <a:cxnSpLocks/>
            </p:cNvCxnSpPr>
            <p:nvPr/>
          </p:nvCxnSpPr>
          <p:spPr>
            <a:xfrm>
              <a:off x="8017991" y="2967213"/>
              <a:ext cx="5168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9" name="Group 13">
              <a:extLst>
                <a:ext uri="{FF2B5EF4-FFF2-40B4-BE49-F238E27FC236}">
                  <a16:creationId xmlns:a16="http://schemas.microsoft.com/office/drawing/2014/main" id="{2831B353-11A2-4C41-9904-A10AECA3400E}"/>
                </a:ext>
              </a:extLst>
            </p:cNvPr>
            <p:cNvGrpSpPr>
              <a:grpSpLocks noChangeAspect="1"/>
            </p:cNvGrpSpPr>
            <p:nvPr/>
          </p:nvGrpSpPr>
          <p:grpSpPr bwMode="auto">
            <a:xfrm>
              <a:off x="7181725" y="2893526"/>
              <a:ext cx="155448" cy="155448"/>
              <a:chOff x="1344" y="2064"/>
              <a:chExt cx="192" cy="192"/>
            </a:xfrm>
          </p:grpSpPr>
          <p:sp>
            <p:nvSpPr>
              <p:cNvPr id="230" name="Oval 14">
                <a:extLst>
                  <a:ext uri="{FF2B5EF4-FFF2-40B4-BE49-F238E27FC236}">
                    <a16:creationId xmlns:a16="http://schemas.microsoft.com/office/drawing/2014/main" id="{95AD7F3F-E0F1-6443-BC7F-CD11456C14B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31" name="Rectangle 15">
                <a:extLst>
                  <a:ext uri="{FF2B5EF4-FFF2-40B4-BE49-F238E27FC236}">
                    <a16:creationId xmlns:a16="http://schemas.microsoft.com/office/drawing/2014/main" id="{E7102DE3-3E8B-C544-9317-D041F35CB5C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32" name="Group 13">
              <a:extLst>
                <a:ext uri="{FF2B5EF4-FFF2-40B4-BE49-F238E27FC236}">
                  <a16:creationId xmlns:a16="http://schemas.microsoft.com/office/drawing/2014/main" id="{66D85167-04F7-0C49-A861-37F324EAECAE}"/>
                </a:ext>
              </a:extLst>
            </p:cNvPr>
            <p:cNvGrpSpPr>
              <a:grpSpLocks noChangeAspect="1"/>
            </p:cNvGrpSpPr>
            <p:nvPr/>
          </p:nvGrpSpPr>
          <p:grpSpPr bwMode="auto">
            <a:xfrm>
              <a:off x="8457102" y="2889489"/>
              <a:ext cx="155448" cy="155448"/>
              <a:chOff x="1344" y="2064"/>
              <a:chExt cx="192" cy="192"/>
            </a:xfrm>
          </p:grpSpPr>
          <p:sp>
            <p:nvSpPr>
              <p:cNvPr id="237" name="Oval 14">
                <a:extLst>
                  <a:ext uri="{FF2B5EF4-FFF2-40B4-BE49-F238E27FC236}">
                    <a16:creationId xmlns:a16="http://schemas.microsoft.com/office/drawing/2014/main" id="{59B7A830-61AF-A141-B39E-021A175E436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38" name="Rectangle 15">
                <a:extLst>
                  <a:ext uri="{FF2B5EF4-FFF2-40B4-BE49-F238E27FC236}">
                    <a16:creationId xmlns:a16="http://schemas.microsoft.com/office/drawing/2014/main" id="{174E22ED-2C53-2448-AD77-E53E49B90D6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39" name="Freeform 12">
              <a:extLst>
                <a:ext uri="{FF2B5EF4-FFF2-40B4-BE49-F238E27FC236}">
                  <a16:creationId xmlns:a16="http://schemas.microsoft.com/office/drawing/2014/main" id="{F50DA443-2C61-B54D-8227-2E76C865FA4B}"/>
                </a:ext>
              </a:extLst>
            </p:cNvPr>
            <p:cNvSpPr>
              <a:spLocks noChangeAspect="1"/>
            </p:cNvSpPr>
            <p:nvPr/>
          </p:nvSpPr>
          <p:spPr bwMode="auto">
            <a:xfrm rot="5400000">
              <a:off x="7604930" y="259275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7930FE88-E87D-D641-96D0-28F6BDA0A595}"/>
                  </a:ext>
                </a:extLst>
              </p:cNvPr>
              <p:cNvSpPr txBox="1"/>
              <p:nvPr/>
            </p:nvSpPr>
            <p:spPr>
              <a:xfrm>
                <a:off x="7748184" y="3794254"/>
                <a:ext cx="4501347" cy="2518752"/>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den>
                    </m:f>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eqArr>
                          <m:eqArrPr>
                            <m:ctrlPr>
                              <a:rPr lang="en-US" b="0" i="1" smtClean="0">
                                <a:latin typeface="Cambria Math" panose="02040503050406030204" pitchFamily="18" charset="0"/>
                              </a:rPr>
                            </m:ctrlPr>
                          </m:eqArrPr>
                          <m:e>
                            <m:r>
                              <a:rPr lang="en-US" b="0" i="1" smtClean="0">
                                <a:latin typeface="Cambria Math" panose="02040503050406030204" pitchFamily="18" charset="0"/>
                              </a:rPr>
                              <m:t>3+</m:t>
                            </m:r>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𝐶𝑅</m:t>
                            </m:r>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𝐶𝑅</m:t>
                                </m:r>
                              </m:den>
                            </m:f>
                            <m:r>
                              <a:rPr lang="en-US" b="0" i="1" smtClean="0">
                                <a:latin typeface="Cambria Math" panose="02040503050406030204" pitchFamily="18" charset="0"/>
                                <a:ea typeface="Cambria Math" panose="02040503050406030204" pitchFamily="18" charset="0"/>
                              </a:rPr>
                              <m:t>)</m:t>
                            </m:r>
                          </m:e>
                          <m:e/>
                        </m:eqArr>
                      </m:den>
                    </m:f>
                  </m:oMath>
                </a14:m>
                <a:endParaRPr lang="en-US" dirty="0"/>
              </a:p>
              <a:p>
                <a:pPr marL="285750" indent="-285750">
                  <a:buFont typeface="Arial" panose="020B0604020202020204" pitchFamily="34" charset="0"/>
                  <a:buChar char="•"/>
                </a:pPr>
                <a:r>
                  <a:rPr lang="en-US" dirty="0"/>
                  <a:t>Oscillation when  </a:t>
                </a:r>
                <a14:m>
                  <m:oMath xmlns:m="http://schemas.openxmlformats.org/officeDocument/2006/math">
                    <m:r>
                      <a:rPr lang="en-US"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𝐶𝑅</m:t>
                    </m:r>
                    <m:r>
                      <a:rPr lang="en-US" b="0" i="1" smtClean="0">
                        <a:latin typeface="Cambria Math" panose="02040503050406030204" pitchFamily="18" charset="0"/>
                        <a:ea typeface="Cambria Math" panose="02040503050406030204" pitchFamily="18" charset="0"/>
                      </a:rPr>
                      <m:t>=1</m:t>
                    </m:r>
                  </m:oMath>
                </a14:m>
                <a:endParaRPr lang="en-US" dirty="0"/>
              </a:p>
              <a:p>
                <a:pPr marL="285750" indent="-285750">
                  <a:buFont typeface="Arial" panose="020B0604020202020204" pitchFamily="34" charset="0"/>
                  <a:buChar char="•"/>
                </a:pPr>
                <a14:m>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tan</m:t>
                        </m:r>
                      </m:fName>
                      <m:e>
                        <m:d>
                          <m:dPr>
                            <m:ctrlPr>
                              <a:rPr lang="en-US" b="0" i="1" smtClean="0">
                                <a:latin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𝜙</m:t>
                            </m:r>
                          </m:e>
                        </m:d>
                      </m:e>
                    </m:func>
                    <m:r>
                      <a:rPr lang="en-US" b="0" i="1" smtClean="0">
                        <a:latin typeface="Cambria Math" panose="02040503050406030204" pitchFamily="18" charset="0"/>
                        <a:ea typeface="Cambria Math" panose="02040503050406030204" pitchFamily="18" charset="0"/>
                      </a:rPr>
                      <m:t>= </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1</m:t>
                            </m:r>
                          </m:sub>
                        </m:sSub>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2</m:t>
                            </m:r>
                          </m:sub>
                        </m:sSub>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𝜔</m:t>
                        </m:r>
                        <m:r>
                          <a:rPr lang="en-US" i="1">
                            <a:latin typeface="Cambria Math" panose="02040503050406030204" pitchFamily="18" charset="0"/>
                            <a:ea typeface="Cambria Math" panose="02040503050406030204" pitchFamily="18" charset="0"/>
                          </a:rPr>
                          <m:t>𝐶𝑅</m:t>
                        </m:r>
                        <m:r>
                          <a:rPr lang="en-US" i="1">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1</m:t>
                            </m:r>
                          </m:num>
                          <m:den>
                            <m:r>
                              <a:rPr lang="en-US" i="1">
                                <a:latin typeface="Cambria Math" panose="02040503050406030204" pitchFamily="18" charset="0"/>
                                <a:ea typeface="Cambria Math" panose="02040503050406030204" pitchFamily="18" charset="0"/>
                              </a:rPr>
                              <m:t>𝜔</m:t>
                            </m:r>
                            <m:r>
                              <a:rPr lang="en-US" i="1">
                                <a:latin typeface="Cambria Math" panose="02040503050406030204" pitchFamily="18" charset="0"/>
                                <a:ea typeface="Cambria Math" panose="02040503050406030204" pitchFamily="18" charset="0"/>
                              </a:rPr>
                              <m:t>𝐶𝑅</m:t>
                            </m:r>
                          </m:den>
                        </m:f>
                        <m:r>
                          <a:rPr lang="en-US" i="1">
                            <a:latin typeface="Cambria Math" panose="02040503050406030204" pitchFamily="18" charset="0"/>
                            <a:ea typeface="Cambria Math" panose="02040503050406030204" pitchFamily="18" charset="0"/>
                          </a:rPr>
                          <m:t>)</m:t>
                        </m:r>
                      </m:num>
                      <m:den>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2</m:t>
                            </m:r>
                          </m:sub>
                        </m:sSub>
                      </m:den>
                    </m:f>
                  </m:oMath>
                </a14:m>
                <a:endParaRPr lang="en-US" dirty="0"/>
              </a:p>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𝑑</m:t>
                        </m:r>
                        <m:r>
                          <a:rPr lang="en-US" b="0" i="1" smtClean="0">
                            <a:latin typeface="Cambria Math" panose="02040503050406030204" pitchFamily="18" charset="0"/>
                            <a:ea typeface="Cambria Math" panose="02040503050406030204" pitchFamily="18" charset="0"/>
                          </a:rPr>
                          <m:t>𝜙</m:t>
                        </m:r>
                      </m:num>
                      <m:den>
                        <m:r>
                          <a:rPr lang="en-US" b="0" i="1" smtClean="0">
                            <a:latin typeface="Cambria Math" panose="02040503050406030204" pitchFamily="18" charset="0"/>
                          </a:rPr>
                          <m:t>𝑑</m:t>
                        </m:r>
                        <m:r>
                          <a:rPr lang="en-US" b="0" i="1" smtClean="0">
                            <a:latin typeface="Cambria Math" panose="02040503050406030204" pitchFamily="18" charset="0"/>
                            <a:ea typeface="Cambria Math" panose="02040503050406030204" pitchFamily="18" charset="0"/>
                          </a:rPr>
                          <m:t>𝜔</m:t>
                        </m:r>
                      </m:den>
                    </m:f>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2</m:t>
                        </m:r>
                        <m:r>
                          <a:rPr lang="en-US" b="0" i="1" smtClean="0">
                            <a:latin typeface="Cambria Math" panose="02040503050406030204" pitchFamily="18" charset="0"/>
                          </a:rPr>
                          <m:t>𝑄</m:t>
                        </m:r>
                      </m:num>
                      <m:den>
                        <m:r>
                          <a:rPr lang="en-US" b="0" i="1" smtClean="0">
                            <a:latin typeface="Cambria Math" panose="02040503050406030204" pitchFamily="18" charset="0"/>
                            <a:ea typeface="Cambria Math" panose="02040503050406030204" pitchFamily="18" charset="0"/>
                          </a:rPr>
                          <m:t>𝜔</m:t>
                        </m:r>
                      </m:den>
                    </m:f>
                  </m:oMath>
                </a14:m>
                <a:r>
                  <a:rPr lang="en-US" dirty="0"/>
                  <a:t> so high Q improved stability</a:t>
                </a:r>
              </a:p>
            </p:txBody>
          </p:sp>
        </mc:Choice>
        <mc:Fallback xmlns="">
          <p:sp>
            <p:nvSpPr>
              <p:cNvPr id="53" name="TextBox 52">
                <a:extLst>
                  <a:ext uri="{FF2B5EF4-FFF2-40B4-BE49-F238E27FC236}">
                    <a16:creationId xmlns:a16="http://schemas.microsoft.com/office/drawing/2014/main" id="{7930FE88-E87D-D641-96D0-28F6BDA0A595}"/>
                  </a:ext>
                </a:extLst>
              </p:cNvPr>
              <p:cNvSpPr txBox="1">
                <a:spLocks noRot="1" noChangeAspect="1" noMove="1" noResize="1" noEditPoints="1" noAdjustHandles="1" noChangeArrowheads="1" noChangeShapeType="1" noTextEdit="1"/>
              </p:cNvSpPr>
              <p:nvPr/>
            </p:nvSpPr>
            <p:spPr>
              <a:xfrm>
                <a:off x="7748184" y="3794254"/>
                <a:ext cx="4501347" cy="2518752"/>
              </a:xfrm>
              <a:prstGeom prst="rect">
                <a:avLst/>
              </a:prstGeom>
              <a:blipFill>
                <a:blip r:embed="rId4"/>
                <a:stretch>
                  <a:fillRect l="-845"/>
                </a:stretch>
              </a:blipFill>
            </p:spPr>
            <p:txBody>
              <a:bodyPr/>
              <a:lstStyle/>
              <a:p>
                <a:r>
                  <a:rPr lang="en-US">
                    <a:noFill/>
                  </a:rPr>
                  <a:t> </a:t>
                </a:r>
              </a:p>
            </p:txBody>
          </p:sp>
        </mc:Fallback>
      </mc:AlternateContent>
      <p:grpSp>
        <p:nvGrpSpPr>
          <p:cNvPr id="3" name="Group 2">
            <a:extLst>
              <a:ext uri="{FF2B5EF4-FFF2-40B4-BE49-F238E27FC236}">
                <a16:creationId xmlns:a16="http://schemas.microsoft.com/office/drawing/2014/main" id="{E3F9D0ED-CEC7-F840-B9C7-101B9FC7F391}"/>
              </a:ext>
            </a:extLst>
          </p:cNvPr>
          <p:cNvGrpSpPr/>
          <p:nvPr/>
        </p:nvGrpSpPr>
        <p:grpSpPr>
          <a:xfrm>
            <a:off x="8465036" y="1481206"/>
            <a:ext cx="2244245" cy="1904580"/>
            <a:chOff x="7183925" y="2100077"/>
            <a:chExt cx="2244245" cy="1904580"/>
          </a:xfrm>
        </p:grpSpPr>
        <p:sp>
          <p:nvSpPr>
            <p:cNvPr id="47" name="TextBox 46">
              <a:extLst>
                <a:ext uri="{FF2B5EF4-FFF2-40B4-BE49-F238E27FC236}">
                  <a16:creationId xmlns:a16="http://schemas.microsoft.com/office/drawing/2014/main" id="{8FC239EC-0C01-3949-91EB-BF690BDC9F26}"/>
                </a:ext>
              </a:extLst>
            </p:cNvPr>
            <p:cNvSpPr txBox="1"/>
            <p:nvPr/>
          </p:nvSpPr>
          <p:spPr>
            <a:xfrm>
              <a:off x="7585836" y="2100077"/>
              <a:ext cx="1802296" cy="369332"/>
            </a:xfrm>
            <a:prstGeom prst="rect">
              <a:avLst/>
            </a:prstGeom>
            <a:noFill/>
          </p:spPr>
          <p:txBody>
            <a:bodyPr wrap="square" rtlCol="0">
              <a:spAutoFit/>
            </a:bodyPr>
            <a:lstStyle/>
            <a:p>
              <a:r>
                <a:rPr lang="en-US" dirty="0"/>
                <a:t>Wein</a:t>
              </a:r>
            </a:p>
          </p:txBody>
        </p:sp>
        <p:grpSp>
          <p:nvGrpSpPr>
            <p:cNvPr id="48" name="Group 210">
              <a:extLst>
                <a:ext uri="{FF2B5EF4-FFF2-40B4-BE49-F238E27FC236}">
                  <a16:creationId xmlns:a16="http://schemas.microsoft.com/office/drawing/2014/main" id="{7DD866B5-6648-C04F-B604-6A40FA21D83E}"/>
                </a:ext>
              </a:extLst>
            </p:cNvPr>
            <p:cNvGrpSpPr>
              <a:grpSpLocks/>
            </p:cNvGrpSpPr>
            <p:nvPr/>
          </p:nvGrpSpPr>
          <p:grpSpPr bwMode="auto">
            <a:xfrm rot="5400000">
              <a:off x="7515859" y="2586213"/>
              <a:ext cx="304800" cy="762000"/>
              <a:chOff x="3216" y="1728"/>
              <a:chExt cx="192" cy="480"/>
            </a:xfrm>
          </p:grpSpPr>
          <p:sp>
            <p:nvSpPr>
              <p:cNvPr id="63" name="Line 8">
                <a:extLst>
                  <a:ext uri="{FF2B5EF4-FFF2-40B4-BE49-F238E27FC236}">
                    <a16:creationId xmlns:a16="http://schemas.microsoft.com/office/drawing/2014/main" id="{E3CC2CC0-0B6F-B446-8D5F-65733AA4231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9">
                <a:extLst>
                  <a:ext uri="{FF2B5EF4-FFF2-40B4-BE49-F238E27FC236}">
                    <a16:creationId xmlns:a16="http://schemas.microsoft.com/office/drawing/2014/main" id="{182B38D8-339C-9449-999D-277B0C0E460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
                <a:extLst>
                  <a:ext uri="{FF2B5EF4-FFF2-40B4-BE49-F238E27FC236}">
                    <a16:creationId xmlns:a16="http://schemas.microsoft.com/office/drawing/2014/main" id="{9A8933DA-DC13-CE41-A3F7-3C917A5F995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1">
                <a:extLst>
                  <a:ext uri="{FF2B5EF4-FFF2-40B4-BE49-F238E27FC236}">
                    <a16:creationId xmlns:a16="http://schemas.microsoft.com/office/drawing/2014/main" id="{70779B1E-9EBF-5B48-8CF6-7D6E84FBB11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 name="TextBox 48">
              <a:extLst>
                <a:ext uri="{FF2B5EF4-FFF2-40B4-BE49-F238E27FC236}">
                  <a16:creationId xmlns:a16="http://schemas.microsoft.com/office/drawing/2014/main" id="{6FB3B43F-0F06-1A4F-AC9C-0C428D158872}"/>
                </a:ext>
              </a:extLst>
            </p:cNvPr>
            <p:cNvSpPr txBox="1"/>
            <p:nvPr/>
          </p:nvSpPr>
          <p:spPr>
            <a:xfrm>
              <a:off x="7458709" y="2469409"/>
              <a:ext cx="1015003" cy="338554"/>
            </a:xfrm>
            <a:prstGeom prst="rect">
              <a:avLst/>
            </a:prstGeom>
            <a:noFill/>
          </p:spPr>
          <p:txBody>
            <a:bodyPr wrap="square" rtlCol="0">
              <a:spAutoFit/>
            </a:bodyPr>
            <a:lstStyle/>
            <a:p>
              <a:r>
                <a:rPr lang="en-US" sz="1600" dirty="0"/>
                <a:t>C</a:t>
              </a:r>
              <a:endParaRPr lang="en-US" baseline="-25000" dirty="0"/>
            </a:p>
          </p:txBody>
        </p:sp>
        <p:sp>
          <p:nvSpPr>
            <p:cNvPr id="50" name="Freeform 12">
              <a:extLst>
                <a:ext uri="{FF2B5EF4-FFF2-40B4-BE49-F238E27FC236}">
                  <a16:creationId xmlns:a16="http://schemas.microsoft.com/office/drawing/2014/main" id="{91A9DCB1-5EE9-2C42-AB23-C3B99D4ED744}"/>
                </a:ext>
              </a:extLst>
            </p:cNvPr>
            <p:cNvSpPr>
              <a:spLocks noChangeAspect="1"/>
            </p:cNvSpPr>
            <p:nvPr/>
          </p:nvSpPr>
          <p:spPr bwMode="auto">
            <a:xfrm>
              <a:off x="8629646" y="295719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51" name="Group 220">
              <a:extLst>
                <a:ext uri="{FF2B5EF4-FFF2-40B4-BE49-F238E27FC236}">
                  <a16:creationId xmlns:a16="http://schemas.microsoft.com/office/drawing/2014/main" id="{83B38DEE-BBE4-1B4C-A226-223BD51E4118}"/>
                </a:ext>
              </a:extLst>
            </p:cNvPr>
            <p:cNvGrpSpPr>
              <a:grpSpLocks/>
            </p:cNvGrpSpPr>
            <p:nvPr/>
          </p:nvGrpSpPr>
          <p:grpSpPr bwMode="auto">
            <a:xfrm>
              <a:off x="8622355" y="3649057"/>
              <a:ext cx="152400" cy="304800"/>
              <a:chOff x="3264" y="3072"/>
              <a:chExt cx="96" cy="192"/>
            </a:xfrm>
          </p:grpSpPr>
          <p:sp>
            <p:nvSpPr>
              <p:cNvPr id="61" name="Line 17">
                <a:extLst>
                  <a:ext uri="{FF2B5EF4-FFF2-40B4-BE49-F238E27FC236}">
                    <a16:creationId xmlns:a16="http://schemas.microsoft.com/office/drawing/2014/main" id="{23926A1B-DB02-0F42-BE98-509E31CBCB58}"/>
                  </a:ext>
                </a:extLst>
              </p:cNvPr>
              <p:cNvSpPr>
                <a:spLocks noChangeAspect="1" noChangeShapeType="1"/>
              </p:cNvSpPr>
              <p:nvPr/>
            </p:nvSpPr>
            <p:spPr bwMode="auto">
              <a:xfrm>
                <a:off x="3319"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Freeform 18">
                <a:extLst>
                  <a:ext uri="{FF2B5EF4-FFF2-40B4-BE49-F238E27FC236}">
                    <a16:creationId xmlns:a16="http://schemas.microsoft.com/office/drawing/2014/main" id="{EA91FC85-FA23-AB44-92F7-B7D5B37D810F}"/>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52" name="TextBox 51">
              <a:extLst>
                <a:ext uri="{FF2B5EF4-FFF2-40B4-BE49-F238E27FC236}">
                  <a16:creationId xmlns:a16="http://schemas.microsoft.com/office/drawing/2014/main" id="{7FFC62F9-9455-E640-BB13-6A8ECB6C9FF1}"/>
                </a:ext>
              </a:extLst>
            </p:cNvPr>
            <p:cNvSpPr txBox="1"/>
            <p:nvPr/>
          </p:nvSpPr>
          <p:spPr>
            <a:xfrm>
              <a:off x="7620077" y="3195806"/>
              <a:ext cx="360186" cy="338554"/>
            </a:xfrm>
            <a:prstGeom prst="rect">
              <a:avLst/>
            </a:prstGeom>
            <a:noFill/>
          </p:spPr>
          <p:txBody>
            <a:bodyPr wrap="square" rtlCol="0">
              <a:spAutoFit/>
            </a:bodyPr>
            <a:lstStyle/>
            <a:p>
              <a:r>
                <a:rPr lang="en-US" sz="1600" dirty="0"/>
                <a:t>R</a:t>
              </a:r>
              <a:endParaRPr lang="en-US" baseline="-25000" dirty="0"/>
            </a:p>
          </p:txBody>
        </p:sp>
        <p:cxnSp>
          <p:nvCxnSpPr>
            <p:cNvPr id="54" name="Straight Connector 53">
              <a:extLst>
                <a:ext uri="{FF2B5EF4-FFF2-40B4-BE49-F238E27FC236}">
                  <a16:creationId xmlns:a16="http://schemas.microsoft.com/office/drawing/2014/main" id="{242ECC84-DD40-D144-B01B-4816351EC309}"/>
                </a:ext>
              </a:extLst>
            </p:cNvPr>
            <p:cNvCxnSpPr>
              <a:cxnSpLocks/>
            </p:cNvCxnSpPr>
            <p:nvPr/>
          </p:nvCxnSpPr>
          <p:spPr>
            <a:xfrm>
              <a:off x="8721045" y="2967213"/>
              <a:ext cx="6400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5" name="Group 13">
              <a:extLst>
                <a:ext uri="{FF2B5EF4-FFF2-40B4-BE49-F238E27FC236}">
                  <a16:creationId xmlns:a16="http://schemas.microsoft.com/office/drawing/2014/main" id="{98FFFED6-CFDF-644D-A3EA-83A1E9F52F7B}"/>
                </a:ext>
              </a:extLst>
            </p:cNvPr>
            <p:cNvGrpSpPr>
              <a:grpSpLocks noChangeAspect="1"/>
            </p:cNvGrpSpPr>
            <p:nvPr/>
          </p:nvGrpSpPr>
          <p:grpSpPr bwMode="auto">
            <a:xfrm>
              <a:off x="7183925" y="2893526"/>
              <a:ext cx="155448" cy="155448"/>
              <a:chOff x="1344" y="2064"/>
              <a:chExt cx="192" cy="192"/>
            </a:xfrm>
          </p:grpSpPr>
          <p:sp>
            <p:nvSpPr>
              <p:cNvPr id="59" name="Oval 14">
                <a:extLst>
                  <a:ext uri="{FF2B5EF4-FFF2-40B4-BE49-F238E27FC236}">
                    <a16:creationId xmlns:a16="http://schemas.microsoft.com/office/drawing/2014/main" id="{0468EB22-B83C-B74E-9310-DE701592C0B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0" name="Rectangle 15">
                <a:extLst>
                  <a:ext uri="{FF2B5EF4-FFF2-40B4-BE49-F238E27FC236}">
                    <a16:creationId xmlns:a16="http://schemas.microsoft.com/office/drawing/2014/main" id="{394E970A-89B8-B24C-AB30-0FB06227DFA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6" name="Group 13">
              <a:extLst>
                <a:ext uri="{FF2B5EF4-FFF2-40B4-BE49-F238E27FC236}">
                  <a16:creationId xmlns:a16="http://schemas.microsoft.com/office/drawing/2014/main" id="{550A3F6C-8445-6944-98CB-614D8CFEE803}"/>
                </a:ext>
              </a:extLst>
            </p:cNvPr>
            <p:cNvGrpSpPr>
              <a:grpSpLocks noChangeAspect="1"/>
            </p:cNvGrpSpPr>
            <p:nvPr/>
          </p:nvGrpSpPr>
          <p:grpSpPr bwMode="auto">
            <a:xfrm>
              <a:off x="9272722" y="2892537"/>
              <a:ext cx="155448" cy="155448"/>
              <a:chOff x="1344" y="2064"/>
              <a:chExt cx="192" cy="192"/>
            </a:xfrm>
          </p:grpSpPr>
          <p:sp>
            <p:nvSpPr>
              <p:cNvPr id="57" name="Oval 14">
                <a:extLst>
                  <a:ext uri="{FF2B5EF4-FFF2-40B4-BE49-F238E27FC236}">
                    <a16:creationId xmlns:a16="http://schemas.microsoft.com/office/drawing/2014/main" id="{05D87E91-7EE5-CE45-AAAD-9BE83DDA3BB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B0203B47-6122-5B48-A935-843ECC06930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7" name="Group 210">
              <a:extLst>
                <a:ext uri="{FF2B5EF4-FFF2-40B4-BE49-F238E27FC236}">
                  <a16:creationId xmlns:a16="http://schemas.microsoft.com/office/drawing/2014/main" id="{2225E146-C17B-ED4B-995B-E19A70A739AE}"/>
                </a:ext>
              </a:extLst>
            </p:cNvPr>
            <p:cNvGrpSpPr>
              <a:grpSpLocks/>
            </p:cNvGrpSpPr>
            <p:nvPr/>
          </p:nvGrpSpPr>
          <p:grpSpPr bwMode="auto">
            <a:xfrm>
              <a:off x="8919185" y="2953993"/>
              <a:ext cx="304800" cy="762000"/>
              <a:chOff x="3216" y="1728"/>
              <a:chExt cx="192" cy="480"/>
            </a:xfrm>
          </p:grpSpPr>
          <p:sp>
            <p:nvSpPr>
              <p:cNvPr id="68" name="Line 8">
                <a:extLst>
                  <a:ext uri="{FF2B5EF4-FFF2-40B4-BE49-F238E27FC236}">
                    <a16:creationId xmlns:a16="http://schemas.microsoft.com/office/drawing/2014/main" id="{81DA5561-54CA-5741-9A22-8D80ED2A607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9">
                <a:extLst>
                  <a:ext uri="{FF2B5EF4-FFF2-40B4-BE49-F238E27FC236}">
                    <a16:creationId xmlns:a16="http://schemas.microsoft.com/office/drawing/2014/main" id="{DB8B3BFA-2E69-5540-8F2D-44578C8C533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0">
                <a:extLst>
                  <a:ext uri="{FF2B5EF4-FFF2-40B4-BE49-F238E27FC236}">
                    <a16:creationId xmlns:a16="http://schemas.microsoft.com/office/drawing/2014/main" id="{184482CD-6A71-5A42-89BC-4B0A78D2A43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11">
                <a:extLst>
                  <a:ext uri="{FF2B5EF4-FFF2-40B4-BE49-F238E27FC236}">
                    <a16:creationId xmlns:a16="http://schemas.microsoft.com/office/drawing/2014/main" id="{83AA4B14-A368-4949-82C5-9C5F00B1F70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2" name="Freeform 12">
              <a:extLst>
                <a:ext uri="{FF2B5EF4-FFF2-40B4-BE49-F238E27FC236}">
                  <a16:creationId xmlns:a16="http://schemas.microsoft.com/office/drawing/2014/main" id="{2938D971-A6A2-4C4D-ABDE-F108BD3D7133}"/>
                </a:ext>
              </a:extLst>
            </p:cNvPr>
            <p:cNvSpPr>
              <a:spLocks noChangeAspect="1"/>
            </p:cNvSpPr>
            <p:nvPr/>
          </p:nvSpPr>
          <p:spPr bwMode="auto">
            <a:xfrm rot="5400000">
              <a:off x="8286886" y="258948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3" name="Group 220">
              <a:extLst>
                <a:ext uri="{FF2B5EF4-FFF2-40B4-BE49-F238E27FC236}">
                  <a16:creationId xmlns:a16="http://schemas.microsoft.com/office/drawing/2014/main" id="{B8306897-228F-6749-AB89-7EC1035CBADF}"/>
                </a:ext>
              </a:extLst>
            </p:cNvPr>
            <p:cNvGrpSpPr>
              <a:grpSpLocks/>
            </p:cNvGrpSpPr>
            <p:nvPr/>
          </p:nvGrpSpPr>
          <p:grpSpPr bwMode="auto">
            <a:xfrm>
              <a:off x="8990655" y="3699857"/>
              <a:ext cx="152400" cy="304800"/>
              <a:chOff x="3264" y="3072"/>
              <a:chExt cx="96" cy="192"/>
            </a:xfrm>
          </p:grpSpPr>
          <p:sp>
            <p:nvSpPr>
              <p:cNvPr id="74" name="Line 17">
                <a:extLst>
                  <a:ext uri="{FF2B5EF4-FFF2-40B4-BE49-F238E27FC236}">
                    <a16:creationId xmlns:a16="http://schemas.microsoft.com/office/drawing/2014/main" id="{25DA43E6-E1C1-EE40-A58A-F20D5D12018B}"/>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Freeform 18">
                <a:extLst>
                  <a:ext uri="{FF2B5EF4-FFF2-40B4-BE49-F238E27FC236}">
                    <a16:creationId xmlns:a16="http://schemas.microsoft.com/office/drawing/2014/main" id="{1E1BDA45-793B-4A4B-9FC3-68F5271C18AB}"/>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136869A3-43E1-EE41-8904-0B8BEA7413A1}"/>
                  </a:ext>
                </a:extLst>
              </p:cNvPr>
              <p:cNvSpPr txBox="1"/>
              <p:nvPr/>
            </p:nvSpPr>
            <p:spPr>
              <a:xfrm>
                <a:off x="736325" y="4764976"/>
                <a:ext cx="4501347" cy="1554181"/>
              </a:xfrm>
              <a:prstGeom prst="rect">
                <a:avLst/>
              </a:prstGeom>
              <a:noFill/>
            </p:spPr>
            <p:txBody>
              <a:bodyPr wrap="square" rtlCol="0">
                <a:noAutofit/>
              </a:bodyPr>
              <a:lstStyle/>
              <a:p>
                <a:pPr marL="285750" indent="-285750">
                  <a:buFont typeface="Arial" panose="020B0604020202020204" pitchFamily="34" charset="0"/>
                  <a:buChar char="•"/>
                </a:pPr>
                <a:r>
                  <a:rPr lang="en-US" dirty="0"/>
                  <a:t>For CR ladder filter of length 3</a:t>
                </a:r>
              </a:p>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den>
                    </m:f>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1−5</m:t>
                        </m:r>
                        <m:sSup>
                          <m:sSupPr>
                            <m:ctrlPr>
                              <a:rPr lang="en-US" b="0" i="1" smtClean="0">
                                <a:latin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𝜔</m:t>
                            </m:r>
                          </m:e>
                          <m:sup>
                            <m:r>
                              <a:rPr lang="en-US" b="0" i="1" smtClean="0">
                                <a:latin typeface="Cambria Math" panose="02040503050406030204" pitchFamily="18" charset="0"/>
                              </a:rPr>
                              <m:t>2</m:t>
                            </m:r>
                          </m:sup>
                        </m:sSup>
                        <m:sSup>
                          <m:sSupPr>
                            <m:ctrlPr>
                              <a:rPr lang="en-US" b="0" i="1" smtClean="0">
                                <a:latin typeface="Cambria Math" panose="02040503050406030204" pitchFamily="18" charset="0"/>
                              </a:rPr>
                            </m:ctrlPr>
                          </m:sSupPr>
                          <m:e>
                            <m:r>
                              <a:rPr lang="en-US" b="0" i="1" smtClean="0">
                                <a:latin typeface="Cambria Math" panose="02040503050406030204" pitchFamily="18" charset="0"/>
                              </a:rPr>
                              <m:t>𝐶</m:t>
                            </m:r>
                          </m:e>
                          <m:sup>
                            <m:r>
                              <a:rPr lang="en-US" b="0" i="1" smtClean="0">
                                <a:latin typeface="Cambria Math" panose="02040503050406030204" pitchFamily="18" charset="0"/>
                              </a:rPr>
                              <m:t>2</m:t>
                            </m:r>
                          </m:sup>
                        </m:sSup>
                        <m:sSup>
                          <m:sSupPr>
                            <m:ctrlPr>
                              <a:rPr lang="en-US" b="0" i="1" smtClean="0">
                                <a:latin typeface="Cambria Math" panose="02040503050406030204" pitchFamily="18" charset="0"/>
                              </a:rPr>
                            </m:ctrlPr>
                          </m:sSupPr>
                          <m:e>
                            <m:r>
                              <a:rPr lang="en-US" b="0" i="1" smtClean="0">
                                <a:latin typeface="Cambria Math" panose="02040503050406030204" pitchFamily="18" charset="0"/>
                              </a:rPr>
                              <m:t>𝑅</m:t>
                            </m:r>
                          </m:e>
                          <m:sup>
                            <m:r>
                              <a:rPr lang="en-US" b="0" i="1" smtClean="0">
                                <a:latin typeface="Cambria Math" panose="02040503050406030204" pitchFamily="18" charset="0"/>
                              </a:rPr>
                              <m:t>2</m:t>
                            </m:r>
                          </m:sup>
                        </m:sSup>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((6</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𝐶𝑅</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𝜔</m:t>
                            </m:r>
                          </m:e>
                          <m:sup>
                            <m:r>
                              <a:rPr lang="en-US" b="0" i="1" smtClean="0">
                                <a:latin typeface="Cambria Math" panose="02040503050406030204" pitchFamily="18" charset="0"/>
                                <a:ea typeface="Cambria Math" panose="02040503050406030204" pitchFamily="18" charset="0"/>
                              </a:rPr>
                              <m:t>3</m:t>
                            </m:r>
                          </m:sup>
                        </m:sSup>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𝐶</m:t>
                            </m:r>
                          </m:e>
                          <m:sup>
                            <m:r>
                              <a:rPr lang="en-US" b="0" i="1" smtClean="0">
                                <a:latin typeface="Cambria Math" panose="02040503050406030204" pitchFamily="18" charset="0"/>
                                <a:ea typeface="Cambria Math" panose="02040503050406030204" pitchFamily="18" charset="0"/>
                              </a:rPr>
                              <m:t>3</m:t>
                            </m:r>
                          </m:sup>
                        </m:sSup>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𝑅</m:t>
                            </m:r>
                          </m:e>
                          <m:sup>
                            <m:r>
                              <a:rPr lang="en-US" b="0" i="1" smtClean="0">
                                <a:latin typeface="Cambria Math" panose="02040503050406030204" pitchFamily="18" charset="0"/>
                                <a:ea typeface="Cambria Math" panose="02040503050406030204" pitchFamily="18" charset="0"/>
                              </a:rPr>
                              <m:t>3</m:t>
                            </m:r>
                          </m:sup>
                        </m:sSup>
                        <m:r>
                          <a:rPr lang="en-US" b="0" i="1" smtClean="0">
                            <a:latin typeface="Cambria Math" panose="02040503050406030204" pitchFamily="18" charset="0"/>
                            <a:ea typeface="Cambria Math" panose="02040503050406030204" pitchFamily="18" charset="0"/>
                          </a:rPr>
                          <m:t>)</m:t>
                        </m:r>
                      </m:den>
                    </m:f>
                  </m:oMath>
                </a14:m>
                <a:endParaRPr lang="en-US" dirty="0"/>
              </a:p>
              <a:p>
                <a:pPr marL="285750" indent="-285750">
                  <a:buFont typeface="Arial" panose="020B0604020202020204" pitchFamily="34" charset="0"/>
                  <a:buChar char="•"/>
                </a:pPr>
                <a:r>
                  <a:rPr lang="en-US" dirty="0"/>
                  <a:t>Phase shift is 0 when </a:t>
                </a:r>
                <a14:m>
                  <m:oMath xmlns:m="http://schemas.openxmlformats.org/officeDocument/2006/math">
                    <m:r>
                      <a:rPr lang="en-US" i="1">
                        <a:latin typeface="Cambria Math" panose="02040503050406030204" pitchFamily="18" charset="0"/>
                      </a:rPr>
                      <m:t>6</m:t>
                    </m:r>
                    <m:r>
                      <a:rPr lang="en-US" b="0" i="1" smtClean="0">
                        <a:latin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𝜔</m:t>
                        </m:r>
                      </m:e>
                      <m:sup>
                        <m:r>
                          <a:rPr lang="en-US" b="0" i="1" smtClean="0">
                            <a:latin typeface="Cambria Math" panose="02040503050406030204" pitchFamily="18" charset="0"/>
                            <a:ea typeface="Cambria Math" panose="02040503050406030204" pitchFamily="18" charset="0"/>
                          </a:rPr>
                          <m:t>2</m:t>
                        </m:r>
                      </m:sup>
                    </m:sSup>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𝐶</m:t>
                        </m:r>
                      </m:e>
                      <m:sup>
                        <m:r>
                          <a:rPr lang="en-US" b="0" i="1" smtClean="0">
                            <a:latin typeface="Cambria Math" panose="02040503050406030204" pitchFamily="18" charset="0"/>
                            <a:ea typeface="Cambria Math" panose="02040503050406030204" pitchFamily="18" charset="0"/>
                          </a:rPr>
                          <m:t>2</m:t>
                        </m:r>
                      </m:sup>
                    </m:sSup>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𝑅</m:t>
                        </m:r>
                      </m:e>
                      <m:sup>
                        <m:r>
                          <a:rPr lang="en-US" b="0" i="1" smtClean="0">
                            <a:latin typeface="Cambria Math" panose="02040503050406030204" pitchFamily="18" charset="0"/>
                            <a:ea typeface="Cambria Math" panose="02040503050406030204" pitchFamily="18" charset="0"/>
                          </a:rPr>
                          <m:t>2</m:t>
                        </m:r>
                      </m:sup>
                    </m:sSup>
                  </m:oMath>
                </a14:m>
                <a:endParaRPr lang="en-US" dirty="0"/>
              </a:p>
              <a:p>
                <a:endParaRPr lang="en-US" dirty="0"/>
              </a:p>
            </p:txBody>
          </p:sp>
        </mc:Choice>
        <mc:Fallback xmlns="">
          <p:sp>
            <p:nvSpPr>
              <p:cNvPr id="76" name="TextBox 75">
                <a:extLst>
                  <a:ext uri="{FF2B5EF4-FFF2-40B4-BE49-F238E27FC236}">
                    <a16:creationId xmlns:a16="http://schemas.microsoft.com/office/drawing/2014/main" id="{136869A3-43E1-EE41-8904-0B8BEA7413A1}"/>
                  </a:ext>
                </a:extLst>
              </p:cNvPr>
              <p:cNvSpPr txBox="1">
                <a:spLocks noRot="1" noChangeAspect="1" noMove="1" noResize="1" noEditPoints="1" noAdjustHandles="1" noChangeArrowheads="1" noChangeShapeType="1" noTextEdit="1"/>
              </p:cNvSpPr>
              <p:nvPr/>
            </p:nvSpPr>
            <p:spPr>
              <a:xfrm>
                <a:off x="736325" y="4764976"/>
                <a:ext cx="4501347" cy="1554181"/>
              </a:xfrm>
              <a:prstGeom prst="rect">
                <a:avLst/>
              </a:prstGeom>
              <a:blipFill>
                <a:blip r:embed="rId5"/>
                <a:stretch>
                  <a:fillRect l="-1127" t="-2439"/>
                </a:stretch>
              </a:blipFill>
            </p:spPr>
            <p:txBody>
              <a:bodyPr/>
              <a:lstStyle/>
              <a:p>
                <a:r>
                  <a:rPr lang="en-US">
                    <a:noFill/>
                  </a:rPr>
                  <a:t> </a:t>
                </a:r>
              </a:p>
            </p:txBody>
          </p:sp>
        </mc:Fallback>
      </mc:AlternateContent>
    </p:spTree>
    <p:extLst>
      <p:ext uri="{BB962C8B-B14F-4D97-AF65-F5344CB8AC3E}">
        <p14:creationId xmlns:p14="http://schemas.microsoft.com/office/powerpoint/2010/main" val="7156960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28424" y="136525"/>
            <a:ext cx="10515600" cy="869909"/>
          </a:xfrm>
        </p:spPr>
        <p:txBody>
          <a:bodyPr/>
          <a:lstStyle/>
          <a:p>
            <a:pPr algn="ctr"/>
            <a:r>
              <a:rPr lang="en-US" dirty="0"/>
              <a:t>Feedback networks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74</a:t>
            </a:fld>
            <a:endParaRPr lang="en-US"/>
          </a:p>
        </p:txBody>
      </p:sp>
      <p:grpSp>
        <p:nvGrpSpPr>
          <p:cNvPr id="6" name="Group 5">
            <a:extLst>
              <a:ext uri="{FF2B5EF4-FFF2-40B4-BE49-F238E27FC236}">
                <a16:creationId xmlns:a16="http://schemas.microsoft.com/office/drawing/2014/main" id="{52DC15B5-56FC-CA42-8849-FADAC6496A8A}"/>
              </a:ext>
            </a:extLst>
          </p:cNvPr>
          <p:cNvGrpSpPr/>
          <p:nvPr/>
        </p:nvGrpSpPr>
        <p:grpSpPr>
          <a:xfrm>
            <a:off x="650735" y="879163"/>
            <a:ext cx="3069336" cy="1450991"/>
            <a:chOff x="1316083" y="2597945"/>
            <a:chExt cx="3069336" cy="1450991"/>
          </a:xfrm>
        </p:grpSpPr>
        <p:grpSp>
          <p:nvGrpSpPr>
            <p:cNvPr id="687" name="Group 210">
              <a:extLst>
                <a:ext uri="{FF2B5EF4-FFF2-40B4-BE49-F238E27FC236}">
                  <a16:creationId xmlns:a16="http://schemas.microsoft.com/office/drawing/2014/main" id="{B538BCA2-9066-0B4D-B7EB-394950435983}"/>
                </a:ext>
              </a:extLst>
            </p:cNvPr>
            <p:cNvGrpSpPr>
              <a:grpSpLocks/>
            </p:cNvGrpSpPr>
            <p:nvPr/>
          </p:nvGrpSpPr>
          <p:grpSpPr bwMode="auto">
            <a:xfrm>
              <a:off x="2032385" y="3057952"/>
              <a:ext cx="304800" cy="762000"/>
              <a:chOff x="3216" y="1728"/>
              <a:chExt cx="192" cy="480"/>
            </a:xfrm>
          </p:grpSpPr>
          <p:sp>
            <p:nvSpPr>
              <p:cNvPr id="712" name="Line 8">
                <a:extLst>
                  <a:ext uri="{FF2B5EF4-FFF2-40B4-BE49-F238E27FC236}">
                    <a16:creationId xmlns:a16="http://schemas.microsoft.com/office/drawing/2014/main" id="{6C77E5EE-3079-4944-9BA3-D2D355A4AB1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3" name="Line 9">
                <a:extLst>
                  <a:ext uri="{FF2B5EF4-FFF2-40B4-BE49-F238E27FC236}">
                    <a16:creationId xmlns:a16="http://schemas.microsoft.com/office/drawing/2014/main" id="{B50DD889-2ABC-704E-92F2-D9503510891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4" name="Line 10">
                <a:extLst>
                  <a:ext uri="{FF2B5EF4-FFF2-40B4-BE49-F238E27FC236}">
                    <a16:creationId xmlns:a16="http://schemas.microsoft.com/office/drawing/2014/main" id="{8E62A679-E34B-974F-8FA4-C6F322B243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5" name="Line 11">
                <a:extLst>
                  <a:ext uri="{FF2B5EF4-FFF2-40B4-BE49-F238E27FC236}">
                    <a16:creationId xmlns:a16="http://schemas.microsoft.com/office/drawing/2014/main" id="{21AB4D70-3BE4-A645-837B-ADF452B1C37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62" name="Freeform 761">
              <a:extLst>
                <a:ext uri="{FF2B5EF4-FFF2-40B4-BE49-F238E27FC236}">
                  <a16:creationId xmlns:a16="http://schemas.microsoft.com/office/drawing/2014/main" id="{4D17F137-D285-D247-8FF1-71D59B47DA8D}"/>
                </a:ext>
              </a:extLst>
            </p:cNvPr>
            <p:cNvSpPr>
              <a:spLocks noChangeAspect="1"/>
            </p:cNvSpPr>
            <p:nvPr/>
          </p:nvSpPr>
          <p:spPr bwMode="auto">
            <a:xfrm rot="5400000">
              <a:off x="2513020" y="2654369"/>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05" name="TextBox 804">
              <a:extLst>
                <a:ext uri="{FF2B5EF4-FFF2-40B4-BE49-F238E27FC236}">
                  <a16:creationId xmlns:a16="http://schemas.microsoft.com/office/drawing/2014/main" id="{710AE6D9-D2FA-4E4E-8B8C-2A610921053F}"/>
                </a:ext>
              </a:extLst>
            </p:cNvPr>
            <p:cNvSpPr txBox="1"/>
            <p:nvPr/>
          </p:nvSpPr>
          <p:spPr>
            <a:xfrm>
              <a:off x="2408041" y="2597945"/>
              <a:ext cx="400820" cy="338554"/>
            </a:xfrm>
            <a:prstGeom prst="rect">
              <a:avLst/>
            </a:prstGeom>
            <a:noFill/>
          </p:spPr>
          <p:txBody>
            <a:bodyPr wrap="square" rtlCol="0">
              <a:spAutoFit/>
            </a:bodyPr>
            <a:lstStyle/>
            <a:p>
              <a:r>
                <a:rPr lang="en-US" sz="1600" dirty="0"/>
                <a:t>R</a:t>
              </a:r>
            </a:p>
          </p:txBody>
        </p:sp>
        <p:sp>
          <p:nvSpPr>
            <p:cNvPr id="806" name="TextBox 805">
              <a:extLst>
                <a:ext uri="{FF2B5EF4-FFF2-40B4-BE49-F238E27FC236}">
                  <a16:creationId xmlns:a16="http://schemas.microsoft.com/office/drawing/2014/main" id="{B1F4EEC7-E70E-7240-93EC-29F52BEFA038}"/>
                </a:ext>
              </a:extLst>
            </p:cNvPr>
            <p:cNvSpPr txBox="1"/>
            <p:nvPr/>
          </p:nvSpPr>
          <p:spPr>
            <a:xfrm>
              <a:off x="1779042" y="3274446"/>
              <a:ext cx="345255" cy="338554"/>
            </a:xfrm>
            <a:prstGeom prst="rect">
              <a:avLst/>
            </a:prstGeom>
            <a:noFill/>
          </p:spPr>
          <p:txBody>
            <a:bodyPr wrap="square" rtlCol="0">
              <a:spAutoFit/>
            </a:bodyPr>
            <a:lstStyle/>
            <a:p>
              <a:r>
                <a:rPr lang="en-US" sz="1600" dirty="0"/>
                <a:t>C</a:t>
              </a:r>
            </a:p>
          </p:txBody>
        </p:sp>
        <p:sp>
          <p:nvSpPr>
            <p:cNvPr id="264" name="Freeform 263">
              <a:extLst>
                <a:ext uri="{FF2B5EF4-FFF2-40B4-BE49-F238E27FC236}">
                  <a16:creationId xmlns:a16="http://schemas.microsoft.com/office/drawing/2014/main" id="{74E9FA25-C3E8-C741-A6E2-BD54E341EB1E}"/>
                </a:ext>
              </a:extLst>
            </p:cNvPr>
            <p:cNvSpPr>
              <a:spLocks noChangeAspect="1"/>
            </p:cNvSpPr>
            <p:nvPr/>
          </p:nvSpPr>
          <p:spPr bwMode="auto">
            <a:xfrm rot="5400000">
              <a:off x="3330678" y="2660997"/>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65" name="TextBox 264">
              <a:extLst>
                <a:ext uri="{FF2B5EF4-FFF2-40B4-BE49-F238E27FC236}">
                  <a16:creationId xmlns:a16="http://schemas.microsoft.com/office/drawing/2014/main" id="{F03F1E23-DF6A-5748-B946-1CA503B4E6BE}"/>
                </a:ext>
              </a:extLst>
            </p:cNvPr>
            <p:cNvSpPr txBox="1"/>
            <p:nvPr/>
          </p:nvSpPr>
          <p:spPr>
            <a:xfrm>
              <a:off x="3311043" y="2641149"/>
              <a:ext cx="400820" cy="338554"/>
            </a:xfrm>
            <a:prstGeom prst="rect">
              <a:avLst/>
            </a:prstGeom>
            <a:noFill/>
          </p:spPr>
          <p:txBody>
            <a:bodyPr wrap="square" rtlCol="0">
              <a:spAutoFit/>
            </a:bodyPr>
            <a:lstStyle/>
            <a:p>
              <a:r>
                <a:rPr lang="en-US" sz="1600" dirty="0"/>
                <a:t>R</a:t>
              </a:r>
            </a:p>
          </p:txBody>
        </p:sp>
        <p:grpSp>
          <p:nvGrpSpPr>
            <p:cNvPr id="270" name="Group 210">
              <a:extLst>
                <a:ext uri="{FF2B5EF4-FFF2-40B4-BE49-F238E27FC236}">
                  <a16:creationId xmlns:a16="http://schemas.microsoft.com/office/drawing/2014/main" id="{72878ABD-34A4-C648-9870-DB237EECA62F}"/>
                </a:ext>
              </a:extLst>
            </p:cNvPr>
            <p:cNvGrpSpPr>
              <a:grpSpLocks/>
            </p:cNvGrpSpPr>
            <p:nvPr/>
          </p:nvGrpSpPr>
          <p:grpSpPr bwMode="auto">
            <a:xfrm>
              <a:off x="3658424" y="3064579"/>
              <a:ext cx="304800" cy="762000"/>
              <a:chOff x="3216" y="1728"/>
              <a:chExt cx="192" cy="480"/>
            </a:xfrm>
          </p:grpSpPr>
          <p:sp>
            <p:nvSpPr>
              <p:cNvPr id="271" name="Line 8">
                <a:extLst>
                  <a:ext uri="{FF2B5EF4-FFF2-40B4-BE49-F238E27FC236}">
                    <a16:creationId xmlns:a16="http://schemas.microsoft.com/office/drawing/2014/main" id="{DC61C338-AAC2-F940-B84A-7BB24FF4339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2" name="Line 9">
                <a:extLst>
                  <a:ext uri="{FF2B5EF4-FFF2-40B4-BE49-F238E27FC236}">
                    <a16:creationId xmlns:a16="http://schemas.microsoft.com/office/drawing/2014/main" id="{6130B9E9-7191-7147-B828-D88650DDC5D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3" name="Line 10">
                <a:extLst>
                  <a:ext uri="{FF2B5EF4-FFF2-40B4-BE49-F238E27FC236}">
                    <a16:creationId xmlns:a16="http://schemas.microsoft.com/office/drawing/2014/main" id="{6AE23AA6-5ACA-5E49-9C57-364D52002DF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4" name="Line 11">
                <a:extLst>
                  <a:ext uri="{FF2B5EF4-FFF2-40B4-BE49-F238E27FC236}">
                    <a16:creationId xmlns:a16="http://schemas.microsoft.com/office/drawing/2014/main" id="{3720A286-93F1-BF4F-9A93-FF0FC5A81F8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82" name="TextBox 281">
              <a:extLst>
                <a:ext uri="{FF2B5EF4-FFF2-40B4-BE49-F238E27FC236}">
                  <a16:creationId xmlns:a16="http://schemas.microsoft.com/office/drawing/2014/main" id="{CC604B66-37C5-6D4A-8CAD-C22F2B0D3374}"/>
                </a:ext>
              </a:extLst>
            </p:cNvPr>
            <p:cNvSpPr txBox="1"/>
            <p:nvPr/>
          </p:nvSpPr>
          <p:spPr>
            <a:xfrm>
              <a:off x="3392411" y="3278828"/>
              <a:ext cx="345258" cy="338554"/>
            </a:xfrm>
            <a:prstGeom prst="rect">
              <a:avLst/>
            </a:prstGeom>
            <a:noFill/>
          </p:spPr>
          <p:txBody>
            <a:bodyPr wrap="square" rtlCol="0">
              <a:spAutoFit/>
            </a:bodyPr>
            <a:lstStyle/>
            <a:p>
              <a:r>
                <a:rPr lang="en-US" sz="1600" dirty="0"/>
                <a:t>C</a:t>
              </a:r>
            </a:p>
          </p:txBody>
        </p:sp>
        <p:cxnSp>
          <p:nvCxnSpPr>
            <p:cNvPr id="283" name="Straight Connector 282">
              <a:extLst>
                <a:ext uri="{FF2B5EF4-FFF2-40B4-BE49-F238E27FC236}">
                  <a16:creationId xmlns:a16="http://schemas.microsoft.com/office/drawing/2014/main" id="{09334534-8720-744F-9D30-BFB69E46698A}"/>
                </a:ext>
              </a:extLst>
            </p:cNvPr>
            <p:cNvCxnSpPr>
              <a:cxnSpLocks/>
            </p:cNvCxnSpPr>
            <p:nvPr/>
          </p:nvCxnSpPr>
          <p:spPr>
            <a:xfrm>
              <a:off x="3790869" y="3079116"/>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84" name="Oval 283">
              <a:extLst>
                <a:ext uri="{FF2B5EF4-FFF2-40B4-BE49-F238E27FC236}">
                  <a16:creationId xmlns:a16="http://schemas.microsoft.com/office/drawing/2014/main" id="{16FB2294-0844-E047-B491-1148A71B7B19}"/>
                </a:ext>
              </a:extLst>
            </p:cNvPr>
            <p:cNvSpPr>
              <a:spLocks noChangeAspect="1" noChangeArrowheads="1"/>
            </p:cNvSpPr>
            <p:nvPr/>
          </p:nvSpPr>
          <p:spPr bwMode="auto">
            <a:xfrm>
              <a:off x="3742291" y="300649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0" name="Freeform 129">
              <a:extLst>
                <a:ext uri="{FF2B5EF4-FFF2-40B4-BE49-F238E27FC236}">
                  <a16:creationId xmlns:a16="http://schemas.microsoft.com/office/drawing/2014/main" id="{F39E37F6-82A9-AB40-AEAA-EB9B6E523855}"/>
                </a:ext>
              </a:extLst>
            </p:cNvPr>
            <p:cNvSpPr>
              <a:spLocks noChangeAspect="1"/>
            </p:cNvSpPr>
            <p:nvPr/>
          </p:nvSpPr>
          <p:spPr bwMode="auto">
            <a:xfrm rot="5400000">
              <a:off x="1690060" y="2660465"/>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31" name="Oval 130">
              <a:extLst>
                <a:ext uri="{FF2B5EF4-FFF2-40B4-BE49-F238E27FC236}">
                  <a16:creationId xmlns:a16="http://schemas.microsoft.com/office/drawing/2014/main" id="{4B752AA2-C393-1746-A327-5DAB4FCF82E3}"/>
                </a:ext>
              </a:extLst>
            </p:cNvPr>
            <p:cNvSpPr>
              <a:spLocks noChangeAspect="1" noChangeArrowheads="1"/>
            </p:cNvSpPr>
            <p:nvPr/>
          </p:nvSpPr>
          <p:spPr bwMode="auto">
            <a:xfrm>
              <a:off x="2114659" y="302478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2" name="Oval 131">
              <a:extLst>
                <a:ext uri="{FF2B5EF4-FFF2-40B4-BE49-F238E27FC236}">
                  <a16:creationId xmlns:a16="http://schemas.microsoft.com/office/drawing/2014/main" id="{CD0877DB-6C2F-854F-A7B8-24A6C747CB58}"/>
                </a:ext>
              </a:extLst>
            </p:cNvPr>
            <p:cNvSpPr>
              <a:spLocks noChangeAspect="1" noChangeArrowheads="1"/>
            </p:cNvSpPr>
            <p:nvPr/>
          </p:nvSpPr>
          <p:spPr bwMode="auto">
            <a:xfrm>
              <a:off x="1316083" y="300649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34" name="Group 210">
              <a:extLst>
                <a:ext uri="{FF2B5EF4-FFF2-40B4-BE49-F238E27FC236}">
                  <a16:creationId xmlns:a16="http://schemas.microsoft.com/office/drawing/2014/main" id="{7E98CA95-C6D0-514E-82FC-38D79EA4C37F}"/>
                </a:ext>
              </a:extLst>
            </p:cNvPr>
            <p:cNvGrpSpPr>
              <a:grpSpLocks/>
            </p:cNvGrpSpPr>
            <p:nvPr/>
          </p:nvGrpSpPr>
          <p:grpSpPr bwMode="auto">
            <a:xfrm>
              <a:off x="2867537" y="3051856"/>
              <a:ext cx="304800" cy="762000"/>
              <a:chOff x="3216" y="1728"/>
              <a:chExt cx="192" cy="480"/>
            </a:xfrm>
          </p:grpSpPr>
          <p:sp>
            <p:nvSpPr>
              <p:cNvPr id="135" name="Line 8">
                <a:extLst>
                  <a:ext uri="{FF2B5EF4-FFF2-40B4-BE49-F238E27FC236}">
                    <a16:creationId xmlns:a16="http://schemas.microsoft.com/office/drawing/2014/main" id="{CA0BA6CA-D3D6-FD4A-9F59-1679E4C2463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9">
                <a:extLst>
                  <a:ext uri="{FF2B5EF4-FFF2-40B4-BE49-F238E27FC236}">
                    <a16:creationId xmlns:a16="http://schemas.microsoft.com/office/drawing/2014/main" id="{4D2120A1-EDDE-724C-8711-9E9BA3DE9E6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0">
                <a:extLst>
                  <a:ext uri="{FF2B5EF4-FFF2-40B4-BE49-F238E27FC236}">
                    <a16:creationId xmlns:a16="http://schemas.microsoft.com/office/drawing/2014/main" id="{75A311D2-025D-D74B-AB5B-9A2937DD02C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8" name="Line 11">
                <a:extLst>
                  <a:ext uri="{FF2B5EF4-FFF2-40B4-BE49-F238E27FC236}">
                    <a16:creationId xmlns:a16="http://schemas.microsoft.com/office/drawing/2014/main" id="{C617EE80-9AC5-0B4C-A272-6F3FC38885F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9" name="Oval 138">
              <a:extLst>
                <a:ext uri="{FF2B5EF4-FFF2-40B4-BE49-F238E27FC236}">
                  <a16:creationId xmlns:a16="http://schemas.microsoft.com/office/drawing/2014/main" id="{DD9B761D-B3CE-064D-9551-50B6A62B2299}"/>
                </a:ext>
              </a:extLst>
            </p:cNvPr>
            <p:cNvSpPr>
              <a:spLocks noChangeAspect="1" noChangeArrowheads="1"/>
            </p:cNvSpPr>
            <p:nvPr/>
          </p:nvSpPr>
          <p:spPr bwMode="auto">
            <a:xfrm>
              <a:off x="2949811" y="301868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0" name="TextBox 139">
              <a:extLst>
                <a:ext uri="{FF2B5EF4-FFF2-40B4-BE49-F238E27FC236}">
                  <a16:creationId xmlns:a16="http://schemas.microsoft.com/office/drawing/2014/main" id="{E861ACD6-8230-8342-92DD-1DB874D90FAB}"/>
                </a:ext>
              </a:extLst>
            </p:cNvPr>
            <p:cNvSpPr txBox="1"/>
            <p:nvPr/>
          </p:nvSpPr>
          <p:spPr>
            <a:xfrm>
              <a:off x="1572577" y="2618284"/>
              <a:ext cx="400820" cy="338554"/>
            </a:xfrm>
            <a:prstGeom prst="rect">
              <a:avLst/>
            </a:prstGeom>
            <a:noFill/>
          </p:spPr>
          <p:txBody>
            <a:bodyPr wrap="square" rtlCol="0">
              <a:spAutoFit/>
            </a:bodyPr>
            <a:lstStyle/>
            <a:p>
              <a:r>
                <a:rPr lang="en-US" sz="1600" dirty="0"/>
                <a:t>R</a:t>
              </a:r>
            </a:p>
          </p:txBody>
        </p:sp>
        <p:sp>
          <p:nvSpPr>
            <p:cNvPr id="141" name="Oval 140">
              <a:extLst>
                <a:ext uri="{FF2B5EF4-FFF2-40B4-BE49-F238E27FC236}">
                  <a16:creationId xmlns:a16="http://schemas.microsoft.com/office/drawing/2014/main" id="{BBC807D3-B7FD-8448-9FF5-D2EDF7C2A5C4}"/>
                </a:ext>
              </a:extLst>
            </p:cNvPr>
            <p:cNvSpPr>
              <a:spLocks noChangeAspect="1" noChangeArrowheads="1"/>
            </p:cNvSpPr>
            <p:nvPr/>
          </p:nvSpPr>
          <p:spPr bwMode="auto">
            <a:xfrm>
              <a:off x="4248259" y="301259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2" name="TextBox 141">
              <a:extLst>
                <a:ext uri="{FF2B5EF4-FFF2-40B4-BE49-F238E27FC236}">
                  <a16:creationId xmlns:a16="http://schemas.microsoft.com/office/drawing/2014/main" id="{001DB015-E776-AD4F-BC28-BD26CCFBB712}"/>
                </a:ext>
              </a:extLst>
            </p:cNvPr>
            <p:cNvSpPr txBox="1"/>
            <p:nvPr/>
          </p:nvSpPr>
          <p:spPr>
            <a:xfrm>
              <a:off x="2593835" y="3272732"/>
              <a:ext cx="345258" cy="338554"/>
            </a:xfrm>
            <a:prstGeom prst="rect">
              <a:avLst/>
            </a:prstGeom>
            <a:noFill/>
          </p:spPr>
          <p:txBody>
            <a:bodyPr wrap="square" rtlCol="0">
              <a:spAutoFit/>
            </a:bodyPr>
            <a:lstStyle/>
            <a:p>
              <a:r>
                <a:rPr lang="en-US" sz="1600" dirty="0"/>
                <a:t>C</a:t>
              </a:r>
            </a:p>
          </p:txBody>
        </p:sp>
        <p:grpSp>
          <p:nvGrpSpPr>
            <p:cNvPr id="143" name="Group 220">
              <a:extLst>
                <a:ext uri="{FF2B5EF4-FFF2-40B4-BE49-F238E27FC236}">
                  <a16:creationId xmlns:a16="http://schemas.microsoft.com/office/drawing/2014/main" id="{6A42827A-FA43-3248-A5B8-D2DE345AE028}"/>
                </a:ext>
              </a:extLst>
            </p:cNvPr>
            <p:cNvGrpSpPr>
              <a:grpSpLocks/>
            </p:cNvGrpSpPr>
            <p:nvPr/>
          </p:nvGrpSpPr>
          <p:grpSpPr bwMode="auto">
            <a:xfrm>
              <a:off x="2937867" y="3744136"/>
              <a:ext cx="152400" cy="304800"/>
              <a:chOff x="3264" y="3072"/>
              <a:chExt cx="96" cy="192"/>
            </a:xfrm>
          </p:grpSpPr>
          <p:sp>
            <p:nvSpPr>
              <p:cNvPr id="144" name="Line 17">
                <a:extLst>
                  <a:ext uri="{FF2B5EF4-FFF2-40B4-BE49-F238E27FC236}">
                    <a16:creationId xmlns:a16="http://schemas.microsoft.com/office/drawing/2014/main" id="{64485488-CF6B-EE42-A13D-45C53469961E}"/>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Freeform 18">
                <a:extLst>
                  <a:ext uri="{FF2B5EF4-FFF2-40B4-BE49-F238E27FC236}">
                    <a16:creationId xmlns:a16="http://schemas.microsoft.com/office/drawing/2014/main" id="{6417DBE8-036E-8E40-B509-C9B8101C93F8}"/>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46" name="Group 220">
              <a:extLst>
                <a:ext uri="{FF2B5EF4-FFF2-40B4-BE49-F238E27FC236}">
                  <a16:creationId xmlns:a16="http://schemas.microsoft.com/office/drawing/2014/main" id="{18175FF2-9083-C244-9EB3-1B42499F1FCF}"/>
                </a:ext>
              </a:extLst>
            </p:cNvPr>
            <p:cNvGrpSpPr>
              <a:grpSpLocks/>
            </p:cNvGrpSpPr>
            <p:nvPr/>
          </p:nvGrpSpPr>
          <p:grpSpPr bwMode="auto">
            <a:xfrm>
              <a:off x="3725477" y="3706036"/>
              <a:ext cx="152400" cy="304800"/>
              <a:chOff x="3264" y="3072"/>
              <a:chExt cx="96" cy="192"/>
            </a:xfrm>
          </p:grpSpPr>
          <p:sp>
            <p:nvSpPr>
              <p:cNvPr id="147" name="Line 17">
                <a:extLst>
                  <a:ext uri="{FF2B5EF4-FFF2-40B4-BE49-F238E27FC236}">
                    <a16:creationId xmlns:a16="http://schemas.microsoft.com/office/drawing/2014/main" id="{30ED3323-7554-3140-A06F-0F6562A2EF7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8" name="Freeform 18">
                <a:extLst>
                  <a:ext uri="{FF2B5EF4-FFF2-40B4-BE49-F238E27FC236}">
                    <a16:creationId xmlns:a16="http://schemas.microsoft.com/office/drawing/2014/main" id="{DA939F55-21B4-8A4D-B48F-C40CD84857F5}"/>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49" name="Group 220">
              <a:extLst>
                <a:ext uri="{FF2B5EF4-FFF2-40B4-BE49-F238E27FC236}">
                  <a16:creationId xmlns:a16="http://schemas.microsoft.com/office/drawing/2014/main" id="{BEF6853C-2334-5241-BCA5-0F56EF56EE01}"/>
                </a:ext>
              </a:extLst>
            </p:cNvPr>
            <p:cNvGrpSpPr>
              <a:grpSpLocks/>
            </p:cNvGrpSpPr>
            <p:nvPr/>
          </p:nvGrpSpPr>
          <p:grpSpPr bwMode="auto">
            <a:xfrm>
              <a:off x="2113227" y="3706036"/>
              <a:ext cx="152400" cy="304800"/>
              <a:chOff x="3264" y="3072"/>
              <a:chExt cx="96" cy="192"/>
            </a:xfrm>
          </p:grpSpPr>
          <p:sp>
            <p:nvSpPr>
              <p:cNvPr id="150" name="Line 17">
                <a:extLst>
                  <a:ext uri="{FF2B5EF4-FFF2-40B4-BE49-F238E27FC236}">
                    <a16:creationId xmlns:a16="http://schemas.microsoft.com/office/drawing/2014/main" id="{6B13BC25-F58C-1648-BD9D-1BDD9BB4A308}"/>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Freeform 18">
                <a:extLst>
                  <a:ext uri="{FF2B5EF4-FFF2-40B4-BE49-F238E27FC236}">
                    <a16:creationId xmlns:a16="http://schemas.microsoft.com/office/drawing/2014/main" id="{B03B193C-49F6-8E4D-8D23-54284BDD638F}"/>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753BD47-7B0F-4141-B946-BD16449FE8C1}"/>
                  </a:ext>
                </a:extLst>
              </p:cNvPr>
              <p:cNvSpPr txBox="1"/>
              <p:nvPr/>
            </p:nvSpPr>
            <p:spPr>
              <a:xfrm>
                <a:off x="4744188" y="1112979"/>
                <a:ext cx="5998501" cy="912376"/>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den>
                    </m:f>
                    <m:r>
                      <a:rPr lang="en-US" b="0" i="1" smtClean="0">
                        <a:latin typeface="Cambria Math" panose="02040503050406030204" pitchFamily="18" charset="0"/>
                      </a:rPr>
                      <m:t>=</m:t>
                    </m:r>
                    <m:f>
                      <m:fPr>
                        <m:type m:val="skw"/>
                        <m:ctrlPr>
                          <a:rPr lang="en-US" b="0" i="1" smtClean="0">
                            <a:latin typeface="Cambria Math" panose="02040503050406030204" pitchFamily="18" charset="0"/>
                          </a:rPr>
                        </m:ctrlPr>
                      </m:fPr>
                      <m:num>
                        <m:r>
                          <a:rPr lang="en-US" b="0" i="1" smtClean="0">
                            <a:latin typeface="Cambria Math" panose="02040503050406030204" pitchFamily="18" charset="0"/>
                          </a:rPr>
                          <m:t>1</m:t>
                        </m:r>
                      </m:num>
                      <m:den>
                        <m:d>
                          <m:dPr>
                            <m:ctrlPr>
                              <a:rPr lang="en-US" b="0" i="1" smtClean="0">
                                <a:latin typeface="Cambria Math" panose="02040503050406030204" pitchFamily="18" charset="0"/>
                              </a:rPr>
                            </m:ctrlPr>
                          </m:dPr>
                          <m:e>
                            <m:r>
                              <a:rPr lang="en-US" b="0" i="1" smtClean="0">
                                <a:latin typeface="Cambria Math" panose="02040503050406030204" pitchFamily="18" charset="0"/>
                              </a:rPr>
                              <m:t>1−5</m:t>
                            </m:r>
                            <m:sSup>
                              <m:sSupPr>
                                <m:ctrlPr>
                                  <a:rPr lang="en-US" b="0" i="1" smtClean="0">
                                    <a:latin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𝜔</m:t>
                                </m:r>
                              </m:e>
                              <m:sup>
                                <m:r>
                                  <a:rPr lang="en-US" b="0" i="1" smtClean="0">
                                    <a:latin typeface="Cambria Math" panose="02040503050406030204" pitchFamily="18" charset="0"/>
                                  </a:rPr>
                                  <m:t>2</m:t>
                                </m:r>
                              </m:sup>
                            </m:sSup>
                            <m:sSup>
                              <m:sSupPr>
                                <m:ctrlPr>
                                  <a:rPr lang="en-US" b="0" i="1" smtClean="0">
                                    <a:latin typeface="Cambria Math" panose="02040503050406030204" pitchFamily="18" charset="0"/>
                                  </a:rPr>
                                </m:ctrlPr>
                              </m:sSupPr>
                              <m:e>
                                <m:r>
                                  <a:rPr lang="en-US" b="0" i="1" smtClean="0">
                                    <a:latin typeface="Cambria Math" panose="02040503050406030204" pitchFamily="18" charset="0"/>
                                  </a:rPr>
                                  <m:t>𝐶</m:t>
                                </m:r>
                              </m:e>
                              <m:sup>
                                <m:r>
                                  <a:rPr lang="en-US" b="0" i="1" smtClean="0">
                                    <a:latin typeface="Cambria Math" panose="02040503050406030204" pitchFamily="18" charset="0"/>
                                  </a:rPr>
                                  <m:t>2</m:t>
                                </m:r>
                              </m:sup>
                            </m:sSup>
                            <m:sSup>
                              <m:sSupPr>
                                <m:ctrlPr>
                                  <a:rPr lang="en-US" b="0" i="1" smtClean="0">
                                    <a:latin typeface="Cambria Math" panose="02040503050406030204" pitchFamily="18" charset="0"/>
                                  </a:rPr>
                                </m:ctrlPr>
                              </m:sSupPr>
                              <m:e>
                                <m:r>
                                  <a:rPr lang="en-US" b="0" i="1" smtClean="0">
                                    <a:latin typeface="Cambria Math" panose="02040503050406030204" pitchFamily="18" charset="0"/>
                                  </a:rPr>
                                  <m:t>𝑅</m:t>
                                </m:r>
                              </m:e>
                              <m:sup>
                                <m:r>
                                  <a:rPr lang="en-US" b="0" i="1" smtClean="0">
                                    <a:latin typeface="Cambria Math" panose="02040503050406030204" pitchFamily="18" charset="0"/>
                                  </a:rPr>
                                  <m:t>2</m:t>
                                </m:r>
                              </m:sup>
                            </m:sSup>
                          </m:e>
                        </m:d>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(6</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𝐶𝑅</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𝜔</m:t>
                            </m:r>
                          </m:e>
                          <m:sup>
                            <m:r>
                              <a:rPr lang="en-US" b="0" i="1" smtClean="0">
                                <a:latin typeface="Cambria Math" panose="02040503050406030204" pitchFamily="18" charset="0"/>
                                <a:ea typeface="Cambria Math" panose="02040503050406030204" pitchFamily="18" charset="0"/>
                              </a:rPr>
                              <m:t>3</m:t>
                            </m:r>
                          </m:sup>
                        </m:sSup>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𝐶</m:t>
                            </m:r>
                          </m:e>
                          <m:sup>
                            <m:r>
                              <a:rPr lang="en-US" b="0" i="1" smtClean="0">
                                <a:latin typeface="Cambria Math" panose="02040503050406030204" pitchFamily="18" charset="0"/>
                                <a:ea typeface="Cambria Math" panose="02040503050406030204" pitchFamily="18" charset="0"/>
                              </a:rPr>
                              <m:t>3</m:t>
                            </m:r>
                          </m:sup>
                        </m:sSup>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𝑅</m:t>
                            </m:r>
                          </m:e>
                          <m:sup>
                            <m:r>
                              <a:rPr lang="en-US" b="0" i="1" smtClean="0">
                                <a:latin typeface="Cambria Math" panose="02040503050406030204" pitchFamily="18" charset="0"/>
                                <a:ea typeface="Cambria Math" panose="02040503050406030204" pitchFamily="18" charset="0"/>
                              </a:rPr>
                              <m:t>3</m:t>
                            </m:r>
                          </m:sup>
                        </m:sSup>
                        <m:r>
                          <a:rPr lang="en-US" b="0" i="1" smtClean="0">
                            <a:latin typeface="Cambria Math" panose="02040503050406030204" pitchFamily="18" charset="0"/>
                            <a:ea typeface="Cambria Math" panose="02040503050406030204" pitchFamily="18" charset="0"/>
                          </a:rPr>
                          <m:t>)</m:t>
                        </m:r>
                      </m:den>
                    </m:f>
                  </m:oMath>
                </a14:m>
                <a:endParaRPr lang="en-US" dirty="0"/>
              </a:p>
            </p:txBody>
          </p:sp>
        </mc:Choice>
        <mc:Fallback xmlns="">
          <p:sp>
            <p:nvSpPr>
              <p:cNvPr id="7" name="TextBox 6">
                <a:extLst>
                  <a:ext uri="{FF2B5EF4-FFF2-40B4-BE49-F238E27FC236}">
                    <a16:creationId xmlns:a16="http://schemas.microsoft.com/office/drawing/2014/main" id="{D753BD47-7B0F-4141-B946-BD16449FE8C1}"/>
                  </a:ext>
                </a:extLst>
              </p:cNvPr>
              <p:cNvSpPr txBox="1">
                <a:spLocks noRot="1" noChangeAspect="1" noMove="1" noResize="1" noEditPoints="1" noAdjustHandles="1" noChangeArrowheads="1" noChangeShapeType="1" noTextEdit="1"/>
              </p:cNvSpPr>
              <p:nvPr/>
            </p:nvSpPr>
            <p:spPr>
              <a:xfrm>
                <a:off x="4744188" y="1112979"/>
                <a:ext cx="5998501" cy="912376"/>
              </a:xfrm>
              <a:prstGeom prst="rect">
                <a:avLst/>
              </a:prstGeom>
              <a:blipFill>
                <a:blip r:embed="rId3"/>
                <a:stretch>
                  <a:fillRect l="-634" t="-53425" b="-39726"/>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157924AF-EE7B-7D41-A0D1-6C41690C78B4}"/>
              </a:ext>
            </a:extLst>
          </p:cNvPr>
          <p:cNvSpPr txBox="1"/>
          <p:nvPr/>
        </p:nvSpPr>
        <p:spPr>
          <a:xfrm>
            <a:off x="815327" y="2375378"/>
            <a:ext cx="2938272" cy="369332"/>
          </a:xfrm>
          <a:prstGeom prst="rect">
            <a:avLst/>
          </a:prstGeom>
          <a:noFill/>
        </p:spPr>
        <p:txBody>
          <a:bodyPr wrap="square" rtlCol="0">
            <a:spAutoFit/>
          </a:bodyPr>
          <a:lstStyle/>
          <a:p>
            <a:r>
              <a:rPr lang="en-US" dirty="0"/>
              <a:t>Phase Shift Ladder</a:t>
            </a:r>
          </a:p>
        </p:txBody>
      </p:sp>
      <mc:AlternateContent xmlns:mc="http://schemas.openxmlformats.org/markup-compatibility/2006" xmlns:a14="http://schemas.microsoft.com/office/drawing/2010/main">
        <mc:Choice Requires="a14">
          <p:sp>
            <p:nvSpPr>
              <p:cNvPr id="195" name="TextBox 194">
                <a:extLst>
                  <a:ext uri="{FF2B5EF4-FFF2-40B4-BE49-F238E27FC236}">
                    <a16:creationId xmlns:a16="http://schemas.microsoft.com/office/drawing/2014/main" id="{3548E4C0-D34A-DF44-BA4E-C7493D80DF8B}"/>
                  </a:ext>
                </a:extLst>
              </p:cNvPr>
              <p:cNvSpPr txBox="1"/>
              <p:nvPr/>
            </p:nvSpPr>
            <p:spPr>
              <a:xfrm>
                <a:off x="4707075" y="2992113"/>
                <a:ext cx="5998501" cy="1163758"/>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3</m:t>
                        </m:r>
                      </m:den>
                    </m:f>
                  </m:oMath>
                </a14:m>
                <a:endParaRPr lang="en-US" dirty="0"/>
              </a:p>
            </p:txBody>
          </p:sp>
        </mc:Choice>
        <mc:Fallback xmlns="">
          <p:sp>
            <p:nvSpPr>
              <p:cNvPr id="195" name="TextBox 194">
                <a:extLst>
                  <a:ext uri="{FF2B5EF4-FFF2-40B4-BE49-F238E27FC236}">
                    <a16:creationId xmlns:a16="http://schemas.microsoft.com/office/drawing/2014/main" id="{3548E4C0-D34A-DF44-BA4E-C7493D80DF8B}"/>
                  </a:ext>
                </a:extLst>
              </p:cNvPr>
              <p:cNvSpPr txBox="1">
                <a:spLocks noRot="1" noChangeAspect="1" noMove="1" noResize="1" noEditPoints="1" noAdjustHandles="1" noChangeArrowheads="1" noChangeShapeType="1" noTextEdit="1"/>
              </p:cNvSpPr>
              <p:nvPr/>
            </p:nvSpPr>
            <p:spPr>
              <a:xfrm>
                <a:off x="4707075" y="2992113"/>
                <a:ext cx="5998501" cy="1163758"/>
              </a:xfrm>
              <a:prstGeom prst="rect">
                <a:avLst/>
              </a:prstGeom>
              <a:blipFill>
                <a:blip r:embed="rId4"/>
                <a:stretch>
                  <a:fillRect l="-634"/>
                </a:stretch>
              </a:blipFill>
            </p:spPr>
            <p:txBody>
              <a:bodyPr/>
              <a:lstStyle/>
              <a:p>
                <a:r>
                  <a:rPr lang="en-US">
                    <a:noFill/>
                  </a:rPr>
                  <a:t> </a:t>
                </a:r>
              </a:p>
            </p:txBody>
          </p:sp>
        </mc:Fallback>
      </mc:AlternateContent>
      <p:grpSp>
        <p:nvGrpSpPr>
          <p:cNvPr id="9" name="Group 8">
            <a:extLst>
              <a:ext uri="{FF2B5EF4-FFF2-40B4-BE49-F238E27FC236}">
                <a16:creationId xmlns:a16="http://schemas.microsoft.com/office/drawing/2014/main" id="{03F5CCD4-0591-F143-880E-9ADC5B547F31}"/>
              </a:ext>
            </a:extLst>
          </p:cNvPr>
          <p:cNvGrpSpPr/>
          <p:nvPr/>
        </p:nvGrpSpPr>
        <p:grpSpPr>
          <a:xfrm>
            <a:off x="285859" y="3078563"/>
            <a:ext cx="3059773" cy="1110913"/>
            <a:chOff x="285859" y="3078563"/>
            <a:chExt cx="3059773" cy="1110913"/>
          </a:xfrm>
        </p:grpSpPr>
        <p:sp>
          <p:nvSpPr>
            <p:cNvPr id="157" name="Freeform 156">
              <a:extLst>
                <a:ext uri="{FF2B5EF4-FFF2-40B4-BE49-F238E27FC236}">
                  <a16:creationId xmlns:a16="http://schemas.microsoft.com/office/drawing/2014/main" id="{4DD4D46C-6408-C846-A875-F2ED85E4839B}"/>
                </a:ext>
              </a:extLst>
            </p:cNvPr>
            <p:cNvSpPr>
              <a:spLocks noChangeAspect="1"/>
            </p:cNvSpPr>
            <p:nvPr/>
          </p:nvSpPr>
          <p:spPr bwMode="auto">
            <a:xfrm>
              <a:off x="1690060" y="3198769"/>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62" name="Group 210">
              <a:extLst>
                <a:ext uri="{FF2B5EF4-FFF2-40B4-BE49-F238E27FC236}">
                  <a16:creationId xmlns:a16="http://schemas.microsoft.com/office/drawing/2014/main" id="{29217688-650A-3C4D-AF8C-73DBBB63EB58}"/>
                </a:ext>
              </a:extLst>
            </p:cNvPr>
            <p:cNvGrpSpPr>
              <a:grpSpLocks/>
            </p:cNvGrpSpPr>
            <p:nvPr/>
          </p:nvGrpSpPr>
          <p:grpSpPr bwMode="auto">
            <a:xfrm>
              <a:off x="2177096" y="3218835"/>
              <a:ext cx="304800" cy="762000"/>
              <a:chOff x="3216" y="1728"/>
              <a:chExt cx="192" cy="480"/>
            </a:xfrm>
          </p:grpSpPr>
          <p:sp>
            <p:nvSpPr>
              <p:cNvPr id="187" name="Line 8">
                <a:extLst>
                  <a:ext uri="{FF2B5EF4-FFF2-40B4-BE49-F238E27FC236}">
                    <a16:creationId xmlns:a16="http://schemas.microsoft.com/office/drawing/2014/main" id="{453F32AA-11E1-BD43-9199-1C90657D793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8" name="Line 9">
                <a:extLst>
                  <a:ext uri="{FF2B5EF4-FFF2-40B4-BE49-F238E27FC236}">
                    <a16:creationId xmlns:a16="http://schemas.microsoft.com/office/drawing/2014/main" id="{7A409DA5-D6D8-EF4E-8A03-831E6D94A4C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9" name="Line 10">
                <a:extLst>
                  <a:ext uri="{FF2B5EF4-FFF2-40B4-BE49-F238E27FC236}">
                    <a16:creationId xmlns:a16="http://schemas.microsoft.com/office/drawing/2014/main" id="{7C8EB710-43E2-0047-85D1-CBB6E66B5D3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Line 11">
                <a:extLst>
                  <a:ext uri="{FF2B5EF4-FFF2-40B4-BE49-F238E27FC236}">
                    <a16:creationId xmlns:a16="http://schemas.microsoft.com/office/drawing/2014/main" id="{4A73FFF6-EAE9-594B-86F4-98B4B75ED68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3" name="TextBox 162">
              <a:extLst>
                <a:ext uri="{FF2B5EF4-FFF2-40B4-BE49-F238E27FC236}">
                  <a16:creationId xmlns:a16="http://schemas.microsoft.com/office/drawing/2014/main" id="{7BDC42BD-41B0-A147-8D52-85724242FB7C}"/>
                </a:ext>
              </a:extLst>
            </p:cNvPr>
            <p:cNvSpPr txBox="1"/>
            <p:nvPr/>
          </p:nvSpPr>
          <p:spPr>
            <a:xfrm>
              <a:off x="1911083" y="3433084"/>
              <a:ext cx="345258" cy="338554"/>
            </a:xfrm>
            <a:prstGeom prst="rect">
              <a:avLst/>
            </a:prstGeom>
            <a:noFill/>
          </p:spPr>
          <p:txBody>
            <a:bodyPr wrap="square" rtlCol="0">
              <a:spAutoFit/>
            </a:bodyPr>
            <a:lstStyle/>
            <a:p>
              <a:r>
                <a:rPr lang="en-US" sz="1600" dirty="0"/>
                <a:t>C</a:t>
              </a:r>
            </a:p>
          </p:txBody>
        </p:sp>
        <p:cxnSp>
          <p:nvCxnSpPr>
            <p:cNvPr id="164" name="Straight Connector 163">
              <a:extLst>
                <a:ext uri="{FF2B5EF4-FFF2-40B4-BE49-F238E27FC236}">
                  <a16:creationId xmlns:a16="http://schemas.microsoft.com/office/drawing/2014/main" id="{C11B49ED-714D-4D41-B8A4-606BF34D6DCB}"/>
                </a:ext>
              </a:extLst>
            </p:cNvPr>
            <p:cNvCxnSpPr>
              <a:cxnSpLocks/>
            </p:cNvCxnSpPr>
            <p:nvPr/>
          </p:nvCxnSpPr>
          <p:spPr>
            <a:xfrm>
              <a:off x="1782675" y="3243155"/>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66" name="Freeform 165">
              <a:extLst>
                <a:ext uri="{FF2B5EF4-FFF2-40B4-BE49-F238E27FC236}">
                  <a16:creationId xmlns:a16="http://schemas.microsoft.com/office/drawing/2014/main" id="{F27974AC-ECEF-7840-91B1-802DEC64AD41}"/>
                </a:ext>
              </a:extLst>
            </p:cNvPr>
            <p:cNvSpPr>
              <a:spLocks noChangeAspect="1"/>
            </p:cNvSpPr>
            <p:nvPr/>
          </p:nvSpPr>
          <p:spPr bwMode="auto">
            <a:xfrm rot="5400000">
              <a:off x="1281628" y="2814721"/>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67" name="Oval 166">
              <a:extLst>
                <a:ext uri="{FF2B5EF4-FFF2-40B4-BE49-F238E27FC236}">
                  <a16:creationId xmlns:a16="http://schemas.microsoft.com/office/drawing/2014/main" id="{3A257AD9-1CAE-C541-83DB-EE3D9B300616}"/>
                </a:ext>
              </a:extLst>
            </p:cNvPr>
            <p:cNvSpPr>
              <a:spLocks noChangeAspect="1" noChangeArrowheads="1"/>
            </p:cNvSpPr>
            <p:nvPr/>
          </p:nvSpPr>
          <p:spPr bwMode="auto">
            <a:xfrm>
              <a:off x="1706227" y="317904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8" name="Oval 167">
              <a:extLst>
                <a:ext uri="{FF2B5EF4-FFF2-40B4-BE49-F238E27FC236}">
                  <a16:creationId xmlns:a16="http://schemas.microsoft.com/office/drawing/2014/main" id="{DDE110A0-04A5-CE43-99F1-EB5A68680FEF}"/>
                </a:ext>
              </a:extLst>
            </p:cNvPr>
            <p:cNvSpPr>
              <a:spLocks noChangeAspect="1" noChangeArrowheads="1"/>
            </p:cNvSpPr>
            <p:nvPr/>
          </p:nvSpPr>
          <p:spPr bwMode="auto">
            <a:xfrm>
              <a:off x="285859" y="316075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69" name="Group 210">
              <a:extLst>
                <a:ext uri="{FF2B5EF4-FFF2-40B4-BE49-F238E27FC236}">
                  <a16:creationId xmlns:a16="http://schemas.microsoft.com/office/drawing/2014/main" id="{17F238ED-4B91-DD4D-B5FF-4B47CF993D04}"/>
                </a:ext>
              </a:extLst>
            </p:cNvPr>
            <p:cNvGrpSpPr>
              <a:grpSpLocks/>
            </p:cNvGrpSpPr>
            <p:nvPr/>
          </p:nvGrpSpPr>
          <p:grpSpPr bwMode="auto">
            <a:xfrm rot="5400000">
              <a:off x="532328" y="2849963"/>
              <a:ext cx="304800" cy="762000"/>
              <a:chOff x="3216" y="1728"/>
              <a:chExt cx="192" cy="480"/>
            </a:xfrm>
          </p:grpSpPr>
          <p:sp>
            <p:nvSpPr>
              <p:cNvPr id="183" name="Line 8">
                <a:extLst>
                  <a:ext uri="{FF2B5EF4-FFF2-40B4-BE49-F238E27FC236}">
                    <a16:creationId xmlns:a16="http://schemas.microsoft.com/office/drawing/2014/main" id="{CE9AAB07-0EE1-2847-81F2-F67E9B7C86A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9">
                <a:extLst>
                  <a:ext uri="{FF2B5EF4-FFF2-40B4-BE49-F238E27FC236}">
                    <a16:creationId xmlns:a16="http://schemas.microsoft.com/office/drawing/2014/main" id="{7B6FF02E-058F-6940-97A9-B5BEFBC730C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Line 10">
                <a:extLst>
                  <a:ext uri="{FF2B5EF4-FFF2-40B4-BE49-F238E27FC236}">
                    <a16:creationId xmlns:a16="http://schemas.microsoft.com/office/drawing/2014/main" id="{5A260559-E1B3-C24A-A2E6-261C1DA99CC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6" name="Line 11">
                <a:extLst>
                  <a:ext uri="{FF2B5EF4-FFF2-40B4-BE49-F238E27FC236}">
                    <a16:creationId xmlns:a16="http://schemas.microsoft.com/office/drawing/2014/main" id="{D87FA7FE-7B73-F941-9F5A-0A7D50B4097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70" name="Oval 169">
              <a:extLst>
                <a:ext uri="{FF2B5EF4-FFF2-40B4-BE49-F238E27FC236}">
                  <a16:creationId xmlns:a16="http://schemas.microsoft.com/office/drawing/2014/main" id="{5E88823A-DA86-2D4A-ABCB-7F4798457D60}"/>
                </a:ext>
              </a:extLst>
            </p:cNvPr>
            <p:cNvSpPr>
              <a:spLocks noChangeAspect="1" noChangeArrowheads="1"/>
            </p:cNvSpPr>
            <p:nvPr/>
          </p:nvSpPr>
          <p:spPr bwMode="auto">
            <a:xfrm>
              <a:off x="2248771" y="317294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1" name="TextBox 170">
              <a:extLst>
                <a:ext uri="{FF2B5EF4-FFF2-40B4-BE49-F238E27FC236}">
                  <a16:creationId xmlns:a16="http://schemas.microsoft.com/office/drawing/2014/main" id="{162759BB-9394-454B-BB15-F0E11D037C92}"/>
                </a:ext>
              </a:extLst>
            </p:cNvPr>
            <p:cNvSpPr txBox="1"/>
            <p:nvPr/>
          </p:nvSpPr>
          <p:spPr>
            <a:xfrm>
              <a:off x="1164145" y="3296796"/>
              <a:ext cx="400820" cy="338554"/>
            </a:xfrm>
            <a:prstGeom prst="rect">
              <a:avLst/>
            </a:prstGeom>
            <a:noFill/>
          </p:spPr>
          <p:txBody>
            <a:bodyPr wrap="square" rtlCol="0">
              <a:spAutoFit/>
            </a:bodyPr>
            <a:lstStyle/>
            <a:p>
              <a:r>
                <a:rPr lang="en-US" sz="1600" dirty="0"/>
                <a:t>R</a:t>
              </a:r>
            </a:p>
          </p:txBody>
        </p:sp>
        <p:sp>
          <p:nvSpPr>
            <p:cNvPr id="173" name="TextBox 172">
              <a:extLst>
                <a:ext uri="{FF2B5EF4-FFF2-40B4-BE49-F238E27FC236}">
                  <a16:creationId xmlns:a16="http://schemas.microsoft.com/office/drawing/2014/main" id="{BD3DE9B0-A943-5A44-82FA-55E2C3F53256}"/>
                </a:ext>
              </a:extLst>
            </p:cNvPr>
            <p:cNvSpPr txBox="1"/>
            <p:nvPr/>
          </p:nvSpPr>
          <p:spPr>
            <a:xfrm>
              <a:off x="527291" y="3366028"/>
              <a:ext cx="345258" cy="338554"/>
            </a:xfrm>
            <a:prstGeom prst="rect">
              <a:avLst/>
            </a:prstGeom>
            <a:noFill/>
          </p:spPr>
          <p:txBody>
            <a:bodyPr wrap="square" rtlCol="0">
              <a:spAutoFit/>
            </a:bodyPr>
            <a:lstStyle/>
            <a:p>
              <a:r>
                <a:rPr lang="en-US" sz="1600" dirty="0"/>
                <a:t>C</a:t>
              </a:r>
            </a:p>
          </p:txBody>
        </p:sp>
        <p:grpSp>
          <p:nvGrpSpPr>
            <p:cNvPr id="175" name="Group 220">
              <a:extLst>
                <a:ext uri="{FF2B5EF4-FFF2-40B4-BE49-F238E27FC236}">
                  <a16:creationId xmlns:a16="http://schemas.microsoft.com/office/drawing/2014/main" id="{75A5CFD3-CECD-5C48-8A98-18A642EE50B0}"/>
                </a:ext>
              </a:extLst>
            </p:cNvPr>
            <p:cNvGrpSpPr>
              <a:grpSpLocks/>
            </p:cNvGrpSpPr>
            <p:nvPr/>
          </p:nvGrpSpPr>
          <p:grpSpPr bwMode="auto">
            <a:xfrm>
              <a:off x="2244149" y="3860292"/>
              <a:ext cx="152400" cy="304800"/>
              <a:chOff x="3264" y="3072"/>
              <a:chExt cx="96" cy="192"/>
            </a:xfrm>
          </p:grpSpPr>
          <p:sp>
            <p:nvSpPr>
              <p:cNvPr id="179" name="Line 17">
                <a:extLst>
                  <a:ext uri="{FF2B5EF4-FFF2-40B4-BE49-F238E27FC236}">
                    <a16:creationId xmlns:a16="http://schemas.microsoft.com/office/drawing/2014/main" id="{0C24D1A6-700D-ED46-B63F-BF55BF718B9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Freeform 18">
                <a:extLst>
                  <a:ext uri="{FF2B5EF4-FFF2-40B4-BE49-F238E27FC236}">
                    <a16:creationId xmlns:a16="http://schemas.microsoft.com/office/drawing/2014/main" id="{B7BD53DA-9F21-6140-B247-646014CD6416}"/>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76" name="Group 220">
              <a:extLst>
                <a:ext uri="{FF2B5EF4-FFF2-40B4-BE49-F238E27FC236}">
                  <a16:creationId xmlns:a16="http://schemas.microsoft.com/office/drawing/2014/main" id="{909596A2-6581-0844-8121-3E3E78C4896A}"/>
                </a:ext>
              </a:extLst>
            </p:cNvPr>
            <p:cNvGrpSpPr>
              <a:grpSpLocks/>
            </p:cNvGrpSpPr>
            <p:nvPr/>
          </p:nvGrpSpPr>
          <p:grpSpPr bwMode="auto">
            <a:xfrm>
              <a:off x="1692603" y="3884676"/>
              <a:ext cx="152400" cy="304800"/>
              <a:chOff x="3264" y="3072"/>
              <a:chExt cx="96" cy="192"/>
            </a:xfrm>
          </p:grpSpPr>
          <p:sp>
            <p:nvSpPr>
              <p:cNvPr id="177" name="Line 17">
                <a:extLst>
                  <a:ext uri="{FF2B5EF4-FFF2-40B4-BE49-F238E27FC236}">
                    <a16:creationId xmlns:a16="http://schemas.microsoft.com/office/drawing/2014/main" id="{AEBA16AE-CF98-C041-B978-B7BAE79E46B0}"/>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Freeform 18">
                <a:extLst>
                  <a:ext uri="{FF2B5EF4-FFF2-40B4-BE49-F238E27FC236}">
                    <a16:creationId xmlns:a16="http://schemas.microsoft.com/office/drawing/2014/main" id="{17D12437-7F64-D04F-B28A-555BBD1506E5}"/>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96" name="TextBox 195">
              <a:extLst>
                <a:ext uri="{FF2B5EF4-FFF2-40B4-BE49-F238E27FC236}">
                  <a16:creationId xmlns:a16="http://schemas.microsoft.com/office/drawing/2014/main" id="{71EDAB4E-63CD-5F43-B94E-0A769899AD32}"/>
                </a:ext>
              </a:extLst>
            </p:cNvPr>
            <p:cNvSpPr txBox="1"/>
            <p:nvPr/>
          </p:nvSpPr>
          <p:spPr>
            <a:xfrm>
              <a:off x="407360" y="3786538"/>
              <a:ext cx="2938272" cy="369332"/>
            </a:xfrm>
            <a:prstGeom prst="rect">
              <a:avLst/>
            </a:prstGeom>
            <a:noFill/>
          </p:spPr>
          <p:txBody>
            <a:bodyPr wrap="square" rtlCol="0">
              <a:spAutoFit/>
            </a:bodyPr>
            <a:lstStyle/>
            <a:p>
              <a:r>
                <a:rPr lang="en-US" dirty="0"/>
                <a:t>Wein</a:t>
              </a:r>
            </a:p>
          </p:txBody>
        </p:sp>
        <p:sp>
          <p:nvSpPr>
            <p:cNvPr id="197" name="TextBox 196">
              <a:extLst>
                <a:ext uri="{FF2B5EF4-FFF2-40B4-BE49-F238E27FC236}">
                  <a16:creationId xmlns:a16="http://schemas.microsoft.com/office/drawing/2014/main" id="{AE148619-8D4A-0044-9C0A-54D971A01F06}"/>
                </a:ext>
              </a:extLst>
            </p:cNvPr>
            <p:cNvSpPr txBox="1"/>
            <p:nvPr/>
          </p:nvSpPr>
          <p:spPr>
            <a:xfrm>
              <a:off x="1426273" y="3497964"/>
              <a:ext cx="400820" cy="338554"/>
            </a:xfrm>
            <a:prstGeom prst="rect">
              <a:avLst/>
            </a:prstGeom>
            <a:noFill/>
          </p:spPr>
          <p:txBody>
            <a:bodyPr wrap="square" rtlCol="0">
              <a:spAutoFit/>
            </a:bodyPr>
            <a:lstStyle/>
            <a:p>
              <a:r>
                <a:rPr lang="en-US" sz="1600" dirty="0"/>
                <a:t>R</a:t>
              </a:r>
            </a:p>
          </p:txBody>
        </p:sp>
        <p:cxnSp>
          <p:nvCxnSpPr>
            <p:cNvPr id="199" name="Straight Connector 198">
              <a:extLst>
                <a:ext uri="{FF2B5EF4-FFF2-40B4-BE49-F238E27FC236}">
                  <a16:creationId xmlns:a16="http://schemas.microsoft.com/office/drawing/2014/main" id="{2D8F5145-2B98-894D-9E8D-956D8F5AA6D8}"/>
                </a:ext>
              </a:extLst>
            </p:cNvPr>
            <p:cNvCxnSpPr>
              <a:cxnSpLocks/>
            </p:cNvCxnSpPr>
            <p:nvPr/>
          </p:nvCxnSpPr>
          <p:spPr>
            <a:xfrm>
              <a:off x="2313027" y="3237059"/>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00" name="Oval 199">
              <a:extLst>
                <a:ext uri="{FF2B5EF4-FFF2-40B4-BE49-F238E27FC236}">
                  <a16:creationId xmlns:a16="http://schemas.microsoft.com/office/drawing/2014/main" id="{336B31C5-73C4-714D-945F-727B395A22BC}"/>
                </a:ext>
              </a:extLst>
            </p:cNvPr>
            <p:cNvSpPr>
              <a:spLocks noChangeAspect="1" noChangeArrowheads="1"/>
            </p:cNvSpPr>
            <p:nvPr/>
          </p:nvSpPr>
          <p:spPr bwMode="auto">
            <a:xfrm>
              <a:off x="2736451" y="317294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0" name="Group 9">
            <a:extLst>
              <a:ext uri="{FF2B5EF4-FFF2-40B4-BE49-F238E27FC236}">
                <a16:creationId xmlns:a16="http://schemas.microsoft.com/office/drawing/2014/main" id="{13B8C057-F932-A741-AE46-1699455C118E}"/>
              </a:ext>
            </a:extLst>
          </p:cNvPr>
          <p:cNvGrpSpPr/>
          <p:nvPr/>
        </p:nvGrpSpPr>
        <p:grpSpPr>
          <a:xfrm>
            <a:off x="271216" y="4577133"/>
            <a:ext cx="2837688" cy="1615549"/>
            <a:chOff x="986899" y="4707527"/>
            <a:chExt cx="2837688" cy="1615549"/>
          </a:xfrm>
        </p:grpSpPr>
        <p:sp>
          <p:nvSpPr>
            <p:cNvPr id="201" name="Freeform 200">
              <a:extLst>
                <a:ext uri="{FF2B5EF4-FFF2-40B4-BE49-F238E27FC236}">
                  <a16:creationId xmlns:a16="http://schemas.microsoft.com/office/drawing/2014/main" id="{34D5FA7E-E7FD-3143-A4E0-D1BE78EB8128}"/>
                </a:ext>
              </a:extLst>
            </p:cNvPr>
            <p:cNvSpPr>
              <a:spLocks noChangeAspect="1"/>
            </p:cNvSpPr>
            <p:nvPr/>
          </p:nvSpPr>
          <p:spPr bwMode="auto">
            <a:xfrm>
              <a:off x="1793692" y="5253121"/>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02" name="Group 210">
              <a:extLst>
                <a:ext uri="{FF2B5EF4-FFF2-40B4-BE49-F238E27FC236}">
                  <a16:creationId xmlns:a16="http://schemas.microsoft.com/office/drawing/2014/main" id="{71A625D2-DBE4-BD4B-AC6E-1B1F6AD7325D}"/>
                </a:ext>
              </a:extLst>
            </p:cNvPr>
            <p:cNvGrpSpPr>
              <a:grpSpLocks/>
            </p:cNvGrpSpPr>
            <p:nvPr/>
          </p:nvGrpSpPr>
          <p:grpSpPr bwMode="auto">
            <a:xfrm>
              <a:off x="2280728" y="5273187"/>
              <a:ext cx="304800" cy="762000"/>
              <a:chOff x="3216" y="1728"/>
              <a:chExt cx="192" cy="480"/>
            </a:xfrm>
          </p:grpSpPr>
          <p:sp>
            <p:nvSpPr>
              <p:cNvPr id="203" name="Line 8">
                <a:extLst>
                  <a:ext uri="{FF2B5EF4-FFF2-40B4-BE49-F238E27FC236}">
                    <a16:creationId xmlns:a16="http://schemas.microsoft.com/office/drawing/2014/main" id="{AC80251F-E82B-FB42-9F8F-D905D1CD2CB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4" name="Line 9">
                <a:extLst>
                  <a:ext uri="{FF2B5EF4-FFF2-40B4-BE49-F238E27FC236}">
                    <a16:creationId xmlns:a16="http://schemas.microsoft.com/office/drawing/2014/main" id="{59801D84-0BF6-064B-94AF-D44D2A3A776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5" name="Line 10">
                <a:extLst>
                  <a:ext uri="{FF2B5EF4-FFF2-40B4-BE49-F238E27FC236}">
                    <a16:creationId xmlns:a16="http://schemas.microsoft.com/office/drawing/2014/main" id="{9D8881C3-2AF1-F94F-9566-81B6BA3B71D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6" name="Line 11">
                <a:extLst>
                  <a:ext uri="{FF2B5EF4-FFF2-40B4-BE49-F238E27FC236}">
                    <a16:creationId xmlns:a16="http://schemas.microsoft.com/office/drawing/2014/main" id="{94166F7B-A975-BB4A-9520-ACAAC267213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07" name="TextBox 206">
              <a:extLst>
                <a:ext uri="{FF2B5EF4-FFF2-40B4-BE49-F238E27FC236}">
                  <a16:creationId xmlns:a16="http://schemas.microsoft.com/office/drawing/2014/main" id="{045633F4-C19B-FE40-A230-EA84FD9D3874}"/>
                </a:ext>
              </a:extLst>
            </p:cNvPr>
            <p:cNvSpPr txBox="1"/>
            <p:nvPr/>
          </p:nvSpPr>
          <p:spPr>
            <a:xfrm>
              <a:off x="2014715" y="5487436"/>
              <a:ext cx="345258" cy="338554"/>
            </a:xfrm>
            <a:prstGeom prst="rect">
              <a:avLst/>
            </a:prstGeom>
            <a:noFill/>
          </p:spPr>
          <p:txBody>
            <a:bodyPr wrap="square" rtlCol="0">
              <a:spAutoFit/>
            </a:bodyPr>
            <a:lstStyle/>
            <a:p>
              <a:r>
                <a:rPr lang="en-US" sz="1600" dirty="0"/>
                <a:t>C</a:t>
              </a:r>
            </a:p>
          </p:txBody>
        </p:sp>
        <p:cxnSp>
          <p:nvCxnSpPr>
            <p:cNvPr id="208" name="Straight Connector 207">
              <a:extLst>
                <a:ext uri="{FF2B5EF4-FFF2-40B4-BE49-F238E27FC236}">
                  <a16:creationId xmlns:a16="http://schemas.microsoft.com/office/drawing/2014/main" id="{D3310DB1-4301-5F49-B563-FA0E4A5AFF2B}"/>
                </a:ext>
              </a:extLst>
            </p:cNvPr>
            <p:cNvCxnSpPr>
              <a:cxnSpLocks/>
            </p:cNvCxnSpPr>
            <p:nvPr/>
          </p:nvCxnSpPr>
          <p:spPr>
            <a:xfrm>
              <a:off x="1886307" y="5297507"/>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09" name="Freeform 208">
              <a:extLst>
                <a:ext uri="{FF2B5EF4-FFF2-40B4-BE49-F238E27FC236}">
                  <a16:creationId xmlns:a16="http://schemas.microsoft.com/office/drawing/2014/main" id="{C9525117-03BD-6445-A42F-3DB0F50C346B}"/>
                </a:ext>
              </a:extLst>
            </p:cNvPr>
            <p:cNvSpPr>
              <a:spLocks noChangeAspect="1"/>
            </p:cNvSpPr>
            <p:nvPr/>
          </p:nvSpPr>
          <p:spPr bwMode="auto">
            <a:xfrm rot="5400000">
              <a:off x="1385260" y="4869073"/>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10" name="Oval 209">
              <a:extLst>
                <a:ext uri="{FF2B5EF4-FFF2-40B4-BE49-F238E27FC236}">
                  <a16:creationId xmlns:a16="http://schemas.microsoft.com/office/drawing/2014/main" id="{59C408F1-0D6D-484A-970F-5026C35F8CE6}"/>
                </a:ext>
              </a:extLst>
            </p:cNvPr>
            <p:cNvSpPr>
              <a:spLocks noChangeAspect="1" noChangeArrowheads="1"/>
            </p:cNvSpPr>
            <p:nvPr/>
          </p:nvSpPr>
          <p:spPr bwMode="auto">
            <a:xfrm>
              <a:off x="1809859" y="523339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1" name="Oval 210">
              <a:extLst>
                <a:ext uri="{FF2B5EF4-FFF2-40B4-BE49-F238E27FC236}">
                  <a16:creationId xmlns:a16="http://schemas.microsoft.com/office/drawing/2014/main" id="{4E3555B1-6CAB-A444-8081-C5C831948D05}"/>
                </a:ext>
              </a:extLst>
            </p:cNvPr>
            <p:cNvSpPr>
              <a:spLocks noChangeAspect="1" noChangeArrowheads="1"/>
            </p:cNvSpPr>
            <p:nvPr/>
          </p:nvSpPr>
          <p:spPr bwMode="auto">
            <a:xfrm>
              <a:off x="986899" y="521510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7" name="Oval 216">
              <a:extLst>
                <a:ext uri="{FF2B5EF4-FFF2-40B4-BE49-F238E27FC236}">
                  <a16:creationId xmlns:a16="http://schemas.microsoft.com/office/drawing/2014/main" id="{36BDD122-B782-774E-BD74-7F834DF03575}"/>
                </a:ext>
              </a:extLst>
            </p:cNvPr>
            <p:cNvSpPr>
              <a:spLocks noChangeAspect="1" noChangeArrowheads="1"/>
            </p:cNvSpPr>
            <p:nvPr/>
          </p:nvSpPr>
          <p:spPr bwMode="auto">
            <a:xfrm>
              <a:off x="2352403" y="522729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8" name="TextBox 217">
              <a:extLst>
                <a:ext uri="{FF2B5EF4-FFF2-40B4-BE49-F238E27FC236}">
                  <a16:creationId xmlns:a16="http://schemas.microsoft.com/office/drawing/2014/main" id="{8069B3A3-994B-0841-9408-2B9643D8147F}"/>
                </a:ext>
              </a:extLst>
            </p:cNvPr>
            <p:cNvSpPr txBox="1"/>
            <p:nvPr/>
          </p:nvSpPr>
          <p:spPr>
            <a:xfrm>
              <a:off x="1303168" y="4707527"/>
              <a:ext cx="400820" cy="338554"/>
            </a:xfrm>
            <a:prstGeom prst="rect">
              <a:avLst/>
            </a:prstGeom>
            <a:noFill/>
          </p:spPr>
          <p:txBody>
            <a:bodyPr wrap="square" rtlCol="0">
              <a:spAutoFit/>
            </a:bodyPr>
            <a:lstStyle/>
            <a:p>
              <a:r>
                <a:rPr lang="en-US" sz="1600" dirty="0"/>
                <a:t>R</a:t>
              </a:r>
              <a:r>
                <a:rPr lang="en-US" sz="1600" baseline="-25000" dirty="0"/>
                <a:t>1</a:t>
              </a:r>
            </a:p>
          </p:txBody>
        </p:sp>
        <p:grpSp>
          <p:nvGrpSpPr>
            <p:cNvPr id="220" name="Group 220">
              <a:extLst>
                <a:ext uri="{FF2B5EF4-FFF2-40B4-BE49-F238E27FC236}">
                  <a16:creationId xmlns:a16="http://schemas.microsoft.com/office/drawing/2014/main" id="{A731638F-52A8-B047-A377-B60484791D24}"/>
                </a:ext>
              </a:extLst>
            </p:cNvPr>
            <p:cNvGrpSpPr>
              <a:grpSpLocks/>
            </p:cNvGrpSpPr>
            <p:nvPr/>
          </p:nvGrpSpPr>
          <p:grpSpPr bwMode="auto">
            <a:xfrm>
              <a:off x="2347781" y="5914644"/>
              <a:ext cx="152400" cy="304800"/>
              <a:chOff x="3264" y="3072"/>
              <a:chExt cx="96" cy="192"/>
            </a:xfrm>
          </p:grpSpPr>
          <p:sp>
            <p:nvSpPr>
              <p:cNvPr id="221" name="Line 17">
                <a:extLst>
                  <a:ext uri="{FF2B5EF4-FFF2-40B4-BE49-F238E27FC236}">
                    <a16:creationId xmlns:a16="http://schemas.microsoft.com/office/drawing/2014/main" id="{DE265B2D-9A6B-834B-BAB0-AF8E7899BEA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2" name="Freeform 18">
                <a:extLst>
                  <a:ext uri="{FF2B5EF4-FFF2-40B4-BE49-F238E27FC236}">
                    <a16:creationId xmlns:a16="http://schemas.microsoft.com/office/drawing/2014/main" id="{BBBCF551-1844-4144-9464-780EAF23D18C}"/>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23" name="Group 220">
              <a:extLst>
                <a:ext uri="{FF2B5EF4-FFF2-40B4-BE49-F238E27FC236}">
                  <a16:creationId xmlns:a16="http://schemas.microsoft.com/office/drawing/2014/main" id="{A2DEBA0B-6CC6-A24E-B0F5-C5ED720DCC56}"/>
                </a:ext>
              </a:extLst>
            </p:cNvPr>
            <p:cNvGrpSpPr>
              <a:grpSpLocks/>
            </p:cNvGrpSpPr>
            <p:nvPr/>
          </p:nvGrpSpPr>
          <p:grpSpPr bwMode="auto">
            <a:xfrm>
              <a:off x="1796235" y="5939028"/>
              <a:ext cx="152400" cy="304800"/>
              <a:chOff x="3264" y="3072"/>
              <a:chExt cx="96" cy="192"/>
            </a:xfrm>
          </p:grpSpPr>
          <p:sp>
            <p:nvSpPr>
              <p:cNvPr id="224" name="Line 17">
                <a:extLst>
                  <a:ext uri="{FF2B5EF4-FFF2-40B4-BE49-F238E27FC236}">
                    <a16:creationId xmlns:a16="http://schemas.microsoft.com/office/drawing/2014/main" id="{E1BDFBF9-81CF-5942-8054-529D2C600170}"/>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 name="Freeform 18">
                <a:extLst>
                  <a:ext uri="{FF2B5EF4-FFF2-40B4-BE49-F238E27FC236}">
                    <a16:creationId xmlns:a16="http://schemas.microsoft.com/office/drawing/2014/main" id="{432D8538-5018-9140-865E-ED170C94D638}"/>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27" name="TextBox 226">
              <a:extLst>
                <a:ext uri="{FF2B5EF4-FFF2-40B4-BE49-F238E27FC236}">
                  <a16:creationId xmlns:a16="http://schemas.microsoft.com/office/drawing/2014/main" id="{B80BCEBC-07C7-EA49-9703-29F9E5A70BA0}"/>
                </a:ext>
              </a:extLst>
            </p:cNvPr>
            <p:cNvSpPr txBox="1"/>
            <p:nvPr/>
          </p:nvSpPr>
          <p:spPr>
            <a:xfrm>
              <a:off x="1481137" y="5552316"/>
              <a:ext cx="400820" cy="338554"/>
            </a:xfrm>
            <a:prstGeom prst="rect">
              <a:avLst/>
            </a:prstGeom>
            <a:noFill/>
          </p:spPr>
          <p:txBody>
            <a:bodyPr wrap="square" rtlCol="0">
              <a:spAutoFit/>
            </a:bodyPr>
            <a:lstStyle/>
            <a:p>
              <a:r>
                <a:rPr lang="en-US" sz="1600" dirty="0"/>
                <a:t>R</a:t>
              </a:r>
              <a:r>
                <a:rPr lang="en-US" sz="1600" baseline="-25000" dirty="0"/>
                <a:t>2</a:t>
              </a:r>
            </a:p>
          </p:txBody>
        </p:sp>
        <p:cxnSp>
          <p:nvCxnSpPr>
            <p:cNvPr id="228" name="Straight Connector 227">
              <a:extLst>
                <a:ext uri="{FF2B5EF4-FFF2-40B4-BE49-F238E27FC236}">
                  <a16:creationId xmlns:a16="http://schemas.microsoft.com/office/drawing/2014/main" id="{6B048C70-2736-6C40-9047-CCCAF1F21F43}"/>
                </a:ext>
              </a:extLst>
            </p:cNvPr>
            <p:cNvCxnSpPr>
              <a:cxnSpLocks/>
            </p:cNvCxnSpPr>
            <p:nvPr/>
          </p:nvCxnSpPr>
          <p:spPr>
            <a:xfrm>
              <a:off x="2416659" y="5291411"/>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31" name="Group 300">
              <a:extLst>
                <a:ext uri="{FF2B5EF4-FFF2-40B4-BE49-F238E27FC236}">
                  <a16:creationId xmlns:a16="http://schemas.microsoft.com/office/drawing/2014/main" id="{810F6C19-0BCF-384A-A373-A3D56B9FEEAB}"/>
                </a:ext>
              </a:extLst>
            </p:cNvPr>
            <p:cNvGrpSpPr>
              <a:grpSpLocks/>
            </p:cNvGrpSpPr>
            <p:nvPr/>
          </p:nvGrpSpPr>
          <p:grpSpPr bwMode="auto">
            <a:xfrm>
              <a:off x="2844222" y="5281792"/>
              <a:ext cx="533400" cy="762000"/>
              <a:chOff x="4896" y="1728"/>
              <a:chExt cx="336" cy="480"/>
            </a:xfrm>
          </p:grpSpPr>
          <p:grpSp>
            <p:nvGrpSpPr>
              <p:cNvPr id="232" name="Group 267">
                <a:extLst>
                  <a:ext uri="{FF2B5EF4-FFF2-40B4-BE49-F238E27FC236}">
                    <a16:creationId xmlns:a16="http://schemas.microsoft.com/office/drawing/2014/main" id="{E87B20AA-332D-D94D-8330-2A99ABC84C6B}"/>
                  </a:ext>
                </a:extLst>
              </p:cNvPr>
              <p:cNvGrpSpPr>
                <a:grpSpLocks/>
              </p:cNvGrpSpPr>
              <p:nvPr/>
            </p:nvGrpSpPr>
            <p:grpSpPr bwMode="auto">
              <a:xfrm>
                <a:off x="4896" y="1728"/>
                <a:ext cx="96" cy="480"/>
                <a:chOff x="3935" y="1728"/>
                <a:chExt cx="96" cy="480"/>
              </a:xfrm>
            </p:grpSpPr>
            <p:sp>
              <p:nvSpPr>
                <p:cNvPr id="249" name="Arc 268">
                  <a:extLst>
                    <a:ext uri="{FF2B5EF4-FFF2-40B4-BE49-F238E27FC236}">
                      <a16:creationId xmlns:a16="http://schemas.microsoft.com/office/drawing/2014/main" id="{07B66ADA-6FEF-D841-8080-563A2DFDD76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0" name="Arc 269">
                  <a:extLst>
                    <a:ext uri="{FF2B5EF4-FFF2-40B4-BE49-F238E27FC236}">
                      <a16:creationId xmlns:a16="http://schemas.microsoft.com/office/drawing/2014/main" id="{E2F000A6-CD10-614C-8FB2-2D99228A109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1" name="Arc 270">
                  <a:extLst>
                    <a:ext uri="{FF2B5EF4-FFF2-40B4-BE49-F238E27FC236}">
                      <a16:creationId xmlns:a16="http://schemas.microsoft.com/office/drawing/2014/main" id="{0AAC5CAF-D198-A84B-9516-4D4C8213723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2" name="Arc 271">
                  <a:extLst>
                    <a:ext uri="{FF2B5EF4-FFF2-40B4-BE49-F238E27FC236}">
                      <a16:creationId xmlns:a16="http://schemas.microsoft.com/office/drawing/2014/main" id="{71F235A1-EF63-7E4F-A117-07845A2C80D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3" name="Line 272">
                  <a:extLst>
                    <a:ext uri="{FF2B5EF4-FFF2-40B4-BE49-F238E27FC236}">
                      <a16:creationId xmlns:a16="http://schemas.microsoft.com/office/drawing/2014/main" id="{7CE07A72-F79C-AA4C-A16B-F77EA1F03E1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4" name="Line 273">
                  <a:extLst>
                    <a:ext uri="{FF2B5EF4-FFF2-40B4-BE49-F238E27FC236}">
                      <a16:creationId xmlns:a16="http://schemas.microsoft.com/office/drawing/2014/main" id="{F70BDD19-748F-C84D-81DC-97E09F9F62B2}"/>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5" name="Arc 274">
                  <a:extLst>
                    <a:ext uri="{FF2B5EF4-FFF2-40B4-BE49-F238E27FC236}">
                      <a16:creationId xmlns:a16="http://schemas.microsoft.com/office/drawing/2014/main" id="{5620852E-9FA5-824F-AE80-74334F428DB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6" name="Arc 275">
                  <a:extLst>
                    <a:ext uri="{FF2B5EF4-FFF2-40B4-BE49-F238E27FC236}">
                      <a16:creationId xmlns:a16="http://schemas.microsoft.com/office/drawing/2014/main" id="{BB4EA0E1-E398-6F4F-BA17-307D28E94E02}"/>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7" name="Arc 276">
                  <a:extLst>
                    <a:ext uri="{FF2B5EF4-FFF2-40B4-BE49-F238E27FC236}">
                      <a16:creationId xmlns:a16="http://schemas.microsoft.com/office/drawing/2014/main" id="{DA64742C-9E80-6440-9950-7F670F3929B8}"/>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8" name="Arc 277">
                  <a:extLst>
                    <a:ext uri="{FF2B5EF4-FFF2-40B4-BE49-F238E27FC236}">
                      <a16:creationId xmlns:a16="http://schemas.microsoft.com/office/drawing/2014/main" id="{C1763044-0B3A-4F49-893E-79A1E40DB9D2}"/>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9" name="Arc 278">
                  <a:extLst>
                    <a:ext uri="{FF2B5EF4-FFF2-40B4-BE49-F238E27FC236}">
                      <a16:creationId xmlns:a16="http://schemas.microsoft.com/office/drawing/2014/main" id="{E18722A9-4F7F-AC41-9B99-3A95795E507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0" name="Arc 279">
                  <a:extLst>
                    <a:ext uri="{FF2B5EF4-FFF2-40B4-BE49-F238E27FC236}">
                      <a16:creationId xmlns:a16="http://schemas.microsoft.com/office/drawing/2014/main" id="{A2594337-9743-0748-A4C1-11A91EB4361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1" name="Arc 280">
                  <a:extLst>
                    <a:ext uri="{FF2B5EF4-FFF2-40B4-BE49-F238E27FC236}">
                      <a16:creationId xmlns:a16="http://schemas.microsoft.com/office/drawing/2014/main" id="{7D582507-B6C7-7441-AEA7-EA4637E2B2E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33" name="Group 281">
                <a:extLst>
                  <a:ext uri="{FF2B5EF4-FFF2-40B4-BE49-F238E27FC236}">
                    <a16:creationId xmlns:a16="http://schemas.microsoft.com/office/drawing/2014/main" id="{4511F9A9-ADFB-7041-B03D-31C3F0112E64}"/>
                  </a:ext>
                </a:extLst>
              </p:cNvPr>
              <p:cNvGrpSpPr>
                <a:grpSpLocks/>
              </p:cNvGrpSpPr>
              <p:nvPr/>
            </p:nvGrpSpPr>
            <p:grpSpPr bwMode="auto">
              <a:xfrm flipH="1">
                <a:off x="5136" y="1728"/>
                <a:ext cx="96" cy="480"/>
                <a:chOff x="3935" y="1728"/>
                <a:chExt cx="96" cy="480"/>
              </a:xfrm>
            </p:grpSpPr>
            <p:sp>
              <p:nvSpPr>
                <p:cNvPr id="236" name="Arc 282">
                  <a:extLst>
                    <a:ext uri="{FF2B5EF4-FFF2-40B4-BE49-F238E27FC236}">
                      <a16:creationId xmlns:a16="http://schemas.microsoft.com/office/drawing/2014/main" id="{6C5DC317-BD79-6E45-B4E8-C2B80BB79FE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7" name="Arc 283">
                  <a:extLst>
                    <a:ext uri="{FF2B5EF4-FFF2-40B4-BE49-F238E27FC236}">
                      <a16:creationId xmlns:a16="http://schemas.microsoft.com/office/drawing/2014/main" id="{E8776787-067E-FB40-BCE6-2803FAB46BCB}"/>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8" name="Arc 284">
                  <a:extLst>
                    <a:ext uri="{FF2B5EF4-FFF2-40B4-BE49-F238E27FC236}">
                      <a16:creationId xmlns:a16="http://schemas.microsoft.com/office/drawing/2014/main" id="{5C0A7E5C-7B8C-164F-AA7A-F5729527F70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9" name="Arc 285">
                  <a:extLst>
                    <a:ext uri="{FF2B5EF4-FFF2-40B4-BE49-F238E27FC236}">
                      <a16:creationId xmlns:a16="http://schemas.microsoft.com/office/drawing/2014/main" id="{DAE2EE8F-8EB2-FB44-A49D-C1F2B6778C4A}"/>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0" name="Line 286">
                  <a:extLst>
                    <a:ext uri="{FF2B5EF4-FFF2-40B4-BE49-F238E27FC236}">
                      <a16:creationId xmlns:a16="http://schemas.microsoft.com/office/drawing/2014/main" id="{2B918CF8-1520-1D4A-943D-D087DEDEF0E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1" name="Line 287">
                  <a:extLst>
                    <a:ext uri="{FF2B5EF4-FFF2-40B4-BE49-F238E27FC236}">
                      <a16:creationId xmlns:a16="http://schemas.microsoft.com/office/drawing/2014/main" id="{3ACD2492-4475-804D-972A-3FA74B87E1A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2" name="Arc 288">
                  <a:extLst>
                    <a:ext uri="{FF2B5EF4-FFF2-40B4-BE49-F238E27FC236}">
                      <a16:creationId xmlns:a16="http://schemas.microsoft.com/office/drawing/2014/main" id="{89EDB650-BF58-9C4C-AF75-6D657CFBDE51}"/>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3" name="Arc 289">
                  <a:extLst>
                    <a:ext uri="{FF2B5EF4-FFF2-40B4-BE49-F238E27FC236}">
                      <a16:creationId xmlns:a16="http://schemas.microsoft.com/office/drawing/2014/main" id="{C3E3D8C3-F94F-0549-A4D4-E09099D49FB8}"/>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4" name="Arc 290">
                  <a:extLst>
                    <a:ext uri="{FF2B5EF4-FFF2-40B4-BE49-F238E27FC236}">
                      <a16:creationId xmlns:a16="http://schemas.microsoft.com/office/drawing/2014/main" id="{9D49BA95-78E2-9148-9575-A770D088BA0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5" name="Arc 291">
                  <a:extLst>
                    <a:ext uri="{FF2B5EF4-FFF2-40B4-BE49-F238E27FC236}">
                      <a16:creationId xmlns:a16="http://schemas.microsoft.com/office/drawing/2014/main" id="{9EA32289-EFA0-654F-B89C-C3F177C516D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6" name="Arc 292">
                  <a:extLst>
                    <a:ext uri="{FF2B5EF4-FFF2-40B4-BE49-F238E27FC236}">
                      <a16:creationId xmlns:a16="http://schemas.microsoft.com/office/drawing/2014/main" id="{0C428E08-F1B1-CC4B-B7E5-9EC48663CB9E}"/>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7" name="Arc 293">
                  <a:extLst>
                    <a:ext uri="{FF2B5EF4-FFF2-40B4-BE49-F238E27FC236}">
                      <a16:creationId xmlns:a16="http://schemas.microsoft.com/office/drawing/2014/main" id="{8DDE2AC5-8EBE-7945-8CC9-D5D3EC16AF0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8" name="Arc 294">
                  <a:extLst>
                    <a:ext uri="{FF2B5EF4-FFF2-40B4-BE49-F238E27FC236}">
                      <a16:creationId xmlns:a16="http://schemas.microsoft.com/office/drawing/2014/main" id="{D05E3E59-061E-9B4D-B027-8B971E5FF15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34" name="Line 295">
                <a:extLst>
                  <a:ext uri="{FF2B5EF4-FFF2-40B4-BE49-F238E27FC236}">
                    <a16:creationId xmlns:a16="http://schemas.microsoft.com/office/drawing/2014/main" id="{AFF07941-8F99-0C41-A54E-1573B33DEA80}"/>
                  </a:ext>
                </a:extLst>
              </p:cNvPr>
              <p:cNvSpPr>
                <a:spLocks noChangeShapeType="1"/>
              </p:cNvSpPr>
              <p:nvPr/>
            </p:nvSpPr>
            <p:spPr bwMode="auto">
              <a:xfrm>
                <a:off x="5040"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Line 296">
                <a:extLst>
                  <a:ext uri="{FF2B5EF4-FFF2-40B4-BE49-F238E27FC236}">
                    <a16:creationId xmlns:a16="http://schemas.microsoft.com/office/drawing/2014/main" id="{6BCD189C-32AD-0A46-86A1-CB0BA24F2E77}"/>
                  </a:ext>
                </a:extLst>
              </p:cNvPr>
              <p:cNvSpPr>
                <a:spLocks noChangeShapeType="1"/>
              </p:cNvSpPr>
              <p:nvPr/>
            </p:nvSpPr>
            <p:spPr bwMode="auto">
              <a:xfrm>
                <a:off x="5088"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62" name="Group 220">
              <a:extLst>
                <a:ext uri="{FF2B5EF4-FFF2-40B4-BE49-F238E27FC236}">
                  <a16:creationId xmlns:a16="http://schemas.microsoft.com/office/drawing/2014/main" id="{EEC864C8-D611-0842-B0FA-3F7787813582}"/>
                </a:ext>
              </a:extLst>
            </p:cNvPr>
            <p:cNvGrpSpPr>
              <a:grpSpLocks/>
            </p:cNvGrpSpPr>
            <p:nvPr/>
          </p:nvGrpSpPr>
          <p:grpSpPr bwMode="auto">
            <a:xfrm>
              <a:off x="2841557" y="6018276"/>
              <a:ext cx="152400" cy="304800"/>
              <a:chOff x="3264" y="3072"/>
              <a:chExt cx="96" cy="192"/>
            </a:xfrm>
          </p:grpSpPr>
          <p:sp>
            <p:nvSpPr>
              <p:cNvPr id="263" name="Line 17">
                <a:extLst>
                  <a:ext uri="{FF2B5EF4-FFF2-40B4-BE49-F238E27FC236}">
                    <a16:creationId xmlns:a16="http://schemas.microsoft.com/office/drawing/2014/main" id="{6A57BD3B-4D89-134B-A2DF-C073587A56E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7" name="Freeform 18">
                <a:extLst>
                  <a:ext uri="{FF2B5EF4-FFF2-40B4-BE49-F238E27FC236}">
                    <a16:creationId xmlns:a16="http://schemas.microsoft.com/office/drawing/2014/main" id="{58C61483-0182-0B44-B0FD-CDBB98816A3F}"/>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68" name="Group 220">
              <a:extLst>
                <a:ext uri="{FF2B5EF4-FFF2-40B4-BE49-F238E27FC236}">
                  <a16:creationId xmlns:a16="http://schemas.microsoft.com/office/drawing/2014/main" id="{5CF62881-E4E7-CC4B-BA09-6B7A352F6D1B}"/>
                </a:ext>
              </a:extLst>
            </p:cNvPr>
            <p:cNvGrpSpPr>
              <a:grpSpLocks/>
            </p:cNvGrpSpPr>
            <p:nvPr/>
          </p:nvGrpSpPr>
          <p:grpSpPr bwMode="auto">
            <a:xfrm>
              <a:off x="3225605" y="6012180"/>
              <a:ext cx="152400" cy="304800"/>
              <a:chOff x="3264" y="3072"/>
              <a:chExt cx="96" cy="192"/>
            </a:xfrm>
          </p:grpSpPr>
          <p:sp>
            <p:nvSpPr>
              <p:cNvPr id="285" name="Line 17">
                <a:extLst>
                  <a:ext uri="{FF2B5EF4-FFF2-40B4-BE49-F238E27FC236}">
                    <a16:creationId xmlns:a16="http://schemas.microsoft.com/office/drawing/2014/main" id="{178A8118-9DBF-A84F-AD6D-C7FAD7412AA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6" name="Freeform 18">
                <a:extLst>
                  <a:ext uri="{FF2B5EF4-FFF2-40B4-BE49-F238E27FC236}">
                    <a16:creationId xmlns:a16="http://schemas.microsoft.com/office/drawing/2014/main" id="{BA8AF098-1A7D-F148-B0F5-A93DA85F47CF}"/>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287" name="Straight Connector 286">
              <a:extLst>
                <a:ext uri="{FF2B5EF4-FFF2-40B4-BE49-F238E27FC236}">
                  <a16:creationId xmlns:a16="http://schemas.microsoft.com/office/drawing/2014/main" id="{5AC79F54-516B-0F43-889C-E933950743ED}"/>
                </a:ext>
              </a:extLst>
            </p:cNvPr>
            <p:cNvCxnSpPr>
              <a:cxnSpLocks/>
            </p:cNvCxnSpPr>
            <p:nvPr/>
          </p:nvCxnSpPr>
          <p:spPr>
            <a:xfrm>
              <a:off x="3294483" y="5291411"/>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88" name="Oval 287">
              <a:extLst>
                <a:ext uri="{FF2B5EF4-FFF2-40B4-BE49-F238E27FC236}">
                  <a16:creationId xmlns:a16="http://schemas.microsoft.com/office/drawing/2014/main" id="{9B0A77CA-4FEB-3946-8911-0C53C7117A5F}"/>
                </a:ext>
              </a:extLst>
            </p:cNvPr>
            <p:cNvSpPr>
              <a:spLocks noChangeAspect="1" noChangeArrowheads="1"/>
            </p:cNvSpPr>
            <p:nvPr/>
          </p:nvSpPr>
          <p:spPr bwMode="auto">
            <a:xfrm>
              <a:off x="3687427" y="523339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25" name="TextBox 324">
              <a:extLst>
                <a:ext uri="{FF2B5EF4-FFF2-40B4-BE49-F238E27FC236}">
                  <a16:creationId xmlns:a16="http://schemas.microsoft.com/office/drawing/2014/main" id="{EF89FA90-19FB-5047-82C3-9C1C939FB8C3}"/>
                </a:ext>
              </a:extLst>
            </p:cNvPr>
            <p:cNvSpPr txBox="1"/>
            <p:nvPr/>
          </p:nvSpPr>
          <p:spPr>
            <a:xfrm>
              <a:off x="2569451" y="5639836"/>
              <a:ext cx="345258" cy="338554"/>
            </a:xfrm>
            <a:prstGeom prst="rect">
              <a:avLst/>
            </a:prstGeom>
            <a:noFill/>
          </p:spPr>
          <p:txBody>
            <a:bodyPr wrap="square" rtlCol="0">
              <a:spAutoFit/>
            </a:bodyPr>
            <a:lstStyle/>
            <a:p>
              <a:r>
                <a:rPr lang="en-US" sz="1600" dirty="0"/>
                <a:t>L</a:t>
              </a:r>
            </a:p>
          </p:txBody>
        </p:sp>
        <p:sp>
          <p:nvSpPr>
            <p:cNvPr id="326" name="TextBox 325">
              <a:extLst>
                <a:ext uri="{FF2B5EF4-FFF2-40B4-BE49-F238E27FC236}">
                  <a16:creationId xmlns:a16="http://schemas.microsoft.com/office/drawing/2014/main" id="{CEA66BF1-CF97-D04B-8A43-40FED2374C34}"/>
                </a:ext>
              </a:extLst>
            </p:cNvPr>
            <p:cNvSpPr txBox="1"/>
            <p:nvPr/>
          </p:nvSpPr>
          <p:spPr>
            <a:xfrm>
              <a:off x="2977883" y="4975372"/>
              <a:ext cx="345258" cy="338554"/>
            </a:xfrm>
            <a:prstGeom prst="rect">
              <a:avLst/>
            </a:prstGeom>
            <a:noFill/>
          </p:spPr>
          <p:txBody>
            <a:bodyPr wrap="square" rtlCol="0">
              <a:spAutoFit/>
            </a:bodyPr>
            <a:lstStyle/>
            <a:p>
              <a:r>
                <a:rPr lang="en-US" sz="1600" dirty="0"/>
                <a:t>M</a:t>
              </a:r>
            </a:p>
          </p:txBody>
        </p:sp>
      </p:grpSp>
      <mc:AlternateContent xmlns:mc="http://schemas.openxmlformats.org/markup-compatibility/2006" xmlns:a14="http://schemas.microsoft.com/office/drawing/2010/main">
        <mc:Choice Requires="a14">
          <p:sp>
            <p:nvSpPr>
              <p:cNvPr id="343" name="TextBox 342">
                <a:extLst>
                  <a:ext uri="{FF2B5EF4-FFF2-40B4-BE49-F238E27FC236}">
                    <a16:creationId xmlns:a16="http://schemas.microsoft.com/office/drawing/2014/main" id="{43087C03-F697-4944-B439-4770756D236A}"/>
                  </a:ext>
                </a:extLst>
              </p:cNvPr>
              <p:cNvSpPr txBox="1"/>
              <p:nvPr/>
            </p:nvSpPr>
            <p:spPr>
              <a:xfrm>
                <a:off x="4628454" y="4815582"/>
                <a:ext cx="5998501" cy="1163758"/>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𝑀</m:t>
                        </m:r>
                      </m:num>
                      <m:den>
                        <m:r>
                          <a:rPr lang="en-US" b="0" i="1" smtClean="0">
                            <a:latin typeface="Cambria Math" panose="02040503050406030204" pitchFamily="18" charset="0"/>
                          </a:rPr>
                          <m:t>𝐿</m:t>
                        </m:r>
                      </m:den>
                    </m:f>
                    <m:r>
                      <a:rPr lang="en-US" b="0" i="1" smtClean="0">
                        <a:latin typeface="Cambria Math" panose="02040503050406030204" pitchFamily="18" charset="0"/>
                      </a:rPr>
                      <m:t>)(</m:t>
                    </m:r>
                    <m:f>
                      <m:fPr>
                        <m:type m:val="skw"/>
                        <m:ctrlPr>
                          <a:rPr lang="en-US" b="0" i="1" smtClean="0">
                            <a:latin typeface="Cambria Math" panose="02040503050406030204" pitchFamily="18" charset="0"/>
                          </a:rPr>
                        </m:ctrlPr>
                      </m:fPr>
                      <m:num>
                        <m:r>
                          <a:rPr lang="en-US" b="0" i="1" smtClean="0">
                            <a:latin typeface="Cambria Math" panose="02040503050406030204" pitchFamily="18" charset="0"/>
                          </a:rPr>
                          <m:t>1</m:t>
                        </m:r>
                      </m:num>
                      <m:den>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r>
                              <a:rPr lang="en-US" b="0" i="1" smtClean="0">
                                <a:latin typeface="Cambria Math" panose="02040503050406030204" pitchFamily="18" charset="0"/>
                              </a:rPr>
                              <m:t>+1</m:t>
                            </m:r>
                          </m:e>
                        </m:d>
                        <m:r>
                          <a:rPr lang="en-US" b="0" i="1" smtClean="0">
                            <a:latin typeface="Cambria Math" panose="02040503050406030204" pitchFamily="18" charset="0"/>
                          </a:rPr>
                          <m:t>+</m:t>
                        </m:r>
                        <m:r>
                          <a:rPr lang="en-US" b="0" i="1" smtClean="0">
                            <a:latin typeface="Cambria Math" panose="02040503050406030204" pitchFamily="18" charset="0"/>
                          </a:rPr>
                          <m:t>𝑗</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𝐶</m:t>
                            </m:r>
                            <m:r>
                              <a:rPr lang="en-US" b="0" i="1" smtClean="0">
                                <a:latin typeface="Cambria Math" panose="02040503050406030204" pitchFamily="18" charset="0"/>
                                <a:ea typeface="Cambria Math" panose="02040503050406030204" pitchFamily="18" charset="0"/>
                              </a:rPr>
                              <m:t>−</m:t>
                            </m:r>
                            <m:f>
                              <m:fPr>
                                <m:type m:val="skw"/>
                                <m:ctrlPr>
                                  <a:rPr lang="en-US" b="0" i="1" smtClean="0">
                                    <a:latin typeface="Cambria Math" panose="02040503050406030204" pitchFamily="18" charset="0"/>
                                    <a:ea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1</m:t>
                                    </m:r>
                                  </m:sub>
                                </m:sSub>
                              </m:num>
                              <m:den>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𝐿</m:t>
                                    </m:r>
                                  </m:e>
                                </m:d>
                              </m:den>
                            </m:f>
                          </m:e>
                        </m:d>
                      </m:den>
                    </m:f>
                    <m:r>
                      <a:rPr lang="en-US" b="0" i="1" smtClean="0">
                        <a:latin typeface="Cambria Math" panose="02040503050406030204" pitchFamily="18" charset="0"/>
                      </a:rPr>
                      <m:t>)</m:t>
                    </m:r>
                  </m:oMath>
                </a14:m>
                <a:endParaRPr lang="en-US" dirty="0"/>
              </a:p>
            </p:txBody>
          </p:sp>
        </mc:Choice>
        <mc:Fallback xmlns="">
          <p:sp>
            <p:nvSpPr>
              <p:cNvPr id="343" name="TextBox 342">
                <a:extLst>
                  <a:ext uri="{FF2B5EF4-FFF2-40B4-BE49-F238E27FC236}">
                    <a16:creationId xmlns:a16="http://schemas.microsoft.com/office/drawing/2014/main" id="{43087C03-F697-4944-B439-4770756D236A}"/>
                  </a:ext>
                </a:extLst>
              </p:cNvPr>
              <p:cNvSpPr txBox="1">
                <a:spLocks noRot="1" noChangeAspect="1" noMove="1" noResize="1" noEditPoints="1" noAdjustHandles="1" noChangeArrowheads="1" noChangeShapeType="1" noTextEdit="1"/>
              </p:cNvSpPr>
              <p:nvPr/>
            </p:nvSpPr>
            <p:spPr>
              <a:xfrm>
                <a:off x="4628454" y="4815582"/>
                <a:ext cx="5998501" cy="1163758"/>
              </a:xfrm>
              <a:prstGeom prst="rect">
                <a:avLst/>
              </a:prstGeom>
              <a:blipFill>
                <a:blip r:embed="rId5"/>
                <a:stretch>
                  <a:fillRect l="-634" t="-38043" b="-15217"/>
                </a:stretch>
              </a:blipFill>
            </p:spPr>
            <p:txBody>
              <a:bodyPr/>
              <a:lstStyle/>
              <a:p>
                <a:r>
                  <a:rPr lang="en-US">
                    <a:noFill/>
                  </a:rPr>
                  <a:t> </a:t>
                </a:r>
              </a:p>
            </p:txBody>
          </p:sp>
        </mc:Fallback>
      </mc:AlternateContent>
    </p:spTree>
    <p:extLst>
      <p:ext uri="{BB962C8B-B14F-4D97-AF65-F5344CB8AC3E}">
        <p14:creationId xmlns:p14="http://schemas.microsoft.com/office/powerpoint/2010/main" val="349090625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Diodes and bipolar small signal models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75</a:t>
            </a:fld>
            <a:endParaRPr lang="en-US"/>
          </a:p>
        </p:txBody>
      </p:sp>
      <p:grpSp>
        <p:nvGrpSpPr>
          <p:cNvPr id="128" name="Group 127">
            <a:extLst>
              <a:ext uri="{FF2B5EF4-FFF2-40B4-BE49-F238E27FC236}">
                <a16:creationId xmlns:a16="http://schemas.microsoft.com/office/drawing/2014/main" id="{22A14E2E-2265-D842-8B87-5C4A9AC7C807}"/>
              </a:ext>
            </a:extLst>
          </p:cNvPr>
          <p:cNvGrpSpPr/>
          <p:nvPr/>
        </p:nvGrpSpPr>
        <p:grpSpPr>
          <a:xfrm>
            <a:off x="7509328" y="1839703"/>
            <a:ext cx="3024973" cy="1931794"/>
            <a:chOff x="8752902" y="1580737"/>
            <a:chExt cx="3024973" cy="1931794"/>
          </a:xfrm>
        </p:grpSpPr>
        <p:sp>
          <p:nvSpPr>
            <p:cNvPr id="44" name="Freeform 12">
              <a:extLst>
                <a:ext uri="{FF2B5EF4-FFF2-40B4-BE49-F238E27FC236}">
                  <a16:creationId xmlns:a16="http://schemas.microsoft.com/office/drawing/2014/main" id="{C6F368F1-D3F8-A848-928F-7FAA00013D0C}"/>
                </a:ext>
              </a:extLst>
            </p:cNvPr>
            <p:cNvSpPr>
              <a:spLocks noChangeAspect="1"/>
            </p:cNvSpPr>
            <p:nvPr/>
          </p:nvSpPr>
          <p:spPr bwMode="auto">
            <a:xfrm rot="5400000">
              <a:off x="9325098" y="172526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5" name="Group 207">
              <a:extLst>
                <a:ext uri="{FF2B5EF4-FFF2-40B4-BE49-F238E27FC236}">
                  <a16:creationId xmlns:a16="http://schemas.microsoft.com/office/drawing/2014/main" id="{C82DB912-7895-6F41-8FD5-37A9B4C95506}"/>
                </a:ext>
              </a:extLst>
            </p:cNvPr>
            <p:cNvGrpSpPr>
              <a:grpSpLocks/>
            </p:cNvGrpSpPr>
            <p:nvPr/>
          </p:nvGrpSpPr>
          <p:grpSpPr bwMode="auto">
            <a:xfrm>
              <a:off x="9623505" y="2101269"/>
              <a:ext cx="304800" cy="762000"/>
              <a:chOff x="4560" y="2400"/>
              <a:chExt cx="192" cy="480"/>
            </a:xfrm>
          </p:grpSpPr>
          <p:sp>
            <p:nvSpPr>
              <p:cNvPr id="66" name="Oval 111">
                <a:extLst>
                  <a:ext uri="{FF2B5EF4-FFF2-40B4-BE49-F238E27FC236}">
                    <a16:creationId xmlns:a16="http://schemas.microsoft.com/office/drawing/2014/main" id="{3AD82779-5BC6-594D-9F4E-9584162E5DE3}"/>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67" name="Line 112">
                <a:extLst>
                  <a:ext uri="{FF2B5EF4-FFF2-40B4-BE49-F238E27FC236}">
                    <a16:creationId xmlns:a16="http://schemas.microsoft.com/office/drawing/2014/main" id="{5F6F4130-436B-4741-88FF-B3A7279AD429}"/>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13">
                <a:extLst>
                  <a:ext uri="{FF2B5EF4-FFF2-40B4-BE49-F238E27FC236}">
                    <a16:creationId xmlns:a16="http://schemas.microsoft.com/office/drawing/2014/main" id="{F09BD19D-4395-7A4D-8DB5-A05749E5BE5F}"/>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14">
                <a:extLst>
                  <a:ext uri="{FF2B5EF4-FFF2-40B4-BE49-F238E27FC236}">
                    <a16:creationId xmlns:a16="http://schemas.microsoft.com/office/drawing/2014/main" id="{0ACBA033-C9DB-7B49-B6C8-F4AC33E95E8D}"/>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15">
                <a:extLst>
                  <a:ext uri="{FF2B5EF4-FFF2-40B4-BE49-F238E27FC236}">
                    <a16:creationId xmlns:a16="http://schemas.microsoft.com/office/drawing/2014/main" id="{EBE8CE80-3647-A846-A454-0775196CF9C9}"/>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116">
                <a:extLst>
                  <a:ext uri="{FF2B5EF4-FFF2-40B4-BE49-F238E27FC236}">
                    <a16:creationId xmlns:a16="http://schemas.microsoft.com/office/drawing/2014/main" id="{A4C2233A-88A3-A14E-8BDD-D9207FEF783A}"/>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72" name="Group 117">
                <a:extLst>
                  <a:ext uri="{FF2B5EF4-FFF2-40B4-BE49-F238E27FC236}">
                    <a16:creationId xmlns:a16="http://schemas.microsoft.com/office/drawing/2014/main" id="{BDD3D781-A854-8C49-93F2-68C473446D99}"/>
                  </a:ext>
                </a:extLst>
              </p:cNvPr>
              <p:cNvGrpSpPr>
                <a:grpSpLocks noChangeAspect="1"/>
              </p:cNvGrpSpPr>
              <p:nvPr/>
            </p:nvGrpSpPr>
            <p:grpSpPr bwMode="auto">
              <a:xfrm>
                <a:off x="4608" y="2592"/>
                <a:ext cx="96" cy="96"/>
                <a:chOff x="2929" y="3217"/>
                <a:chExt cx="383" cy="191"/>
              </a:xfrm>
            </p:grpSpPr>
            <p:sp>
              <p:nvSpPr>
                <p:cNvPr id="73" name="Arc 118">
                  <a:extLst>
                    <a:ext uri="{FF2B5EF4-FFF2-40B4-BE49-F238E27FC236}">
                      <a16:creationId xmlns:a16="http://schemas.microsoft.com/office/drawing/2014/main" id="{792B9459-B180-224B-AA30-B0C098CE68DA}"/>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4" name="Arc 119">
                  <a:extLst>
                    <a:ext uri="{FF2B5EF4-FFF2-40B4-BE49-F238E27FC236}">
                      <a16:creationId xmlns:a16="http://schemas.microsoft.com/office/drawing/2014/main" id="{4F86B6BA-3D94-9646-9031-0E30AC0256C6}"/>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75" name="Group 203">
              <a:extLst>
                <a:ext uri="{FF2B5EF4-FFF2-40B4-BE49-F238E27FC236}">
                  <a16:creationId xmlns:a16="http://schemas.microsoft.com/office/drawing/2014/main" id="{AF186882-5EDA-0041-814C-ADAC1313C2DD}"/>
                </a:ext>
              </a:extLst>
            </p:cNvPr>
            <p:cNvGrpSpPr>
              <a:grpSpLocks/>
            </p:cNvGrpSpPr>
            <p:nvPr/>
          </p:nvGrpSpPr>
          <p:grpSpPr bwMode="auto">
            <a:xfrm rot="10800000">
              <a:off x="10479028" y="2117451"/>
              <a:ext cx="304800" cy="762000"/>
              <a:chOff x="3216" y="2400"/>
              <a:chExt cx="192" cy="480"/>
            </a:xfrm>
          </p:grpSpPr>
          <p:sp>
            <p:nvSpPr>
              <p:cNvPr id="76" name="Line 46">
                <a:extLst>
                  <a:ext uri="{FF2B5EF4-FFF2-40B4-BE49-F238E27FC236}">
                    <a16:creationId xmlns:a16="http://schemas.microsoft.com/office/drawing/2014/main" id="{B3E37FD5-A2EB-424F-8D0C-CD22FCBB36DD}"/>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47">
                <a:extLst>
                  <a:ext uri="{FF2B5EF4-FFF2-40B4-BE49-F238E27FC236}">
                    <a16:creationId xmlns:a16="http://schemas.microsoft.com/office/drawing/2014/main" id="{7A9A77B9-D9EC-5945-96DF-69DA0A741657}"/>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48">
                <a:extLst>
                  <a:ext uri="{FF2B5EF4-FFF2-40B4-BE49-F238E27FC236}">
                    <a16:creationId xmlns:a16="http://schemas.microsoft.com/office/drawing/2014/main" id="{83792542-E60E-9A4C-ADB3-8EFC26186A37}"/>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79" name="Freeform 49">
                <a:extLst>
                  <a:ext uri="{FF2B5EF4-FFF2-40B4-BE49-F238E27FC236}">
                    <a16:creationId xmlns:a16="http://schemas.microsoft.com/office/drawing/2014/main" id="{A9A92B4B-6D10-2643-A08B-A7BFD13A70FB}"/>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80" name="Freeform 50">
                <a:extLst>
                  <a:ext uri="{FF2B5EF4-FFF2-40B4-BE49-F238E27FC236}">
                    <a16:creationId xmlns:a16="http://schemas.microsoft.com/office/drawing/2014/main" id="{7920F15C-9BF3-2140-AF3E-E4A7EC1B21D7}"/>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81" name="Group 13">
              <a:extLst>
                <a:ext uri="{FF2B5EF4-FFF2-40B4-BE49-F238E27FC236}">
                  <a16:creationId xmlns:a16="http://schemas.microsoft.com/office/drawing/2014/main" id="{F0BDFEE0-3DF7-EA4B-AC42-1BBFEB6C1CDC}"/>
                </a:ext>
              </a:extLst>
            </p:cNvPr>
            <p:cNvGrpSpPr>
              <a:grpSpLocks noChangeAspect="1"/>
            </p:cNvGrpSpPr>
            <p:nvPr/>
          </p:nvGrpSpPr>
          <p:grpSpPr bwMode="auto">
            <a:xfrm>
              <a:off x="9699707" y="2790383"/>
              <a:ext cx="152400" cy="152400"/>
              <a:chOff x="1344" y="2064"/>
              <a:chExt cx="192" cy="192"/>
            </a:xfrm>
          </p:grpSpPr>
          <p:sp>
            <p:nvSpPr>
              <p:cNvPr id="82" name="Oval 14">
                <a:extLst>
                  <a:ext uri="{FF2B5EF4-FFF2-40B4-BE49-F238E27FC236}">
                    <a16:creationId xmlns:a16="http://schemas.microsoft.com/office/drawing/2014/main" id="{B0D2A596-E73E-5946-AF49-D787D42030F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3" name="Rectangle 15">
                <a:extLst>
                  <a:ext uri="{FF2B5EF4-FFF2-40B4-BE49-F238E27FC236}">
                    <a16:creationId xmlns:a16="http://schemas.microsoft.com/office/drawing/2014/main" id="{5A365E53-932E-AD4D-9B48-395A98DAC5B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84" name="TextBox 83">
                  <a:extLst>
                    <a:ext uri="{FF2B5EF4-FFF2-40B4-BE49-F238E27FC236}">
                      <a16:creationId xmlns:a16="http://schemas.microsoft.com/office/drawing/2014/main" id="{80A6F388-C933-5A44-82FB-2A05952ABCE1}"/>
                    </a:ext>
                  </a:extLst>
                </p:cNvPr>
                <p:cNvSpPr txBox="1"/>
                <p:nvPr/>
              </p:nvSpPr>
              <p:spPr>
                <a:xfrm>
                  <a:off x="9634343" y="2866200"/>
                  <a:ext cx="414130" cy="646331"/>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𝐸</m:t>
                        </m:r>
                      </m:oMath>
                    </m:oMathPara>
                  </a14:m>
                  <a:endParaRPr lang="en-US" b="0" dirty="0"/>
                </a:p>
                <a:p>
                  <a:endParaRPr lang="en-US" dirty="0"/>
                </a:p>
              </p:txBody>
            </p:sp>
          </mc:Choice>
          <mc:Fallback xmlns="">
            <p:sp>
              <p:nvSpPr>
                <p:cNvPr id="84" name="TextBox 83">
                  <a:extLst>
                    <a:ext uri="{FF2B5EF4-FFF2-40B4-BE49-F238E27FC236}">
                      <a16:creationId xmlns:a16="http://schemas.microsoft.com/office/drawing/2014/main" id="{80A6F388-C933-5A44-82FB-2A05952ABCE1}"/>
                    </a:ext>
                  </a:extLst>
                </p:cNvPr>
                <p:cNvSpPr txBox="1">
                  <a:spLocks noRot="1" noChangeAspect="1" noMove="1" noResize="1" noEditPoints="1" noAdjustHandles="1" noChangeArrowheads="1" noChangeShapeType="1" noTextEdit="1"/>
                </p:cNvSpPr>
                <p:nvPr/>
              </p:nvSpPr>
              <p:spPr>
                <a:xfrm>
                  <a:off x="9634343" y="2866200"/>
                  <a:ext cx="414130" cy="646331"/>
                </a:xfrm>
                <a:prstGeom prst="rect">
                  <a:avLst/>
                </a:prstGeom>
                <a:blipFill>
                  <a:blip r:embed="rId3"/>
                  <a:stretch>
                    <a:fillRect/>
                  </a:stretch>
                </a:blipFill>
              </p:spPr>
              <p:txBody>
                <a:bodyPr/>
                <a:lstStyle/>
                <a:p>
                  <a:r>
                    <a:rPr lang="en-US">
                      <a:noFill/>
                    </a:rPr>
                    <a:t> </a:t>
                  </a:r>
                </a:p>
              </p:txBody>
            </p:sp>
          </mc:Fallback>
        </mc:AlternateContent>
        <p:grpSp>
          <p:nvGrpSpPr>
            <p:cNvPr id="85" name="Group 13">
              <a:extLst>
                <a:ext uri="{FF2B5EF4-FFF2-40B4-BE49-F238E27FC236}">
                  <a16:creationId xmlns:a16="http://schemas.microsoft.com/office/drawing/2014/main" id="{BD817BD6-FA34-7445-9EF3-19883AC80E57}"/>
                </a:ext>
              </a:extLst>
            </p:cNvPr>
            <p:cNvGrpSpPr>
              <a:grpSpLocks noChangeAspect="1"/>
            </p:cNvGrpSpPr>
            <p:nvPr/>
          </p:nvGrpSpPr>
          <p:grpSpPr bwMode="auto">
            <a:xfrm>
              <a:off x="8897949" y="2041634"/>
              <a:ext cx="152400" cy="152400"/>
              <a:chOff x="1344" y="2064"/>
              <a:chExt cx="192" cy="192"/>
            </a:xfrm>
          </p:grpSpPr>
          <p:sp>
            <p:nvSpPr>
              <p:cNvPr id="86" name="Oval 14">
                <a:extLst>
                  <a:ext uri="{FF2B5EF4-FFF2-40B4-BE49-F238E27FC236}">
                    <a16:creationId xmlns:a16="http://schemas.microsoft.com/office/drawing/2014/main" id="{AE192A0D-780E-CF4B-B1FE-CAD7093D003B}"/>
                  </a:ext>
                </a:extLst>
              </p:cNvPr>
              <p:cNvSpPr>
                <a:spLocks noChangeAspect="1" noChangeArrowheads="1"/>
              </p:cNvSpPr>
              <p:nvPr/>
            </p:nvSpPr>
            <p:spPr bwMode="auto">
              <a:xfrm>
                <a:off x="1434"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7" name="Rectangle 15">
                <a:extLst>
                  <a:ext uri="{FF2B5EF4-FFF2-40B4-BE49-F238E27FC236}">
                    <a16:creationId xmlns:a16="http://schemas.microsoft.com/office/drawing/2014/main" id="{887A6B2D-BDF2-264D-87ED-F73AB335609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F30F1455-0756-5A48-BACD-7E37EE956B74}"/>
                    </a:ext>
                  </a:extLst>
                </p:cNvPr>
                <p:cNvSpPr txBox="1"/>
                <p:nvPr/>
              </p:nvSpPr>
              <p:spPr>
                <a:xfrm>
                  <a:off x="8843471" y="2161519"/>
                  <a:ext cx="414130" cy="646331"/>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𝐵</m:t>
                        </m:r>
                      </m:oMath>
                    </m:oMathPara>
                  </a14:m>
                  <a:endParaRPr lang="en-US" b="0" dirty="0"/>
                </a:p>
                <a:p>
                  <a:endParaRPr lang="en-US" dirty="0"/>
                </a:p>
              </p:txBody>
            </p:sp>
          </mc:Choice>
          <mc:Fallback xmlns="">
            <p:sp>
              <p:nvSpPr>
                <p:cNvPr id="88" name="TextBox 87">
                  <a:extLst>
                    <a:ext uri="{FF2B5EF4-FFF2-40B4-BE49-F238E27FC236}">
                      <a16:creationId xmlns:a16="http://schemas.microsoft.com/office/drawing/2014/main" id="{F30F1455-0756-5A48-BACD-7E37EE956B74}"/>
                    </a:ext>
                  </a:extLst>
                </p:cNvPr>
                <p:cNvSpPr txBox="1">
                  <a:spLocks noRot="1" noChangeAspect="1" noMove="1" noResize="1" noEditPoints="1" noAdjustHandles="1" noChangeArrowheads="1" noChangeShapeType="1" noTextEdit="1"/>
                </p:cNvSpPr>
                <p:nvPr/>
              </p:nvSpPr>
              <p:spPr>
                <a:xfrm>
                  <a:off x="8843471" y="2161519"/>
                  <a:ext cx="414130" cy="646331"/>
                </a:xfrm>
                <a:prstGeom prst="rect">
                  <a:avLst/>
                </a:prstGeom>
                <a:blipFill>
                  <a:blip r:embed="rId4"/>
                  <a:stretch>
                    <a:fillRect/>
                  </a:stretch>
                </a:blipFill>
              </p:spPr>
              <p:txBody>
                <a:bodyPr/>
                <a:lstStyle/>
                <a:p>
                  <a:r>
                    <a:rPr lang="en-US">
                      <a:noFill/>
                    </a:rPr>
                    <a:t> </a:t>
                  </a:r>
                </a:p>
              </p:txBody>
            </p:sp>
          </mc:Fallback>
        </mc:AlternateContent>
        <p:grpSp>
          <p:nvGrpSpPr>
            <p:cNvPr id="89" name="Group 13">
              <a:extLst>
                <a:ext uri="{FF2B5EF4-FFF2-40B4-BE49-F238E27FC236}">
                  <a16:creationId xmlns:a16="http://schemas.microsoft.com/office/drawing/2014/main" id="{436EA36D-225F-5A40-93C5-9F780016AB32}"/>
                </a:ext>
              </a:extLst>
            </p:cNvPr>
            <p:cNvGrpSpPr>
              <a:grpSpLocks noChangeAspect="1"/>
            </p:cNvGrpSpPr>
            <p:nvPr/>
          </p:nvGrpSpPr>
          <p:grpSpPr bwMode="auto">
            <a:xfrm>
              <a:off x="10554470" y="2810263"/>
              <a:ext cx="152400" cy="152400"/>
              <a:chOff x="1344" y="2064"/>
              <a:chExt cx="192" cy="192"/>
            </a:xfrm>
          </p:grpSpPr>
          <p:sp>
            <p:nvSpPr>
              <p:cNvPr id="90" name="Oval 14">
                <a:extLst>
                  <a:ext uri="{FF2B5EF4-FFF2-40B4-BE49-F238E27FC236}">
                    <a16:creationId xmlns:a16="http://schemas.microsoft.com/office/drawing/2014/main" id="{E7A95C11-6E00-524E-AD10-A8254D6A06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1" name="Rectangle 15">
                <a:extLst>
                  <a:ext uri="{FF2B5EF4-FFF2-40B4-BE49-F238E27FC236}">
                    <a16:creationId xmlns:a16="http://schemas.microsoft.com/office/drawing/2014/main" id="{E19EF9B0-D129-504C-B0B6-D98F09FAF8D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93" name="Freeform 12">
              <a:extLst>
                <a:ext uri="{FF2B5EF4-FFF2-40B4-BE49-F238E27FC236}">
                  <a16:creationId xmlns:a16="http://schemas.microsoft.com/office/drawing/2014/main" id="{C2A29C65-614F-4C44-B075-1E66EDFCFFB3}"/>
                </a:ext>
              </a:extLst>
            </p:cNvPr>
            <p:cNvSpPr>
              <a:spLocks noChangeAspect="1"/>
            </p:cNvSpPr>
            <p:nvPr/>
          </p:nvSpPr>
          <p:spPr bwMode="auto">
            <a:xfrm>
              <a:off x="11162740" y="210744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94" name="Straight Connector 93">
              <a:extLst>
                <a:ext uri="{FF2B5EF4-FFF2-40B4-BE49-F238E27FC236}">
                  <a16:creationId xmlns:a16="http://schemas.microsoft.com/office/drawing/2014/main" id="{5101699E-A374-6D4C-9095-74A941C42C78}"/>
                </a:ext>
              </a:extLst>
            </p:cNvPr>
            <p:cNvCxnSpPr>
              <a:cxnSpLocks/>
            </p:cNvCxnSpPr>
            <p:nvPr/>
          </p:nvCxnSpPr>
          <p:spPr>
            <a:xfrm>
              <a:off x="10617418" y="2101269"/>
              <a:ext cx="87306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5" name="Group 13">
              <a:extLst>
                <a:ext uri="{FF2B5EF4-FFF2-40B4-BE49-F238E27FC236}">
                  <a16:creationId xmlns:a16="http://schemas.microsoft.com/office/drawing/2014/main" id="{DE55ABE1-F955-4E4D-99E2-88D916F691E9}"/>
                </a:ext>
              </a:extLst>
            </p:cNvPr>
            <p:cNvGrpSpPr>
              <a:grpSpLocks noChangeAspect="1"/>
            </p:cNvGrpSpPr>
            <p:nvPr/>
          </p:nvGrpSpPr>
          <p:grpSpPr bwMode="auto">
            <a:xfrm>
              <a:off x="11170696" y="2803639"/>
              <a:ext cx="152400" cy="152400"/>
              <a:chOff x="1344" y="2064"/>
              <a:chExt cx="192" cy="192"/>
            </a:xfrm>
          </p:grpSpPr>
          <p:sp>
            <p:nvSpPr>
              <p:cNvPr id="96" name="Oval 14">
                <a:extLst>
                  <a:ext uri="{FF2B5EF4-FFF2-40B4-BE49-F238E27FC236}">
                    <a16:creationId xmlns:a16="http://schemas.microsoft.com/office/drawing/2014/main" id="{B9B794D6-1CFC-8045-87EE-C97D7EBB01B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7" name="Rectangle 15">
                <a:extLst>
                  <a:ext uri="{FF2B5EF4-FFF2-40B4-BE49-F238E27FC236}">
                    <a16:creationId xmlns:a16="http://schemas.microsoft.com/office/drawing/2014/main" id="{8FB03740-8C3F-1749-A457-1B58AF98562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8" name="Group 13">
              <a:extLst>
                <a:ext uri="{FF2B5EF4-FFF2-40B4-BE49-F238E27FC236}">
                  <a16:creationId xmlns:a16="http://schemas.microsoft.com/office/drawing/2014/main" id="{BA3D647A-1DEE-7849-AFF9-1B6621E58E75}"/>
                </a:ext>
              </a:extLst>
            </p:cNvPr>
            <p:cNvGrpSpPr>
              <a:grpSpLocks noChangeAspect="1"/>
            </p:cNvGrpSpPr>
            <p:nvPr/>
          </p:nvGrpSpPr>
          <p:grpSpPr bwMode="auto">
            <a:xfrm>
              <a:off x="11395984" y="2032775"/>
              <a:ext cx="152400" cy="152400"/>
              <a:chOff x="1344" y="2064"/>
              <a:chExt cx="192" cy="192"/>
            </a:xfrm>
          </p:grpSpPr>
          <p:sp>
            <p:nvSpPr>
              <p:cNvPr id="99" name="Oval 14">
                <a:extLst>
                  <a:ext uri="{FF2B5EF4-FFF2-40B4-BE49-F238E27FC236}">
                    <a16:creationId xmlns:a16="http://schemas.microsoft.com/office/drawing/2014/main" id="{8952F32A-DCCE-D140-9EDA-17913B011DF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0" name="Rectangle 15">
                <a:extLst>
                  <a:ext uri="{FF2B5EF4-FFF2-40B4-BE49-F238E27FC236}">
                    <a16:creationId xmlns:a16="http://schemas.microsoft.com/office/drawing/2014/main" id="{48CC4475-AE3A-3A4C-97B0-D0AAEF3FB69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101" name="TextBox 100">
                  <a:extLst>
                    <a:ext uri="{FF2B5EF4-FFF2-40B4-BE49-F238E27FC236}">
                      <a16:creationId xmlns:a16="http://schemas.microsoft.com/office/drawing/2014/main" id="{8234B131-AD0F-3744-B369-71CFB7856818}"/>
                    </a:ext>
                  </a:extLst>
                </p:cNvPr>
                <p:cNvSpPr txBox="1"/>
                <p:nvPr/>
              </p:nvSpPr>
              <p:spPr>
                <a:xfrm>
                  <a:off x="11105329" y="2932464"/>
                  <a:ext cx="414130"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𝐸</m:t>
                        </m:r>
                      </m:oMath>
                    </m:oMathPara>
                  </a14:m>
                  <a:endParaRPr lang="en-US" b="0" dirty="0"/>
                </a:p>
              </p:txBody>
            </p:sp>
          </mc:Choice>
          <mc:Fallback xmlns="">
            <p:sp>
              <p:nvSpPr>
                <p:cNvPr id="101" name="TextBox 100">
                  <a:extLst>
                    <a:ext uri="{FF2B5EF4-FFF2-40B4-BE49-F238E27FC236}">
                      <a16:creationId xmlns:a16="http://schemas.microsoft.com/office/drawing/2014/main" id="{8234B131-AD0F-3744-B369-71CFB7856818}"/>
                    </a:ext>
                  </a:extLst>
                </p:cNvPr>
                <p:cNvSpPr txBox="1">
                  <a:spLocks noRot="1" noChangeAspect="1" noMove="1" noResize="1" noEditPoints="1" noAdjustHandles="1" noChangeArrowheads="1" noChangeShapeType="1" noTextEdit="1"/>
                </p:cNvSpPr>
                <p:nvPr/>
              </p:nvSpPr>
              <p:spPr>
                <a:xfrm>
                  <a:off x="11105329" y="2932464"/>
                  <a:ext cx="414130"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2" name="TextBox 101">
                  <a:extLst>
                    <a:ext uri="{FF2B5EF4-FFF2-40B4-BE49-F238E27FC236}">
                      <a16:creationId xmlns:a16="http://schemas.microsoft.com/office/drawing/2014/main" id="{D02DA248-29AD-2346-A428-6AF1607DED61}"/>
                    </a:ext>
                  </a:extLst>
                </p:cNvPr>
                <p:cNvSpPr txBox="1"/>
                <p:nvPr/>
              </p:nvSpPr>
              <p:spPr>
                <a:xfrm>
                  <a:off x="11363745" y="2090951"/>
                  <a:ext cx="414130"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𝐶</m:t>
                        </m:r>
                      </m:oMath>
                    </m:oMathPara>
                  </a14:m>
                  <a:endParaRPr lang="en-US" b="0" dirty="0"/>
                </a:p>
              </p:txBody>
            </p:sp>
          </mc:Choice>
          <mc:Fallback xmlns="">
            <p:sp>
              <p:nvSpPr>
                <p:cNvPr id="102" name="TextBox 101">
                  <a:extLst>
                    <a:ext uri="{FF2B5EF4-FFF2-40B4-BE49-F238E27FC236}">
                      <a16:creationId xmlns:a16="http://schemas.microsoft.com/office/drawing/2014/main" id="{D02DA248-29AD-2346-A428-6AF1607DED61}"/>
                    </a:ext>
                  </a:extLst>
                </p:cNvPr>
                <p:cNvSpPr txBox="1">
                  <a:spLocks noRot="1" noChangeAspect="1" noMove="1" noResize="1" noEditPoints="1" noAdjustHandles="1" noChangeArrowheads="1" noChangeShapeType="1" noTextEdit="1"/>
                </p:cNvSpPr>
                <p:nvPr/>
              </p:nvSpPr>
              <p:spPr>
                <a:xfrm>
                  <a:off x="11363745" y="2090951"/>
                  <a:ext cx="414130"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3" name="TextBox 102">
                  <a:extLst>
                    <a:ext uri="{FF2B5EF4-FFF2-40B4-BE49-F238E27FC236}">
                      <a16:creationId xmlns:a16="http://schemas.microsoft.com/office/drawing/2014/main" id="{B2F31B73-8479-3540-9916-7A7E54AC5352}"/>
                    </a:ext>
                  </a:extLst>
                </p:cNvPr>
                <p:cNvSpPr txBox="1"/>
                <p:nvPr/>
              </p:nvSpPr>
              <p:spPr>
                <a:xfrm>
                  <a:off x="10489102" y="2912588"/>
                  <a:ext cx="414130"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𝐸</m:t>
                        </m:r>
                      </m:oMath>
                    </m:oMathPara>
                  </a14:m>
                  <a:endParaRPr lang="en-US" b="0" dirty="0"/>
                </a:p>
              </p:txBody>
            </p:sp>
          </mc:Choice>
          <mc:Fallback xmlns="">
            <p:sp>
              <p:nvSpPr>
                <p:cNvPr id="103" name="TextBox 102">
                  <a:extLst>
                    <a:ext uri="{FF2B5EF4-FFF2-40B4-BE49-F238E27FC236}">
                      <a16:creationId xmlns:a16="http://schemas.microsoft.com/office/drawing/2014/main" id="{B2F31B73-8479-3540-9916-7A7E54AC5352}"/>
                    </a:ext>
                  </a:extLst>
                </p:cNvPr>
                <p:cNvSpPr txBox="1">
                  <a:spLocks noRot="1" noChangeAspect="1" noMove="1" noResize="1" noEditPoints="1" noAdjustHandles="1" noChangeArrowheads="1" noChangeShapeType="1" noTextEdit="1"/>
                </p:cNvSpPr>
                <p:nvPr/>
              </p:nvSpPr>
              <p:spPr>
                <a:xfrm>
                  <a:off x="10489102" y="2912588"/>
                  <a:ext cx="414130"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4" name="TextBox 103">
                  <a:extLst>
                    <a:ext uri="{FF2B5EF4-FFF2-40B4-BE49-F238E27FC236}">
                      <a16:creationId xmlns:a16="http://schemas.microsoft.com/office/drawing/2014/main" id="{53F14686-535E-E84E-B775-65947674E7B1}"/>
                    </a:ext>
                  </a:extLst>
                </p:cNvPr>
                <p:cNvSpPr txBox="1"/>
                <p:nvPr/>
              </p:nvSpPr>
              <p:spPr>
                <a:xfrm>
                  <a:off x="9157262" y="1580737"/>
                  <a:ext cx="414130"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h</m:t>
                        </m:r>
                        <m:r>
                          <a:rPr lang="en-US" b="0" i="1" baseline="-25000" smtClean="0">
                            <a:latin typeface="Cambria Math" panose="02040503050406030204" pitchFamily="18" charset="0"/>
                          </a:rPr>
                          <m:t>𝑖𝑒</m:t>
                        </m:r>
                      </m:oMath>
                    </m:oMathPara>
                  </a14:m>
                  <a:endParaRPr lang="en-US" baseline="-25000" dirty="0"/>
                </a:p>
              </p:txBody>
            </p:sp>
          </mc:Choice>
          <mc:Fallback xmlns="">
            <p:sp>
              <p:nvSpPr>
                <p:cNvPr id="104" name="TextBox 103">
                  <a:extLst>
                    <a:ext uri="{FF2B5EF4-FFF2-40B4-BE49-F238E27FC236}">
                      <a16:creationId xmlns:a16="http://schemas.microsoft.com/office/drawing/2014/main" id="{53F14686-535E-E84E-B775-65947674E7B1}"/>
                    </a:ext>
                  </a:extLst>
                </p:cNvPr>
                <p:cNvSpPr txBox="1">
                  <a:spLocks noRot="1" noChangeAspect="1" noMove="1" noResize="1" noEditPoints="1" noAdjustHandles="1" noChangeArrowheads="1" noChangeShapeType="1" noTextEdit="1"/>
                </p:cNvSpPr>
                <p:nvPr/>
              </p:nvSpPr>
              <p:spPr>
                <a:xfrm>
                  <a:off x="9157262" y="1580737"/>
                  <a:ext cx="414130"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5" name="TextBox 104">
                  <a:extLst>
                    <a:ext uri="{FF2B5EF4-FFF2-40B4-BE49-F238E27FC236}">
                      <a16:creationId xmlns:a16="http://schemas.microsoft.com/office/drawing/2014/main" id="{219F309A-24DB-9B43-A8F5-A10B11328CC3}"/>
                    </a:ext>
                  </a:extLst>
                </p:cNvPr>
                <p:cNvSpPr txBox="1"/>
                <p:nvPr/>
              </p:nvSpPr>
              <p:spPr>
                <a:xfrm>
                  <a:off x="11292698" y="2372115"/>
                  <a:ext cx="414130"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h</m:t>
                        </m:r>
                        <m:r>
                          <a:rPr lang="en-US" b="0" i="1" baseline="-25000" smtClean="0">
                            <a:latin typeface="Cambria Math" panose="02040503050406030204" pitchFamily="18" charset="0"/>
                          </a:rPr>
                          <m:t>𝑜𝑒</m:t>
                        </m:r>
                      </m:oMath>
                    </m:oMathPara>
                  </a14:m>
                  <a:endParaRPr lang="en-US" baseline="-25000" dirty="0"/>
                </a:p>
              </p:txBody>
            </p:sp>
          </mc:Choice>
          <mc:Fallback xmlns="">
            <p:sp>
              <p:nvSpPr>
                <p:cNvPr id="105" name="TextBox 104">
                  <a:extLst>
                    <a:ext uri="{FF2B5EF4-FFF2-40B4-BE49-F238E27FC236}">
                      <a16:creationId xmlns:a16="http://schemas.microsoft.com/office/drawing/2014/main" id="{219F309A-24DB-9B43-A8F5-A10B11328CC3}"/>
                    </a:ext>
                  </a:extLst>
                </p:cNvPr>
                <p:cNvSpPr txBox="1">
                  <a:spLocks noRot="1" noChangeAspect="1" noMove="1" noResize="1" noEditPoints="1" noAdjustHandles="1" noChangeArrowheads="1" noChangeShapeType="1" noTextEdit="1"/>
                </p:cNvSpPr>
                <p:nvPr/>
              </p:nvSpPr>
              <p:spPr>
                <a:xfrm>
                  <a:off x="11292698" y="2372115"/>
                  <a:ext cx="414130" cy="369332"/>
                </a:xfrm>
                <a:prstGeom prst="rect">
                  <a:avLst/>
                </a:prstGeom>
                <a:blipFill>
                  <a:blip r:embed="rId9"/>
                  <a:stretch>
                    <a:fillRect r="-294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6" name="TextBox 105">
                  <a:extLst>
                    <a:ext uri="{FF2B5EF4-FFF2-40B4-BE49-F238E27FC236}">
                      <a16:creationId xmlns:a16="http://schemas.microsoft.com/office/drawing/2014/main" id="{3830499C-EE6D-C341-A453-49D7FD1E1235}"/>
                    </a:ext>
                  </a:extLst>
                </p:cNvPr>
                <p:cNvSpPr txBox="1"/>
                <p:nvPr/>
              </p:nvSpPr>
              <p:spPr>
                <a:xfrm>
                  <a:off x="9991511" y="2423967"/>
                  <a:ext cx="414130"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𝑖</m:t>
                        </m:r>
                        <m:r>
                          <a:rPr lang="en-US" b="0" i="1" baseline="-25000" smtClean="0">
                            <a:latin typeface="Cambria Math" panose="02040503050406030204" pitchFamily="18" charset="0"/>
                          </a:rPr>
                          <m:t>1</m:t>
                        </m:r>
                        <m:r>
                          <a:rPr lang="en-US" b="0" i="1" smtClean="0">
                            <a:latin typeface="Cambria Math" panose="02040503050406030204" pitchFamily="18" charset="0"/>
                          </a:rPr>
                          <m:t>h</m:t>
                        </m:r>
                        <m:r>
                          <a:rPr lang="en-US" b="0" i="1" baseline="-25000" smtClean="0">
                            <a:latin typeface="Cambria Math" panose="02040503050406030204" pitchFamily="18" charset="0"/>
                          </a:rPr>
                          <m:t>𝑓𝑒</m:t>
                        </m:r>
                      </m:oMath>
                    </m:oMathPara>
                  </a14:m>
                  <a:endParaRPr lang="en-US" baseline="-25000" dirty="0"/>
                </a:p>
              </p:txBody>
            </p:sp>
          </mc:Choice>
          <mc:Fallback xmlns="">
            <p:sp>
              <p:nvSpPr>
                <p:cNvPr id="106" name="TextBox 105">
                  <a:extLst>
                    <a:ext uri="{FF2B5EF4-FFF2-40B4-BE49-F238E27FC236}">
                      <a16:creationId xmlns:a16="http://schemas.microsoft.com/office/drawing/2014/main" id="{3830499C-EE6D-C341-A453-49D7FD1E1235}"/>
                    </a:ext>
                  </a:extLst>
                </p:cNvPr>
                <p:cNvSpPr txBox="1">
                  <a:spLocks noRot="1" noChangeAspect="1" noMove="1" noResize="1" noEditPoints="1" noAdjustHandles="1" noChangeArrowheads="1" noChangeShapeType="1" noTextEdit="1"/>
                </p:cNvSpPr>
                <p:nvPr/>
              </p:nvSpPr>
              <p:spPr>
                <a:xfrm>
                  <a:off x="9991511" y="2423967"/>
                  <a:ext cx="414130" cy="369332"/>
                </a:xfrm>
                <a:prstGeom prst="rect">
                  <a:avLst/>
                </a:prstGeom>
                <a:blipFill>
                  <a:blip r:embed="rId10"/>
                  <a:stretch>
                    <a:fillRect r="-44118"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7" name="TextBox 106">
                  <a:extLst>
                    <a:ext uri="{FF2B5EF4-FFF2-40B4-BE49-F238E27FC236}">
                      <a16:creationId xmlns:a16="http://schemas.microsoft.com/office/drawing/2014/main" id="{F8D5BE86-F6F8-FC47-87EF-8668A00D1170}"/>
                    </a:ext>
                  </a:extLst>
                </p:cNvPr>
                <p:cNvSpPr txBox="1"/>
                <p:nvPr/>
              </p:nvSpPr>
              <p:spPr>
                <a:xfrm>
                  <a:off x="9008807" y="2467781"/>
                  <a:ext cx="414130"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𝑣</m:t>
                        </m:r>
                        <m:r>
                          <a:rPr lang="en-US" b="0" i="1" baseline="-25000" smtClean="0">
                            <a:latin typeface="Cambria Math" panose="02040503050406030204" pitchFamily="18" charset="0"/>
                          </a:rPr>
                          <m:t>2</m:t>
                        </m:r>
                        <m:r>
                          <a:rPr lang="en-US" b="0" i="1" smtClean="0">
                            <a:latin typeface="Cambria Math" panose="02040503050406030204" pitchFamily="18" charset="0"/>
                          </a:rPr>
                          <m:t>h</m:t>
                        </m:r>
                        <m:r>
                          <a:rPr lang="en-US" b="0" i="1" baseline="-25000" smtClean="0">
                            <a:latin typeface="Cambria Math" panose="02040503050406030204" pitchFamily="18" charset="0"/>
                          </a:rPr>
                          <m:t>𝑟𝑒</m:t>
                        </m:r>
                      </m:oMath>
                    </m:oMathPara>
                  </a14:m>
                  <a:endParaRPr lang="en-US" baseline="-25000" dirty="0"/>
                </a:p>
              </p:txBody>
            </p:sp>
          </mc:Choice>
          <mc:Fallback xmlns="">
            <p:sp>
              <p:nvSpPr>
                <p:cNvPr id="107" name="TextBox 106">
                  <a:extLst>
                    <a:ext uri="{FF2B5EF4-FFF2-40B4-BE49-F238E27FC236}">
                      <a16:creationId xmlns:a16="http://schemas.microsoft.com/office/drawing/2014/main" id="{F8D5BE86-F6F8-FC47-87EF-8668A00D1170}"/>
                    </a:ext>
                  </a:extLst>
                </p:cNvPr>
                <p:cNvSpPr txBox="1">
                  <a:spLocks noRot="1" noChangeAspect="1" noMove="1" noResize="1" noEditPoints="1" noAdjustHandles="1" noChangeArrowheads="1" noChangeShapeType="1" noTextEdit="1"/>
                </p:cNvSpPr>
                <p:nvPr/>
              </p:nvSpPr>
              <p:spPr>
                <a:xfrm>
                  <a:off x="9008807" y="2467781"/>
                  <a:ext cx="414130" cy="369332"/>
                </a:xfrm>
                <a:prstGeom prst="rect">
                  <a:avLst/>
                </a:prstGeom>
                <a:blipFill>
                  <a:blip r:embed="rId11"/>
                  <a:stretch>
                    <a:fillRect r="-484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9" name="TextBox 108">
                  <a:extLst>
                    <a:ext uri="{FF2B5EF4-FFF2-40B4-BE49-F238E27FC236}">
                      <a16:creationId xmlns:a16="http://schemas.microsoft.com/office/drawing/2014/main" id="{C248FD3C-E6FB-F248-B067-C934F41D475E}"/>
                    </a:ext>
                  </a:extLst>
                </p:cNvPr>
                <p:cNvSpPr txBox="1"/>
                <p:nvPr/>
              </p:nvSpPr>
              <p:spPr>
                <a:xfrm>
                  <a:off x="8752902" y="1738340"/>
                  <a:ext cx="414130" cy="369332"/>
                </a:xfrm>
                <a:prstGeom prst="rect">
                  <a:avLst/>
                </a:prstGeom>
                <a:noFill/>
              </p:spPr>
              <p:txBody>
                <a:bodyPr wrap="square" rtlCol="0">
                  <a:spAutoFit/>
                </a:bodyPr>
                <a:lstStyle/>
                <a:p>
                  <a:r>
                    <a:rPr lang="en-US" b="0" dirty="0"/>
                    <a:t>v</a:t>
                  </a:r>
                  <a14:m>
                    <m:oMath xmlns:m="http://schemas.openxmlformats.org/officeDocument/2006/math">
                      <m:r>
                        <a:rPr lang="en-US" b="0" i="1" baseline="-25000" smtClean="0">
                          <a:latin typeface="Cambria Math" panose="02040503050406030204" pitchFamily="18" charset="0"/>
                        </a:rPr>
                        <m:t>1</m:t>
                      </m:r>
                    </m:oMath>
                  </a14:m>
                  <a:endParaRPr lang="en-US" baseline="-25000" dirty="0"/>
                </a:p>
              </p:txBody>
            </p:sp>
          </mc:Choice>
          <mc:Fallback xmlns="">
            <p:sp>
              <p:nvSpPr>
                <p:cNvPr id="109" name="TextBox 108">
                  <a:extLst>
                    <a:ext uri="{FF2B5EF4-FFF2-40B4-BE49-F238E27FC236}">
                      <a16:creationId xmlns:a16="http://schemas.microsoft.com/office/drawing/2014/main" id="{C248FD3C-E6FB-F248-B067-C934F41D475E}"/>
                    </a:ext>
                  </a:extLst>
                </p:cNvPr>
                <p:cNvSpPr txBox="1">
                  <a:spLocks noRot="1" noChangeAspect="1" noMove="1" noResize="1" noEditPoints="1" noAdjustHandles="1" noChangeArrowheads="1" noChangeShapeType="1" noTextEdit="1"/>
                </p:cNvSpPr>
                <p:nvPr/>
              </p:nvSpPr>
              <p:spPr>
                <a:xfrm>
                  <a:off x="8752902" y="1738340"/>
                  <a:ext cx="414130" cy="369332"/>
                </a:xfrm>
                <a:prstGeom prst="rect">
                  <a:avLst/>
                </a:prstGeom>
                <a:blipFill>
                  <a:blip r:embed="rId12"/>
                  <a:stretch>
                    <a:fillRect l="-15152"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0" name="TextBox 109">
                  <a:extLst>
                    <a:ext uri="{FF2B5EF4-FFF2-40B4-BE49-F238E27FC236}">
                      <a16:creationId xmlns:a16="http://schemas.microsoft.com/office/drawing/2014/main" id="{822F596B-12B3-C146-BD3C-FECF4D14E7C6}"/>
                    </a:ext>
                  </a:extLst>
                </p:cNvPr>
                <p:cNvSpPr txBox="1"/>
                <p:nvPr/>
              </p:nvSpPr>
              <p:spPr>
                <a:xfrm>
                  <a:off x="11339980" y="1694115"/>
                  <a:ext cx="414130" cy="369332"/>
                </a:xfrm>
                <a:prstGeom prst="rect">
                  <a:avLst/>
                </a:prstGeom>
                <a:noFill/>
              </p:spPr>
              <p:txBody>
                <a:bodyPr wrap="square" rtlCol="0">
                  <a:spAutoFit/>
                </a:bodyPr>
                <a:lstStyle/>
                <a:p>
                  <a:r>
                    <a:rPr lang="en-US" b="0" dirty="0"/>
                    <a:t>v</a:t>
                  </a:r>
                  <a14:m>
                    <m:oMath xmlns:m="http://schemas.openxmlformats.org/officeDocument/2006/math">
                      <m:r>
                        <a:rPr lang="en-US" b="0" i="1" baseline="-25000" smtClean="0">
                          <a:latin typeface="Cambria Math" panose="02040503050406030204" pitchFamily="18" charset="0"/>
                        </a:rPr>
                        <m:t>2</m:t>
                      </m:r>
                    </m:oMath>
                  </a14:m>
                  <a:endParaRPr lang="en-US" baseline="-25000" dirty="0"/>
                </a:p>
              </p:txBody>
            </p:sp>
          </mc:Choice>
          <mc:Fallback xmlns="">
            <p:sp>
              <p:nvSpPr>
                <p:cNvPr id="110" name="TextBox 109">
                  <a:extLst>
                    <a:ext uri="{FF2B5EF4-FFF2-40B4-BE49-F238E27FC236}">
                      <a16:creationId xmlns:a16="http://schemas.microsoft.com/office/drawing/2014/main" id="{822F596B-12B3-C146-BD3C-FECF4D14E7C6}"/>
                    </a:ext>
                  </a:extLst>
                </p:cNvPr>
                <p:cNvSpPr txBox="1">
                  <a:spLocks noRot="1" noChangeAspect="1" noMove="1" noResize="1" noEditPoints="1" noAdjustHandles="1" noChangeArrowheads="1" noChangeShapeType="1" noTextEdit="1"/>
                </p:cNvSpPr>
                <p:nvPr/>
              </p:nvSpPr>
              <p:spPr>
                <a:xfrm>
                  <a:off x="11339980" y="1694115"/>
                  <a:ext cx="414130" cy="369332"/>
                </a:xfrm>
                <a:prstGeom prst="rect">
                  <a:avLst/>
                </a:prstGeom>
                <a:blipFill>
                  <a:blip r:embed="rId13"/>
                  <a:stretch>
                    <a:fillRect l="-11765" t="-6667" b="-26667"/>
                  </a:stretch>
                </a:blipFill>
              </p:spPr>
              <p:txBody>
                <a:bodyPr/>
                <a:lstStyle/>
                <a:p>
                  <a:r>
                    <a:rPr lang="en-US">
                      <a:noFill/>
                    </a:rPr>
                    <a:t> </a:t>
                  </a:r>
                </a:p>
              </p:txBody>
            </p:sp>
          </mc:Fallback>
        </mc:AlternateContent>
      </p:grpSp>
      <p:grpSp>
        <p:nvGrpSpPr>
          <p:cNvPr id="129" name="Group 128">
            <a:extLst>
              <a:ext uri="{FF2B5EF4-FFF2-40B4-BE49-F238E27FC236}">
                <a16:creationId xmlns:a16="http://schemas.microsoft.com/office/drawing/2014/main" id="{F62EFB23-F08B-F74A-A244-9033B8E9529F}"/>
              </a:ext>
            </a:extLst>
          </p:cNvPr>
          <p:cNvGrpSpPr/>
          <p:nvPr/>
        </p:nvGrpSpPr>
        <p:grpSpPr>
          <a:xfrm>
            <a:off x="8343879" y="3880154"/>
            <a:ext cx="2005507" cy="1997485"/>
            <a:chOff x="679803" y="2261564"/>
            <a:chExt cx="2005507" cy="1997485"/>
          </a:xfrm>
        </p:grpSpPr>
        <p:sp>
          <p:nvSpPr>
            <p:cNvPr id="11" name="Freeform 12">
              <a:extLst>
                <a:ext uri="{FF2B5EF4-FFF2-40B4-BE49-F238E27FC236}">
                  <a16:creationId xmlns:a16="http://schemas.microsoft.com/office/drawing/2014/main" id="{119B2E44-89C9-9245-9774-E3C0743B1536}"/>
                </a:ext>
              </a:extLst>
            </p:cNvPr>
            <p:cNvSpPr>
              <a:spLocks noChangeAspect="1"/>
            </p:cNvSpPr>
            <p:nvPr/>
          </p:nvSpPr>
          <p:spPr bwMode="auto">
            <a:xfrm>
              <a:off x="1400219" y="326844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220">
              <a:extLst>
                <a:ext uri="{FF2B5EF4-FFF2-40B4-BE49-F238E27FC236}">
                  <a16:creationId xmlns:a16="http://schemas.microsoft.com/office/drawing/2014/main" id="{44B66197-B66A-404D-AD15-C60961219E2E}"/>
                </a:ext>
              </a:extLst>
            </p:cNvPr>
            <p:cNvGrpSpPr>
              <a:grpSpLocks/>
            </p:cNvGrpSpPr>
            <p:nvPr/>
          </p:nvGrpSpPr>
          <p:grpSpPr bwMode="auto">
            <a:xfrm>
              <a:off x="1399827" y="3954249"/>
              <a:ext cx="152400" cy="304800"/>
              <a:chOff x="3264" y="3072"/>
              <a:chExt cx="96" cy="192"/>
            </a:xfrm>
          </p:grpSpPr>
          <p:sp>
            <p:nvSpPr>
              <p:cNvPr id="13" name="Line 17">
                <a:extLst>
                  <a:ext uri="{FF2B5EF4-FFF2-40B4-BE49-F238E27FC236}">
                    <a16:creationId xmlns:a16="http://schemas.microsoft.com/office/drawing/2014/main" id="{79E32E8B-4463-0A4C-8856-A7E0A7267701}"/>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Freeform 18">
                <a:extLst>
                  <a:ext uri="{FF2B5EF4-FFF2-40B4-BE49-F238E27FC236}">
                    <a16:creationId xmlns:a16="http://schemas.microsoft.com/office/drawing/2014/main" id="{6EE18A24-22B3-884C-B6C7-16CE9A041332}"/>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45" name="Straight Connector 44">
              <a:extLst>
                <a:ext uri="{FF2B5EF4-FFF2-40B4-BE49-F238E27FC236}">
                  <a16:creationId xmlns:a16="http://schemas.microsoft.com/office/drawing/2014/main" id="{A9D96FC0-7E14-4C47-B386-10E4A41880F0}"/>
                </a:ext>
              </a:extLst>
            </p:cNvPr>
            <p:cNvCxnSpPr>
              <a:cxnSpLocks/>
            </p:cNvCxnSpPr>
            <p:nvPr/>
          </p:nvCxnSpPr>
          <p:spPr>
            <a:xfrm>
              <a:off x="2142997" y="2776318"/>
              <a:ext cx="52066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44A6FAEE-F8BF-6B4A-A59F-14E6623CE210}"/>
                    </a:ext>
                  </a:extLst>
                </p:cNvPr>
                <p:cNvSpPr txBox="1"/>
                <p:nvPr/>
              </p:nvSpPr>
              <p:spPr>
                <a:xfrm>
                  <a:off x="679803" y="2855455"/>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𝑖</m:t>
                        </m:r>
                        <m:r>
                          <a:rPr lang="en-US" b="0" i="1" baseline="-25000" smtClean="0">
                            <a:latin typeface="Cambria Math" panose="02040503050406030204" pitchFamily="18" charset="0"/>
                          </a:rPr>
                          <m:t>1</m:t>
                        </m:r>
                      </m:oMath>
                    </m:oMathPara>
                  </a14:m>
                  <a:endParaRPr lang="en-US" baseline="-25000" dirty="0"/>
                </a:p>
              </p:txBody>
            </p:sp>
          </mc:Choice>
          <mc:Fallback xmlns="">
            <p:sp>
              <p:nvSpPr>
                <p:cNvPr id="53" name="TextBox 52">
                  <a:extLst>
                    <a:ext uri="{FF2B5EF4-FFF2-40B4-BE49-F238E27FC236}">
                      <a16:creationId xmlns:a16="http://schemas.microsoft.com/office/drawing/2014/main" id="{44A6FAEE-F8BF-6B4A-A59F-14E6623CE210}"/>
                    </a:ext>
                  </a:extLst>
                </p:cNvPr>
                <p:cNvSpPr txBox="1">
                  <a:spLocks noRot="1" noChangeAspect="1" noMove="1" noResize="1" noEditPoints="1" noAdjustHandles="1" noChangeArrowheads="1" noChangeShapeType="1" noTextEdit="1"/>
                </p:cNvSpPr>
                <p:nvPr/>
              </p:nvSpPr>
              <p:spPr>
                <a:xfrm>
                  <a:off x="679803" y="2855455"/>
                  <a:ext cx="633999" cy="369332"/>
                </a:xfrm>
                <a:prstGeom prst="rect">
                  <a:avLst/>
                </a:prstGeom>
                <a:blipFill>
                  <a:blip r:embed="rId14"/>
                  <a:stretch>
                    <a:fillRect/>
                  </a:stretch>
                </a:blipFill>
              </p:spPr>
              <p:txBody>
                <a:bodyPr/>
                <a:lstStyle/>
                <a:p>
                  <a:r>
                    <a:rPr lang="en-US">
                      <a:noFill/>
                    </a:rPr>
                    <a:t> </a:t>
                  </a:r>
                </a:p>
              </p:txBody>
            </p:sp>
          </mc:Fallback>
        </mc:AlternateContent>
        <p:grpSp>
          <p:nvGrpSpPr>
            <p:cNvPr id="58" name="Group 203">
              <a:extLst>
                <a:ext uri="{FF2B5EF4-FFF2-40B4-BE49-F238E27FC236}">
                  <a16:creationId xmlns:a16="http://schemas.microsoft.com/office/drawing/2014/main" id="{D42CCD43-1193-2040-9560-518938D0FEFE}"/>
                </a:ext>
              </a:extLst>
            </p:cNvPr>
            <p:cNvGrpSpPr>
              <a:grpSpLocks/>
            </p:cNvGrpSpPr>
            <p:nvPr/>
          </p:nvGrpSpPr>
          <p:grpSpPr bwMode="auto">
            <a:xfrm rot="5400000">
              <a:off x="1706274" y="2395308"/>
              <a:ext cx="304800" cy="762000"/>
              <a:chOff x="3216" y="2400"/>
              <a:chExt cx="192" cy="480"/>
            </a:xfrm>
          </p:grpSpPr>
          <p:sp>
            <p:nvSpPr>
              <p:cNvPr id="59" name="Line 46">
                <a:extLst>
                  <a:ext uri="{FF2B5EF4-FFF2-40B4-BE49-F238E27FC236}">
                    <a16:creationId xmlns:a16="http://schemas.microsoft.com/office/drawing/2014/main" id="{27C3D1FE-858E-8D41-84E9-28893EC49895}"/>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47">
                <a:extLst>
                  <a:ext uri="{FF2B5EF4-FFF2-40B4-BE49-F238E27FC236}">
                    <a16:creationId xmlns:a16="http://schemas.microsoft.com/office/drawing/2014/main" id="{64571F2B-C8A5-4E47-93CD-F4C7952F86A9}"/>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48">
                <a:extLst>
                  <a:ext uri="{FF2B5EF4-FFF2-40B4-BE49-F238E27FC236}">
                    <a16:creationId xmlns:a16="http://schemas.microsoft.com/office/drawing/2014/main" id="{947C4BD8-698B-9B49-8962-3D1479B7A3C0}"/>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63" name="Freeform 49">
                <a:extLst>
                  <a:ext uri="{FF2B5EF4-FFF2-40B4-BE49-F238E27FC236}">
                    <a16:creationId xmlns:a16="http://schemas.microsoft.com/office/drawing/2014/main" id="{5EC1A541-CC4A-4943-98CD-F64500402739}"/>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64" name="Freeform 50">
                <a:extLst>
                  <a:ext uri="{FF2B5EF4-FFF2-40B4-BE49-F238E27FC236}">
                    <a16:creationId xmlns:a16="http://schemas.microsoft.com/office/drawing/2014/main" id="{98734069-2694-DA42-B124-5DA12141FA73}"/>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13" name="Freeform 12">
              <a:extLst>
                <a:ext uri="{FF2B5EF4-FFF2-40B4-BE49-F238E27FC236}">
                  <a16:creationId xmlns:a16="http://schemas.microsoft.com/office/drawing/2014/main" id="{BB59F0D5-4E2B-3B41-9360-A9F0E0E8B4C8}"/>
                </a:ext>
              </a:extLst>
            </p:cNvPr>
            <p:cNvSpPr>
              <a:spLocks noChangeAspect="1"/>
            </p:cNvSpPr>
            <p:nvPr/>
          </p:nvSpPr>
          <p:spPr bwMode="auto">
            <a:xfrm rot="5400000">
              <a:off x="1050342" y="239829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4" name="Freeform 12">
              <a:extLst>
                <a:ext uri="{FF2B5EF4-FFF2-40B4-BE49-F238E27FC236}">
                  <a16:creationId xmlns:a16="http://schemas.microsoft.com/office/drawing/2014/main" id="{98275FF3-24CA-0F4F-A218-463BCA96C769}"/>
                </a:ext>
              </a:extLst>
            </p:cNvPr>
            <p:cNvSpPr>
              <a:spLocks noChangeAspect="1"/>
            </p:cNvSpPr>
            <p:nvPr/>
          </p:nvSpPr>
          <p:spPr bwMode="auto">
            <a:xfrm rot="5400000">
              <a:off x="1782292" y="288555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15" name="Straight Connector 114">
              <a:extLst>
                <a:ext uri="{FF2B5EF4-FFF2-40B4-BE49-F238E27FC236}">
                  <a16:creationId xmlns:a16="http://schemas.microsoft.com/office/drawing/2014/main" id="{CE9AFE01-8497-AC4C-B75F-52CB788FD011}"/>
                </a:ext>
              </a:extLst>
            </p:cNvPr>
            <p:cNvCxnSpPr>
              <a:cxnSpLocks/>
            </p:cNvCxnSpPr>
            <p:nvPr/>
          </p:nvCxnSpPr>
          <p:spPr>
            <a:xfrm>
              <a:off x="1482896" y="2767688"/>
              <a:ext cx="0" cy="5080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9F25B120-9A99-884A-86B9-523A0929A33F}"/>
                </a:ext>
              </a:extLst>
            </p:cNvPr>
            <p:cNvCxnSpPr>
              <a:cxnSpLocks/>
            </p:cNvCxnSpPr>
            <p:nvPr/>
          </p:nvCxnSpPr>
          <p:spPr>
            <a:xfrm>
              <a:off x="2220389" y="2755458"/>
              <a:ext cx="0" cy="5080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8" name="Rectangle 15">
              <a:extLst>
                <a:ext uri="{FF2B5EF4-FFF2-40B4-BE49-F238E27FC236}">
                  <a16:creationId xmlns:a16="http://schemas.microsoft.com/office/drawing/2014/main" id="{26717F2A-5557-8843-9529-062CCCA7190F}"/>
                </a:ext>
              </a:extLst>
            </p:cNvPr>
            <p:cNvSpPr>
              <a:spLocks noChangeAspect="1" noChangeArrowheads="1"/>
            </p:cNvSpPr>
            <p:nvPr/>
          </p:nvSpPr>
          <p:spPr bwMode="auto">
            <a:xfrm>
              <a:off x="1404813" y="2696908"/>
              <a:ext cx="1524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9" name="Oval 14">
              <a:extLst>
                <a:ext uri="{FF2B5EF4-FFF2-40B4-BE49-F238E27FC236}">
                  <a16:creationId xmlns:a16="http://schemas.microsoft.com/office/drawing/2014/main" id="{A143D99D-6CEA-E04C-9BF6-0176CB767744}"/>
                </a:ext>
              </a:extLst>
            </p:cNvPr>
            <p:cNvSpPr>
              <a:spLocks noChangeAspect="1" noChangeArrowheads="1"/>
            </p:cNvSpPr>
            <p:nvPr/>
          </p:nvSpPr>
          <p:spPr bwMode="auto">
            <a:xfrm>
              <a:off x="1445718" y="3224787"/>
              <a:ext cx="76200" cy="7620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20" name="Oval 14">
              <a:extLst>
                <a:ext uri="{FF2B5EF4-FFF2-40B4-BE49-F238E27FC236}">
                  <a16:creationId xmlns:a16="http://schemas.microsoft.com/office/drawing/2014/main" id="{B241DE34-D351-EE41-B2A8-339CB731CF74}"/>
                </a:ext>
              </a:extLst>
            </p:cNvPr>
            <p:cNvSpPr>
              <a:spLocks noChangeAspect="1" noChangeArrowheads="1"/>
            </p:cNvSpPr>
            <p:nvPr/>
          </p:nvSpPr>
          <p:spPr bwMode="auto">
            <a:xfrm>
              <a:off x="1456449" y="2746121"/>
              <a:ext cx="76200" cy="7620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21" name="Oval 14">
              <a:extLst>
                <a:ext uri="{FF2B5EF4-FFF2-40B4-BE49-F238E27FC236}">
                  <a16:creationId xmlns:a16="http://schemas.microsoft.com/office/drawing/2014/main" id="{94F35EBD-4069-AE4B-8793-14BA01860F02}"/>
                </a:ext>
              </a:extLst>
            </p:cNvPr>
            <p:cNvSpPr>
              <a:spLocks noChangeAspect="1" noChangeArrowheads="1"/>
            </p:cNvSpPr>
            <p:nvPr/>
          </p:nvSpPr>
          <p:spPr bwMode="auto">
            <a:xfrm>
              <a:off x="720208" y="2743973"/>
              <a:ext cx="76200" cy="7620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22" name="Oval 14">
              <a:extLst>
                <a:ext uri="{FF2B5EF4-FFF2-40B4-BE49-F238E27FC236}">
                  <a16:creationId xmlns:a16="http://schemas.microsoft.com/office/drawing/2014/main" id="{1532501C-64EA-D847-96AB-9D9B6F16DB1B}"/>
                </a:ext>
              </a:extLst>
            </p:cNvPr>
            <p:cNvSpPr>
              <a:spLocks noChangeAspect="1" noChangeArrowheads="1"/>
            </p:cNvSpPr>
            <p:nvPr/>
          </p:nvSpPr>
          <p:spPr bwMode="auto">
            <a:xfrm>
              <a:off x="2418073" y="2741825"/>
              <a:ext cx="76200" cy="7620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23" name="Oval 14">
              <a:extLst>
                <a:ext uri="{FF2B5EF4-FFF2-40B4-BE49-F238E27FC236}">
                  <a16:creationId xmlns:a16="http://schemas.microsoft.com/office/drawing/2014/main" id="{BD5DFD4B-FBDA-014E-9CF5-787C6E679D22}"/>
                </a:ext>
              </a:extLst>
            </p:cNvPr>
            <p:cNvSpPr>
              <a:spLocks noChangeAspect="1" noChangeArrowheads="1"/>
            </p:cNvSpPr>
            <p:nvPr/>
          </p:nvSpPr>
          <p:spPr bwMode="auto">
            <a:xfrm>
              <a:off x="2609110" y="2739677"/>
              <a:ext cx="76200" cy="7620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mc:AlternateContent xmlns:mc="http://schemas.openxmlformats.org/markup-compatibility/2006" xmlns:a14="http://schemas.microsoft.com/office/drawing/2010/main">
          <mc:Choice Requires="a14">
            <p:sp>
              <p:nvSpPr>
                <p:cNvPr id="125" name="TextBox 124">
                  <a:extLst>
                    <a:ext uri="{FF2B5EF4-FFF2-40B4-BE49-F238E27FC236}">
                      <a16:creationId xmlns:a16="http://schemas.microsoft.com/office/drawing/2014/main" id="{A5E1E0AA-2040-4948-A764-2C99B673342E}"/>
                    </a:ext>
                  </a:extLst>
                </p:cNvPr>
                <p:cNvSpPr txBox="1"/>
                <p:nvPr/>
              </p:nvSpPr>
              <p:spPr>
                <a:xfrm>
                  <a:off x="927710" y="2261564"/>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𝑟</m:t>
                        </m:r>
                        <m:r>
                          <a:rPr lang="en-US" b="0" i="1" baseline="-25000" smtClean="0">
                            <a:latin typeface="Cambria Math" panose="02040503050406030204" pitchFamily="18" charset="0"/>
                          </a:rPr>
                          <m:t>𝑏</m:t>
                        </m:r>
                      </m:oMath>
                    </m:oMathPara>
                  </a14:m>
                  <a:endParaRPr lang="en-US" baseline="-25000" dirty="0"/>
                </a:p>
              </p:txBody>
            </p:sp>
          </mc:Choice>
          <mc:Fallback xmlns="">
            <p:sp>
              <p:nvSpPr>
                <p:cNvPr id="125" name="TextBox 124">
                  <a:extLst>
                    <a:ext uri="{FF2B5EF4-FFF2-40B4-BE49-F238E27FC236}">
                      <a16:creationId xmlns:a16="http://schemas.microsoft.com/office/drawing/2014/main" id="{A5E1E0AA-2040-4948-A764-2C99B673342E}"/>
                    </a:ext>
                  </a:extLst>
                </p:cNvPr>
                <p:cNvSpPr txBox="1">
                  <a:spLocks noRot="1" noChangeAspect="1" noMove="1" noResize="1" noEditPoints="1" noAdjustHandles="1" noChangeArrowheads="1" noChangeShapeType="1" noTextEdit="1"/>
                </p:cNvSpPr>
                <p:nvPr/>
              </p:nvSpPr>
              <p:spPr>
                <a:xfrm>
                  <a:off x="927710" y="2261564"/>
                  <a:ext cx="633999" cy="369332"/>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6" name="TextBox 125">
                  <a:extLst>
                    <a:ext uri="{FF2B5EF4-FFF2-40B4-BE49-F238E27FC236}">
                      <a16:creationId xmlns:a16="http://schemas.microsoft.com/office/drawing/2014/main" id="{0EA3B2D1-1727-4741-AEC4-050D7C8B8891}"/>
                    </a:ext>
                  </a:extLst>
                </p:cNvPr>
                <p:cNvSpPr txBox="1"/>
                <p:nvPr/>
              </p:nvSpPr>
              <p:spPr>
                <a:xfrm>
                  <a:off x="999344" y="3455849"/>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𝑟</m:t>
                        </m:r>
                        <m:r>
                          <a:rPr lang="en-US" b="0" i="1" baseline="-25000" smtClean="0">
                            <a:latin typeface="Cambria Math" panose="02040503050406030204" pitchFamily="18" charset="0"/>
                          </a:rPr>
                          <m:t>𝑒</m:t>
                        </m:r>
                      </m:oMath>
                    </m:oMathPara>
                  </a14:m>
                  <a:endParaRPr lang="en-US" baseline="-25000" dirty="0"/>
                </a:p>
              </p:txBody>
            </p:sp>
          </mc:Choice>
          <mc:Fallback xmlns="">
            <p:sp>
              <p:nvSpPr>
                <p:cNvPr id="126" name="TextBox 125">
                  <a:extLst>
                    <a:ext uri="{FF2B5EF4-FFF2-40B4-BE49-F238E27FC236}">
                      <a16:creationId xmlns:a16="http://schemas.microsoft.com/office/drawing/2014/main" id="{0EA3B2D1-1727-4741-AEC4-050D7C8B8891}"/>
                    </a:ext>
                  </a:extLst>
                </p:cNvPr>
                <p:cNvSpPr txBox="1">
                  <a:spLocks noRot="1" noChangeAspect="1" noMove="1" noResize="1" noEditPoints="1" noAdjustHandles="1" noChangeArrowheads="1" noChangeShapeType="1" noTextEdit="1"/>
                </p:cNvSpPr>
                <p:nvPr/>
              </p:nvSpPr>
              <p:spPr>
                <a:xfrm>
                  <a:off x="999344" y="3455849"/>
                  <a:ext cx="633999" cy="369332"/>
                </a:xfrm>
                <a:prstGeom prst="rect">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7" name="TextBox 126">
                  <a:extLst>
                    <a:ext uri="{FF2B5EF4-FFF2-40B4-BE49-F238E27FC236}">
                      <a16:creationId xmlns:a16="http://schemas.microsoft.com/office/drawing/2014/main" id="{B20476E3-B35A-3340-9901-647EB2F0E79A}"/>
                    </a:ext>
                  </a:extLst>
                </p:cNvPr>
                <p:cNvSpPr txBox="1"/>
                <p:nvPr/>
              </p:nvSpPr>
              <p:spPr>
                <a:xfrm>
                  <a:off x="1641142" y="3273396"/>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𝑟</m:t>
                        </m:r>
                        <m:r>
                          <a:rPr lang="en-US" b="0" i="1" baseline="-25000" smtClean="0">
                            <a:latin typeface="Cambria Math" panose="02040503050406030204" pitchFamily="18" charset="0"/>
                          </a:rPr>
                          <m:t>𝑑</m:t>
                        </m:r>
                      </m:oMath>
                    </m:oMathPara>
                  </a14:m>
                  <a:endParaRPr lang="en-US" baseline="-25000" dirty="0"/>
                </a:p>
              </p:txBody>
            </p:sp>
          </mc:Choice>
          <mc:Fallback xmlns="">
            <p:sp>
              <p:nvSpPr>
                <p:cNvPr id="127" name="TextBox 126">
                  <a:extLst>
                    <a:ext uri="{FF2B5EF4-FFF2-40B4-BE49-F238E27FC236}">
                      <a16:creationId xmlns:a16="http://schemas.microsoft.com/office/drawing/2014/main" id="{B20476E3-B35A-3340-9901-647EB2F0E79A}"/>
                    </a:ext>
                  </a:extLst>
                </p:cNvPr>
                <p:cNvSpPr txBox="1">
                  <a:spLocks noRot="1" noChangeAspect="1" noMove="1" noResize="1" noEditPoints="1" noAdjustHandles="1" noChangeArrowheads="1" noChangeShapeType="1" noTextEdit="1"/>
                </p:cNvSpPr>
                <p:nvPr/>
              </p:nvSpPr>
              <p:spPr>
                <a:xfrm>
                  <a:off x="1641142" y="3273396"/>
                  <a:ext cx="633999" cy="369332"/>
                </a:xfrm>
                <a:prstGeom prst="rect">
                  <a:avLst/>
                </a:prstGeom>
                <a:blipFill>
                  <a:blip r:embed="rId17"/>
                  <a:stretch>
                    <a:fillRect/>
                  </a:stretch>
                </a:blipFill>
              </p:spPr>
              <p:txBody>
                <a:bodyPr/>
                <a:lstStyle/>
                <a:p>
                  <a:r>
                    <a:rPr lang="en-US">
                      <a:noFill/>
                    </a:rPr>
                    <a:t> </a:t>
                  </a:r>
                </a:p>
              </p:txBody>
            </p:sp>
          </mc:Fallback>
        </mc:AlternateContent>
      </p:grpSp>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01D6C4E5-95B3-8B40-8A25-9CE8DBFC2F52}"/>
                  </a:ext>
                </a:extLst>
              </p:cNvPr>
              <p:cNvSpPr txBox="1"/>
              <p:nvPr/>
            </p:nvSpPr>
            <p:spPr>
              <a:xfrm>
                <a:off x="880711" y="1565133"/>
                <a:ext cx="7245042" cy="2315011"/>
              </a:xfrm>
              <a:prstGeom prst="rect">
                <a:avLst/>
              </a:prstGeom>
              <a:noFill/>
            </p:spPr>
            <p:txBody>
              <a:bodyPr wrap="square" rtlCol="0">
                <a:noAutofit/>
              </a:bodyPr>
              <a:lstStyle/>
              <a:p>
                <a:pPr marL="285750" indent="-285750">
                  <a:buFont typeface="Arial" panose="020B0604020202020204" pitchFamily="34" charset="0"/>
                  <a:buChar char="•"/>
                </a:pPr>
                <a:r>
                  <a:rPr lang="en-US" dirty="0"/>
                  <a:t>Diode model: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𝑑</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𝑠</m:t>
                        </m:r>
                      </m:sub>
                    </m:sSub>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exp</m:t>
                        </m:r>
                      </m:fName>
                      <m:e>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𝑒𝑉</m:t>
                                </m:r>
                              </m:num>
                              <m:den>
                                <m:r>
                                  <a:rPr lang="en-US" b="0" i="1" smtClean="0">
                                    <a:latin typeface="Cambria Math" panose="02040503050406030204" pitchFamily="18" charset="0"/>
                                  </a:rPr>
                                  <m:t>𝑘𝑇</m:t>
                                </m:r>
                              </m:den>
                            </m:f>
                          </m:e>
                        </m:d>
                      </m:e>
                    </m:func>
                    <m:r>
                      <a:rPr lang="en-US" b="0" i="1" smtClean="0">
                        <a:latin typeface="Cambria Math" panose="02040503050406030204" pitchFamily="18" charset="0"/>
                      </a:rPr>
                      <m:t>−1)</m:t>
                    </m:r>
                  </m:oMath>
                </a14:m>
                <a:r>
                  <a:rPr lang="en-US" dirty="0"/>
                  <a:t>, </a:t>
                </a:r>
                <a14:m>
                  <m:oMath xmlns:m="http://schemas.openxmlformats.org/officeDocument/2006/math">
                    <m:f>
                      <m:fPr>
                        <m:ctrlPr>
                          <a:rPr lang="en-US" i="1" dirty="0" smtClean="0">
                            <a:latin typeface="Cambria Math" panose="02040503050406030204" pitchFamily="18" charset="0"/>
                          </a:rPr>
                        </m:ctrlPr>
                      </m:fPr>
                      <m:num>
                        <m:r>
                          <a:rPr lang="en-US" b="0" i="1" dirty="0" smtClean="0">
                            <a:latin typeface="Cambria Math" panose="02040503050406030204" pitchFamily="18" charset="0"/>
                          </a:rPr>
                          <m:t>𝑒</m:t>
                        </m:r>
                      </m:num>
                      <m:den>
                        <m:r>
                          <a:rPr lang="en-US" b="0" i="1" dirty="0" smtClean="0">
                            <a:latin typeface="Cambria Math" panose="02040503050406030204" pitchFamily="18" charset="0"/>
                          </a:rPr>
                          <m:t>𝑘𝑇</m:t>
                        </m:r>
                      </m:den>
                    </m:f>
                    <m:r>
                      <a:rPr lang="en-US" b="0" i="1" dirty="0" smtClean="0">
                        <a:latin typeface="Cambria Math" panose="02040503050406030204" pitchFamily="18" charset="0"/>
                      </a:rPr>
                      <m:t>=40</m:t>
                    </m:r>
                    <m:r>
                      <a:rPr lang="en-US" b="0" i="1" dirty="0" smtClean="0">
                        <a:latin typeface="Cambria Math" panose="02040503050406030204" pitchFamily="18" charset="0"/>
                      </a:rPr>
                      <m:t>𝑉</m:t>
                    </m:r>
                  </m:oMath>
                </a14:m>
                <a:endParaRPr lang="en-US" dirty="0"/>
              </a:p>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𝑑</m:t>
                            </m:r>
                          </m:sub>
                        </m:sSub>
                      </m:num>
                      <m:den>
                        <m:r>
                          <a:rPr lang="en-US" b="0" i="1" smtClean="0">
                            <a:latin typeface="Cambria Math" panose="02040503050406030204" pitchFamily="18" charset="0"/>
                          </a:rPr>
                          <m:t>𝑑𝑉</m:t>
                        </m:r>
                      </m:den>
                    </m:f>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𝑑</m:t>
                        </m:r>
                      </m:sub>
                    </m:sSub>
                    <m:f>
                      <m:fPr>
                        <m:ctrlPr>
                          <a:rPr lang="en-US" b="0" i="1" smtClean="0">
                            <a:latin typeface="Cambria Math" panose="02040503050406030204" pitchFamily="18" charset="0"/>
                          </a:rPr>
                        </m:ctrlPr>
                      </m:fPr>
                      <m:num>
                        <m:r>
                          <a:rPr lang="en-US" b="0" i="1" smtClean="0">
                            <a:latin typeface="Cambria Math" panose="02040503050406030204" pitchFamily="18" charset="0"/>
                          </a:rPr>
                          <m:t>𝑒</m:t>
                        </m:r>
                      </m:num>
                      <m:den>
                        <m:r>
                          <a:rPr lang="en-US" b="0" i="1" smtClean="0">
                            <a:latin typeface="Cambria Math" panose="02040503050406030204" pitchFamily="18" charset="0"/>
                          </a:rPr>
                          <m:t>𝑘𝑇</m:t>
                        </m:r>
                      </m:den>
                    </m:f>
                  </m:oMath>
                </a14:m>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𝑑</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𝑒</m:t>
                        </m:r>
                      </m:num>
                      <m:den>
                        <m:r>
                          <a:rPr lang="en-US" b="0" i="1" smtClean="0">
                            <a:latin typeface="Cambria Math" panose="02040503050406030204" pitchFamily="18" charset="0"/>
                          </a:rPr>
                          <m:t>𝑘𝑇</m:t>
                        </m:r>
                      </m:den>
                    </m:f>
                  </m:oMath>
                </a14:m>
                <a:endParaRPr lang="en-US" b="0" dirty="0"/>
              </a:p>
              <a:p>
                <a:pPr marL="285750" indent="-285750">
                  <a:buFont typeface="Arial" panose="020B0604020202020204" pitchFamily="34" charset="0"/>
                  <a:buChar char="•"/>
                </a:pPr>
                <a:endParaRPr lang="en-US" dirty="0"/>
              </a:p>
            </p:txBody>
          </p:sp>
        </mc:Choice>
        <mc:Fallback>
          <p:sp>
            <p:nvSpPr>
              <p:cNvPr id="2" name="TextBox 1">
                <a:extLst>
                  <a:ext uri="{FF2B5EF4-FFF2-40B4-BE49-F238E27FC236}">
                    <a16:creationId xmlns:a16="http://schemas.microsoft.com/office/drawing/2014/main" id="{01D6C4E5-95B3-8B40-8A25-9CE8DBFC2F52}"/>
                  </a:ext>
                </a:extLst>
              </p:cNvPr>
              <p:cNvSpPr txBox="1">
                <a:spLocks noRot="1" noChangeAspect="1" noMove="1" noResize="1" noEditPoints="1" noAdjustHandles="1" noChangeArrowheads="1" noChangeShapeType="1" noTextEdit="1"/>
              </p:cNvSpPr>
              <p:nvPr/>
            </p:nvSpPr>
            <p:spPr>
              <a:xfrm>
                <a:off x="880711" y="1565133"/>
                <a:ext cx="7245042" cy="2315011"/>
              </a:xfrm>
              <a:prstGeom prst="rect">
                <a:avLst/>
              </a:prstGeom>
              <a:blipFill>
                <a:blip r:embed="rId18"/>
                <a:stretch>
                  <a:fillRect l="-525"/>
                </a:stretch>
              </a:blipFill>
            </p:spPr>
            <p:txBody>
              <a:bodyPr/>
              <a:lstStyle/>
              <a:p>
                <a:r>
                  <a:rPr lang="en-US">
                    <a:noFill/>
                  </a:rPr>
                  <a:t> </a:t>
                </a:r>
              </a:p>
            </p:txBody>
          </p:sp>
        </mc:Fallback>
      </mc:AlternateContent>
      <p:grpSp>
        <p:nvGrpSpPr>
          <p:cNvPr id="4" name="Group 3">
            <a:extLst>
              <a:ext uri="{FF2B5EF4-FFF2-40B4-BE49-F238E27FC236}">
                <a16:creationId xmlns:a16="http://schemas.microsoft.com/office/drawing/2014/main" id="{1966F5FF-559E-AC47-81CE-5284967676DA}"/>
              </a:ext>
            </a:extLst>
          </p:cNvPr>
          <p:cNvGrpSpPr/>
          <p:nvPr/>
        </p:nvGrpSpPr>
        <p:grpSpPr>
          <a:xfrm>
            <a:off x="1027085" y="3356220"/>
            <a:ext cx="3367941" cy="1587805"/>
            <a:chOff x="3283224" y="3625355"/>
            <a:chExt cx="3367941" cy="1587805"/>
          </a:xfrm>
        </p:grpSpPr>
        <p:sp>
          <p:nvSpPr>
            <p:cNvPr id="108" name="Freeform 12">
              <a:extLst>
                <a:ext uri="{FF2B5EF4-FFF2-40B4-BE49-F238E27FC236}">
                  <a16:creationId xmlns:a16="http://schemas.microsoft.com/office/drawing/2014/main" id="{989A2603-E942-2C41-9DCD-838859DC6FC5}"/>
                </a:ext>
              </a:extLst>
            </p:cNvPr>
            <p:cNvSpPr>
              <a:spLocks noChangeAspect="1"/>
            </p:cNvSpPr>
            <p:nvPr/>
          </p:nvSpPr>
          <p:spPr bwMode="auto">
            <a:xfrm>
              <a:off x="3658119" y="405927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2" name="Group 203">
              <a:extLst>
                <a:ext uri="{FF2B5EF4-FFF2-40B4-BE49-F238E27FC236}">
                  <a16:creationId xmlns:a16="http://schemas.microsoft.com/office/drawing/2014/main" id="{2458BB63-872A-C345-A5D6-229220FFDA66}"/>
                </a:ext>
              </a:extLst>
            </p:cNvPr>
            <p:cNvGrpSpPr>
              <a:grpSpLocks/>
            </p:cNvGrpSpPr>
            <p:nvPr/>
          </p:nvGrpSpPr>
          <p:grpSpPr bwMode="auto">
            <a:xfrm rot="10800000">
              <a:off x="4485478" y="4048691"/>
              <a:ext cx="304800" cy="762000"/>
              <a:chOff x="3216" y="2400"/>
              <a:chExt cx="192" cy="480"/>
            </a:xfrm>
          </p:grpSpPr>
          <p:sp>
            <p:nvSpPr>
              <p:cNvPr id="156" name="Line 46">
                <a:extLst>
                  <a:ext uri="{FF2B5EF4-FFF2-40B4-BE49-F238E27FC236}">
                    <a16:creationId xmlns:a16="http://schemas.microsoft.com/office/drawing/2014/main" id="{DB7F9854-B6DC-4E45-84E9-87A1D3EBCDE4}"/>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7" name="Line 47">
                <a:extLst>
                  <a:ext uri="{FF2B5EF4-FFF2-40B4-BE49-F238E27FC236}">
                    <a16:creationId xmlns:a16="http://schemas.microsoft.com/office/drawing/2014/main" id="{0E3DCC91-48F4-F84F-AC9B-5389B94B6135}"/>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Line 48">
                <a:extLst>
                  <a:ext uri="{FF2B5EF4-FFF2-40B4-BE49-F238E27FC236}">
                    <a16:creationId xmlns:a16="http://schemas.microsoft.com/office/drawing/2014/main" id="{2D4BBD8A-38D9-094B-BC51-B6AD6DBB449F}"/>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159" name="Freeform 49">
                <a:extLst>
                  <a:ext uri="{FF2B5EF4-FFF2-40B4-BE49-F238E27FC236}">
                    <a16:creationId xmlns:a16="http://schemas.microsoft.com/office/drawing/2014/main" id="{714566AF-F49B-5246-8E3C-3CA7837A438D}"/>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160" name="Freeform 50">
                <a:extLst>
                  <a:ext uri="{FF2B5EF4-FFF2-40B4-BE49-F238E27FC236}">
                    <a16:creationId xmlns:a16="http://schemas.microsoft.com/office/drawing/2014/main" id="{E3FB08C9-455C-7E4C-8065-3DCA826B28DF}"/>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30" name="Group 13">
              <a:extLst>
                <a:ext uri="{FF2B5EF4-FFF2-40B4-BE49-F238E27FC236}">
                  <a16:creationId xmlns:a16="http://schemas.microsoft.com/office/drawing/2014/main" id="{5F0EB83D-0ABE-8F42-AE8E-9B85AE08E6E1}"/>
                </a:ext>
              </a:extLst>
            </p:cNvPr>
            <p:cNvGrpSpPr>
              <a:grpSpLocks noChangeAspect="1"/>
            </p:cNvGrpSpPr>
            <p:nvPr/>
          </p:nvGrpSpPr>
          <p:grpSpPr bwMode="auto">
            <a:xfrm>
              <a:off x="3655515" y="3994643"/>
              <a:ext cx="152400" cy="152400"/>
              <a:chOff x="1344" y="2064"/>
              <a:chExt cx="192" cy="192"/>
            </a:xfrm>
          </p:grpSpPr>
          <p:sp>
            <p:nvSpPr>
              <p:cNvPr id="152" name="Oval 14">
                <a:extLst>
                  <a:ext uri="{FF2B5EF4-FFF2-40B4-BE49-F238E27FC236}">
                    <a16:creationId xmlns:a16="http://schemas.microsoft.com/office/drawing/2014/main" id="{1975575F-D8EF-734E-8C12-56658778F2E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3" name="Rectangle 15">
                <a:extLst>
                  <a:ext uri="{FF2B5EF4-FFF2-40B4-BE49-F238E27FC236}">
                    <a16:creationId xmlns:a16="http://schemas.microsoft.com/office/drawing/2014/main" id="{A50C7161-AAFE-A640-B238-D65568CDBF1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131" name="TextBox 130">
                  <a:extLst>
                    <a:ext uri="{FF2B5EF4-FFF2-40B4-BE49-F238E27FC236}">
                      <a16:creationId xmlns:a16="http://schemas.microsoft.com/office/drawing/2014/main" id="{0A446329-AB24-3C4A-A56F-BD5A5D80DEA7}"/>
                    </a:ext>
                  </a:extLst>
                </p:cNvPr>
                <p:cNvSpPr txBox="1"/>
                <p:nvPr/>
              </p:nvSpPr>
              <p:spPr>
                <a:xfrm>
                  <a:off x="3775208" y="3896286"/>
                  <a:ext cx="414130"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𝐵</m:t>
                        </m:r>
                      </m:oMath>
                    </m:oMathPara>
                  </a14:m>
                  <a:endParaRPr lang="en-US" b="0" dirty="0"/>
                </a:p>
              </p:txBody>
            </p:sp>
          </mc:Choice>
          <mc:Fallback xmlns="">
            <p:sp>
              <p:nvSpPr>
                <p:cNvPr id="131" name="TextBox 130">
                  <a:extLst>
                    <a:ext uri="{FF2B5EF4-FFF2-40B4-BE49-F238E27FC236}">
                      <a16:creationId xmlns:a16="http://schemas.microsoft.com/office/drawing/2014/main" id="{0A446329-AB24-3C4A-A56F-BD5A5D80DEA7}"/>
                    </a:ext>
                  </a:extLst>
                </p:cNvPr>
                <p:cNvSpPr txBox="1">
                  <a:spLocks noRot="1" noChangeAspect="1" noMove="1" noResize="1" noEditPoints="1" noAdjustHandles="1" noChangeArrowheads="1" noChangeShapeType="1" noTextEdit="1"/>
                </p:cNvSpPr>
                <p:nvPr/>
              </p:nvSpPr>
              <p:spPr>
                <a:xfrm>
                  <a:off x="3775208" y="3896286"/>
                  <a:ext cx="414130" cy="369332"/>
                </a:xfrm>
                <a:prstGeom prst="rect">
                  <a:avLst/>
                </a:prstGeom>
                <a:blipFill>
                  <a:blip r:embed="rId19"/>
                  <a:stretch>
                    <a:fillRect/>
                  </a:stretch>
                </a:blipFill>
              </p:spPr>
              <p:txBody>
                <a:bodyPr/>
                <a:lstStyle/>
                <a:p>
                  <a:r>
                    <a:rPr lang="en-US">
                      <a:noFill/>
                    </a:rPr>
                    <a:t> </a:t>
                  </a:r>
                </a:p>
              </p:txBody>
            </p:sp>
          </mc:Fallback>
        </mc:AlternateContent>
        <p:grpSp>
          <p:nvGrpSpPr>
            <p:cNvPr id="132" name="Group 13">
              <a:extLst>
                <a:ext uri="{FF2B5EF4-FFF2-40B4-BE49-F238E27FC236}">
                  <a16:creationId xmlns:a16="http://schemas.microsoft.com/office/drawing/2014/main" id="{232554E9-413D-F644-8AEF-F9C13A3330F2}"/>
                </a:ext>
              </a:extLst>
            </p:cNvPr>
            <p:cNvGrpSpPr>
              <a:grpSpLocks noChangeAspect="1"/>
            </p:cNvGrpSpPr>
            <p:nvPr/>
          </p:nvGrpSpPr>
          <p:grpSpPr bwMode="auto">
            <a:xfrm>
              <a:off x="4560920" y="4741503"/>
              <a:ext cx="152400" cy="152400"/>
              <a:chOff x="1344" y="2064"/>
              <a:chExt cx="192" cy="192"/>
            </a:xfrm>
          </p:grpSpPr>
          <p:sp>
            <p:nvSpPr>
              <p:cNvPr id="150" name="Oval 14">
                <a:extLst>
                  <a:ext uri="{FF2B5EF4-FFF2-40B4-BE49-F238E27FC236}">
                    <a16:creationId xmlns:a16="http://schemas.microsoft.com/office/drawing/2014/main" id="{3F6116EB-9037-B145-85ED-C7E6372149E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1" name="Rectangle 15">
                <a:extLst>
                  <a:ext uri="{FF2B5EF4-FFF2-40B4-BE49-F238E27FC236}">
                    <a16:creationId xmlns:a16="http://schemas.microsoft.com/office/drawing/2014/main" id="{E6B4972F-70FF-1F45-A45F-F5001A02CF1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34" name="Straight Connector 133">
              <a:extLst>
                <a:ext uri="{FF2B5EF4-FFF2-40B4-BE49-F238E27FC236}">
                  <a16:creationId xmlns:a16="http://schemas.microsoft.com/office/drawing/2014/main" id="{D9FD91B2-A479-EE49-B9CC-F8D73F687ABD}"/>
                </a:ext>
              </a:extLst>
            </p:cNvPr>
            <p:cNvCxnSpPr>
              <a:cxnSpLocks/>
            </p:cNvCxnSpPr>
            <p:nvPr/>
          </p:nvCxnSpPr>
          <p:spPr>
            <a:xfrm>
              <a:off x="4623868" y="4032509"/>
              <a:ext cx="87306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6" name="Group 13">
              <a:extLst>
                <a:ext uri="{FF2B5EF4-FFF2-40B4-BE49-F238E27FC236}">
                  <a16:creationId xmlns:a16="http://schemas.microsoft.com/office/drawing/2014/main" id="{FD9E8F94-1216-594A-9E11-81BBBBFFDD39}"/>
                </a:ext>
              </a:extLst>
            </p:cNvPr>
            <p:cNvGrpSpPr>
              <a:grpSpLocks noChangeAspect="1"/>
            </p:cNvGrpSpPr>
            <p:nvPr/>
          </p:nvGrpSpPr>
          <p:grpSpPr bwMode="auto">
            <a:xfrm>
              <a:off x="5402434" y="3964015"/>
              <a:ext cx="152400" cy="152400"/>
              <a:chOff x="1344" y="2064"/>
              <a:chExt cx="192" cy="192"/>
            </a:xfrm>
          </p:grpSpPr>
          <p:sp>
            <p:nvSpPr>
              <p:cNvPr id="146" name="Oval 14">
                <a:extLst>
                  <a:ext uri="{FF2B5EF4-FFF2-40B4-BE49-F238E27FC236}">
                    <a16:creationId xmlns:a16="http://schemas.microsoft.com/office/drawing/2014/main" id="{8BBB910D-5488-3F46-92A8-8F8DC7013C8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7" name="Rectangle 15">
                <a:extLst>
                  <a:ext uri="{FF2B5EF4-FFF2-40B4-BE49-F238E27FC236}">
                    <a16:creationId xmlns:a16="http://schemas.microsoft.com/office/drawing/2014/main" id="{35FA476C-F21D-134E-86BF-A2C5870DBFA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138" name="TextBox 137">
                  <a:extLst>
                    <a:ext uri="{FF2B5EF4-FFF2-40B4-BE49-F238E27FC236}">
                      <a16:creationId xmlns:a16="http://schemas.microsoft.com/office/drawing/2014/main" id="{32405AC3-E053-4940-A2AB-83D934C00460}"/>
                    </a:ext>
                  </a:extLst>
                </p:cNvPr>
                <p:cNvSpPr txBox="1"/>
                <p:nvPr/>
              </p:nvSpPr>
              <p:spPr>
                <a:xfrm>
                  <a:off x="5326651" y="4022191"/>
                  <a:ext cx="414130"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𝐶</m:t>
                        </m:r>
                      </m:oMath>
                    </m:oMathPara>
                  </a14:m>
                  <a:endParaRPr lang="en-US" b="0" dirty="0"/>
                </a:p>
              </p:txBody>
            </p:sp>
          </mc:Choice>
          <mc:Fallback xmlns="">
            <p:sp>
              <p:nvSpPr>
                <p:cNvPr id="138" name="TextBox 137">
                  <a:extLst>
                    <a:ext uri="{FF2B5EF4-FFF2-40B4-BE49-F238E27FC236}">
                      <a16:creationId xmlns:a16="http://schemas.microsoft.com/office/drawing/2014/main" id="{32405AC3-E053-4940-A2AB-83D934C00460}"/>
                    </a:ext>
                  </a:extLst>
                </p:cNvPr>
                <p:cNvSpPr txBox="1">
                  <a:spLocks noRot="1" noChangeAspect="1" noMove="1" noResize="1" noEditPoints="1" noAdjustHandles="1" noChangeArrowheads="1" noChangeShapeType="1" noTextEdit="1"/>
                </p:cNvSpPr>
                <p:nvPr/>
              </p:nvSpPr>
              <p:spPr>
                <a:xfrm>
                  <a:off x="5326651" y="4022191"/>
                  <a:ext cx="414130" cy="369332"/>
                </a:xfrm>
                <a:prstGeom prst="rect">
                  <a:avLst/>
                </a:prstGeom>
                <a:blipFill>
                  <a:blip r:embed="rId2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9" name="TextBox 138">
                  <a:extLst>
                    <a:ext uri="{FF2B5EF4-FFF2-40B4-BE49-F238E27FC236}">
                      <a16:creationId xmlns:a16="http://schemas.microsoft.com/office/drawing/2014/main" id="{B81EF67B-1D53-A94B-8607-B492BF4B9CBF}"/>
                    </a:ext>
                  </a:extLst>
                </p:cNvPr>
                <p:cNvSpPr txBox="1"/>
                <p:nvPr/>
              </p:nvSpPr>
              <p:spPr>
                <a:xfrm>
                  <a:off x="4495552" y="4843828"/>
                  <a:ext cx="414130"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𝐸</m:t>
                        </m:r>
                      </m:oMath>
                    </m:oMathPara>
                  </a14:m>
                  <a:endParaRPr lang="en-US" b="0" dirty="0"/>
                </a:p>
              </p:txBody>
            </p:sp>
          </mc:Choice>
          <mc:Fallback xmlns="">
            <p:sp>
              <p:nvSpPr>
                <p:cNvPr id="139" name="TextBox 138">
                  <a:extLst>
                    <a:ext uri="{FF2B5EF4-FFF2-40B4-BE49-F238E27FC236}">
                      <a16:creationId xmlns:a16="http://schemas.microsoft.com/office/drawing/2014/main" id="{B81EF67B-1D53-A94B-8607-B492BF4B9CBF}"/>
                    </a:ext>
                  </a:extLst>
                </p:cNvPr>
                <p:cNvSpPr txBox="1">
                  <a:spLocks noRot="1" noChangeAspect="1" noMove="1" noResize="1" noEditPoints="1" noAdjustHandles="1" noChangeArrowheads="1" noChangeShapeType="1" noTextEdit="1"/>
                </p:cNvSpPr>
                <p:nvPr/>
              </p:nvSpPr>
              <p:spPr>
                <a:xfrm>
                  <a:off x="4495552" y="4843828"/>
                  <a:ext cx="414130" cy="369332"/>
                </a:xfrm>
                <a:prstGeom prst="rect">
                  <a:avLst/>
                </a:prstGeom>
                <a:blipFill>
                  <a:blip r:embed="rId2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0" name="TextBox 139">
                  <a:extLst>
                    <a:ext uri="{FF2B5EF4-FFF2-40B4-BE49-F238E27FC236}">
                      <a16:creationId xmlns:a16="http://schemas.microsoft.com/office/drawing/2014/main" id="{76CB415F-46CF-114E-957B-639291F0C973}"/>
                    </a:ext>
                  </a:extLst>
                </p:cNvPr>
                <p:cNvSpPr txBox="1"/>
                <p:nvPr/>
              </p:nvSpPr>
              <p:spPr>
                <a:xfrm>
                  <a:off x="3283224" y="4232001"/>
                  <a:ext cx="414130"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𝑟</m:t>
                        </m:r>
                      </m:oMath>
                    </m:oMathPara>
                  </a14:m>
                  <a:endParaRPr lang="en-US" baseline="-25000" dirty="0"/>
                </a:p>
              </p:txBody>
            </p:sp>
          </mc:Choice>
          <mc:Fallback xmlns="">
            <p:sp>
              <p:nvSpPr>
                <p:cNvPr id="140" name="TextBox 139">
                  <a:extLst>
                    <a:ext uri="{FF2B5EF4-FFF2-40B4-BE49-F238E27FC236}">
                      <a16:creationId xmlns:a16="http://schemas.microsoft.com/office/drawing/2014/main" id="{76CB415F-46CF-114E-957B-639291F0C973}"/>
                    </a:ext>
                  </a:extLst>
                </p:cNvPr>
                <p:cNvSpPr txBox="1">
                  <a:spLocks noRot="1" noChangeAspect="1" noMove="1" noResize="1" noEditPoints="1" noAdjustHandles="1" noChangeArrowheads="1" noChangeShapeType="1" noTextEdit="1"/>
                </p:cNvSpPr>
                <p:nvPr/>
              </p:nvSpPr>
              <p:spPr>
                <a:xfrm>
                  <a:off x="3283224" y="4232001"/>
                  <a:ext cx="414130" cy="369332"/>
                </a:xfrm>
                <a:prstGeom prst="rect">
                  <a:avLst/>
                </a:prstGeom>
                <a:blipFill>
                  <a:blip r:embed="rId2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2C50F2C7-CB93-6449-B7CC-A8F0F2E452FE}"/>
                    </a:ext>
                  </a:extLst>
                </p:cNvPr>
                <p:cNvSpPr txBox="1"/>
                <p:nvPr/>
              </p:nvSpPr>
              <p:spPr>
                <a:xfrm>
                  <a:off x="4935290" y="4491118"/>
                  <a:ext cx="1715875" cy="369332"/>
                </a:xfrm>
                <a:prstGeom prst="rect">
                  <a:avLst/>
                </a:prstGeom>
                <a:noFill/>
              </p:spPr>
              <p:txBody>
                <a:bodyPr wrap="square" rtlCol="0">
                  <a:spAutoFit/>
                </a:bodyPr>
                <a:lstStyle/>
                <a:p>
                  <a14:m>
                    <m:oMath xmlns:m="http://schemas.openxmlformats.org/officeDocument/2006/math">
                      <m:r>
                        <a:rPr lang="en-US" b="0" i="1" smtClean="0">
                          <a:latin typeface="Cambria Math" panose="02040503050406030204" pitchFamily="18" charset="0"/>
                        </a:rPr>
                        <m:t>𝑖</m:t>
                      </m:r>
                      <m:r>
                        <a:rPr lang="en-US" b="0" i="1" baseline="-25000" smtClean="0">
                          <a:latin typeface="Cambria Math" panose="02040503050406030204" pitchFamily="18" charset="0"/>
                        </a:rPr>
                        <m:t>1</m:t>
                      </m:r>
                      <m:r>
                        <a:rPr lang="en-US" b="0" i="1" smtClean="0">
                          <a:latin typeface="Cambria Math" panose="02040503050406030204" pitchFamily="18" charset="0"/>
                        </a:rPr>
                        <m:t>h</m:t>
                      </m:r>
                      <m:r>
                        <a:rPr lang="en-US" b="0" i="1" baseline="-25000" smtClean="0">
                          <a:latin typeface="Cambria Math" panose="02040503050406030204" pitchFamily="18" charset="0"/>
                        </a:rPr>
                        <m:t>𝑓𝑒</m:t>
                      </m:r>
                    </m:oMath>
                  </a14:m>
                  <a:r>
                    <a:rPr lang="en-US" dirty="0"/>
                    <a:t> or g</a:t>
                  </a:r>
                  <a:r>
                    <a:rPr lang="en-US" baseline="-25000" dirty="0"/>
                    <a:t>m</a:t>
                  </a:r>
                  <a:r>
                    <a:rPr lang="en-US" dirty="0"/>
                    <a:t>v</a:t>
                  </a:r>
                  <a:r>
                    <a:rPr lang="en-US" baseline="-25000" dirty="0"/>
                    <a:t>1</a:t>
                  </a:r>
                </a:p>
              </p:txBody>
            </p:sp>
          </mc:Choice>
          <mc:Fallback xmlns="">
            <p:sp>
              <p:nvSpPr>
                <p:cNvPr id="142" name="TextBox 141">
                  <a:extLst>
                    <a:ext uri="{FF2B5EF4-FFF2-40B4-BE49-F238E27FC236}">
                      <a16:creationId xmlns:a16="http://schemas.microsoft.com/office/drawing/2014/main" id="{2C50F2C7-CB93-6449-B7CC-A8F0F2E452FE}"/>
                    </a:ext>
                  </a:extLst>
                </p:cNvPr>
                <p:cNvSpPr txBox="1">
                  <a:spLocks noRot="1" noChangeAspect="1" noMove="1" noResize="1" noEditPoints="1" noAdjustHandles="1" noChangeArrowheads="1" noChangeShapeType="1" noTextEdit="1"/>
                </p:cNvSpPr>
                <p:nvPr/>
              </p:nvSpPr>
              <p:spPr>
                <a:xfrm>
                  <a:off x="4935290" y="4491118"/>
                  <a:ext cx="1715875" cy="369332"/>
                </a:xfrm>
                <a:prstGeom prst="rect">
                  <a:avLst/>
                </a:prstGeom>
                <a:blipFill>
                  <a:blip r:embed="rId23"/>
                  <a:stretch>
                    <a:fillRect t="-3226" b="-2258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4" name="TextBox 143">
                  <a:extLst>
                    <a:ext uri="{FF2B5EF4-FFF2-40B4-BE49-F238E27FC236}">
                      <a16:creationId xmlns:a16="http://schemas.microsoft.com/office/drawing/2014/main" id="{7629532D-5FC6-7443-9ACA-6998F9240BF6}"/>
                    </a:ext>
                  </a:extLst>
                </p:cNvPr>
                <p:cNvSpPr txBox="1"/>
                <p:nvPr/>
              </p:nvSpPr>
              <p:spPr>
                <a:xfrm>
                  <a:off x="3313736" y="3821976"/>
                  <a:ext cx="414130" cy="369332"/>
                </a:xfrm>
                <a:prstGeom prst="rect">
                  <a:avLst/>
                </a:prstGeom>
                <a:noFill/>
              </p:spPr>
              <p:txBody>
                <a:bodyPr wrap="square" rtlCol="0">
                  <a:spAutoFit/>
                </a:bodyPr>
                <a:lstStyle/>
                <a:p>
                  <a:r>
                    <a:rPr lang="en-US" b="0" dirty="0"/>
                    <a:t>v</a:t>
                  </a:r>
                  <a14:m>
                    <m:oMath xmlns:m="http://schemas.openxmlformats.org/officeDocument/2006/math">
                      <m:r>
                        <a:rPr lang="en-US" b="0" i="1" baseline="-25000" smtClean="0">
                          <a:latin typeface="Cambria Math" panose="02040503050406030204" pitchFamily="18" charset="0"/>
                        </a:rPr>
                        <m:t>1</m:t>
                      </m:r>
                    </m:oMath>
                  </a14:m>
                  <a:endParaRPr lang="en-US" baseline="-25000" dirty="0"/>
                </a:p>
              </p:txBody>
            </p:sp>
          </mc:Choice>
          <mc:Fallback xmlns="">
            <p:sp>
              <p:nvSpPr>
                <p:cNvPr id="144" name="TextBox 143">
                  <a:extLst>
                    <a:ext uri="{FF2B5EF4-FFF2-40B4-BE49-F238E27FC236}">
                      <a16:creationId xmlns:a16="http://schemas.microsoft.com/office/drawing/2014/main" id="{7629532D-5FC6-7443-9ACA-6998F9240BF6}"/>
                    </a:ext>
                  </a:extLst>
                </p:cNvPr>
                <p:cNvSpPr txBox="1">
                  <a:spLocks noRot="1" noChangeAspect="1" noMove="1" noResize="1" noEditPoints="1" noAdjustHandles="1" noChangeArrowheads="1" noChangeShapeType="1" noTextEdit="1"/>
                </p:cNvSpPr>
                <p:nvPr/>
              </p:nvSpPr>
              <p:spPr>
                <a:xfrm>
                  <a:off x="3313736" y="3821976"/>
                  <a:ext cx="414130" cy="369332"/>
                </a:xfrm>
                <a:prstGeom prst="rect">
                  <a:avLst/>
                </a:prstGeom>
                <a:blipFill>
                  <a:blip r:embed="rId24"/>
                  <a:stretch>
                    <a:fillRect l="-8824" t="-6667"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5" name="TextBox 144">
                  <a:extLst>
                    <a:ext uri="{FF2B5EF4-FFF2-40B4-BE49-F238E27FC236}">
                      <a16:creationId xmlns:a16="http://schemas.microsoft.com/office/drawing/2014/main" id="{8B1F11A2-B3C6-B240-8535-B1DEEB832F47}"/>
                    </a:ext>
                  </a:extLst>
                </p:cNvPr>
                <p:cNvSpPr txBox="1"/>
                <p:nvPr/>
              </p:nvSpPr>
              <p:spPr>
                <a:xfrm>
                  <a:off x="5346430" y="3625355"/>
                  <a:ext cx="414130" cy="369332"/>
                </a:xfrm>
                <a:prstGeom prst="rect">
                  <a:avLst/>
                </a:prstGeom>
                <a:noFill/>
              </p:spPr>
              <p:txBody>
                <a:bodyPr wrap="square" rtlCol="0">
                  <a:spAutoFit/>
                </a:bodyPr>
                <a:lstStyle/>
                <a:p>
                  <a:r>
                    <a:rPr lang="en-US" b="0" dirty="0"/>
                    <a:t>v</a:t>
                  </a:r>
                  <a14:m>
                    <m:oMath xmlns:m="http://schemas.openxmlformats.org/officeDocument/2006/math">
                      <m:r>
                        <a:rPr lang="en-US" b="0" i="1" baseline="-25000" smtClean="0">
                          <a:latin typeface="Cambria Math" panose="02040503050406030204" pitchFamily="18" charset="0"/>
                        </a:rPr>
                        <m:t>2</m:t>
                      </m:r>
                    </m:oMath>
                  </a14:m>
                  <a:endParaRPr lang="en-US" baseline="-25000" dirty="0"/>
                </a:p>
              </p:txBody>
            </p:sp>
          </mc:Choice>
          <mc:Fallback xmlns="">
            <p:sp>
              <p:nvSpPr>
                <p:cNvPr id="145" name="TextBox 144">
                  <a:extLst>
                    <a:ext uri="{FF2B5EF4-FFF2-40B4-BE49-F238E27FC236}">
                      <a16:creationId xmlns:a16="http://schemas.microsoft.com/office/drawing/2014/main" id="{8B1F11A2-B3C6-B240-8535-B1DEEB832F47}"/>
                    </a:ext>
                  </a:extLst>
                </p:cNvPr>
                <p:cNvSpPr txBox="1">
                  <a:spLocks noRot="1" noChangeAspect="1" noMove="1" noResize="1" noEditPoints="1" noAdjustHandles="1" noChangeArrowheads="1" noChangeShapeType="1" noTextEdit="1"/>
                </p:cNvSpPr>
                <p:nvPr/>
              </p:nvSpPr>
              <p:spPr>
                <a:xfrm>
                  <a:off x="5346430" y="3625355"/>
                  <a:ext cx="414130" cy="369332"/>
                </a:xfrm>
                <a:prstGeom prst="rect">
                  <a:avLst/>
                </a:prstGeom>
                <a:blipFill>
                  <a:blip r:embed="rId25"/>
                  <a:stretch>
                    <a:fillRect l="-15152" t="-6452" b="-22581"/>
                  </a:stretch>
                </a:blipFill>
              </p:spPr>
              <p:txBody>
                <a:bodyPr/>
                <a:lstStyle/>
                <a:p>
                  <a:r>
                    <a:rPr lang="en-US">
                      <a:noFill/>
                    </a:rPr>
                    <a:t> </a:t>
                  </a:r>
                </a:p>
              </p:txBody>
            </p:sp>
          </mc:Fallback>
        </mc:AlternateContent>
        <p:cxnSp>
          <p:nvCxnSpPr>
            <p:cNvPr id="170" name="Straight Connector 169">
              <a:extLst>
                <a:ext uri="{FF2B5EF4-FFF2-40B4-BE49-F238E27FC236}">
                  <a16:creationId xmlns:a16="http://schemas.microsoft.com/office/drawing/2014/main" id="{C5BFE68E-39D7-7C4F-9C14-7B01865C9051}"/>
                </a:ext>
              </a:extLst>
            </p:cNvPr>
            <p:cNvCxnSpPr>
              <a:cxnSpLocks/>
            </p:cNvCxnSpPr>
            <p:nvPr/>
          </p:nvCxnSpPr>
          <p:spPr>
            <a:xfrm>
              <a:off x="3725959" y="4817703"/>
              <a:ext cx="87306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00393367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More on bipolar transistor model</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76</a:t>
            </a:fld>
            <a:endParaRPr lang="en-US"/>
          </a:p>
        </p:txBody>
      </p:sp>
      <p:grpSp>
        <p:nvGrpSpPr>
          <p:cNvPr id="63" name="Group 62">
            <a:extLst>
              <a:ext uri="{FF2B5EF4-FFF2-40B4-BE49-F238E27FC236}">
                <a16:creationId xmlns:a16="http://schemas.microsoft.com/office/drawing/2014/main" id="{2C2FF24F-812B-D048-A079-5C561425924D}"/>
              </a:ext>
            </a:extLst>
          </p:cNvPr>
          <p:cNvGrpSpPr/>
          <p:nvPr/>
        </p:nvGrpSpPr>
        <p:grpSpPr>
          <a:xfrm>
            <a:off x="8584216" y="393837"/>
            <a:ext cx="3261020" cy="3174009"/>
            <a:chOff x="196781" y="1841995"/>
            <a:chExt cx="3261020" cy="3174009"/>
          </a:xfrm>
        </p:grpSpPr>
        <p:grpSp>
          <p:nvGrpSpPr>
            <p:cNvPr id="64" name="Group 478">
              <a:extLst>
                <a:ext uri="{FF2B5EF4-FFF2-40B4-BE49-F238E27FC236}">
                  <a16:creationId xmlns:a16="http://schemas.microsoft.com/office/drawing/2014/main" id="{6E5A11B6-AB1F-8644-94C4-E78DCEC12D36}"/>
                </a:ext>
              </a:extLst>
            </p:cNvPr>
            <p:cNvGrpSpPr>
              <a:grpSpLocks/>
            </p:cNvGrpSpPr>
            <p:nvPr/>
          </p:nvGrpSpPr>
          <p:grpSpPr bwMode="auto">
            <a:xfrm flipH="1">
              <a:off x="1607623" y="3400136"/>
              <a:ext cx="401622" cy="609600"/>
              <a:chOff x="4656" y="1344"/>
              <a:chExt cx="192" cy="384"/>
            </a:xfrm>
          </p:grpSpPr>
          <p:sp>
            <p:nvSpPr>
              <p:cNvPr id="115" name="Freeform 114">
                <a:extLst>
                  <a:ext uri="{FF2B5EF4-FFF2-40B4-BE49-F238E27FC236}">
                    <a16:creationId xmlns:a16="http://schemas.microsoft.com/office/drawing/2014/main" id="{62A89BF2-1E23-AA45-A35C-D657966BC1B5}"/>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6" name="Line 36">
                <a:extLst>
                  <a:ext uri="{FF2B5EF4-FFF2-40B4-BE49-F238E27FC236}">
                    <a16:creationId xmlns:a16="http://schemas.microsoft.com/office/drawing/2014/main" id="{C036A1C0-EF70-6645-9F60-C097D83DC8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7" name="Line 37">
                <a:extLst>
                  <a:ext uri="{FF2B5EF4-FFF2-40B4-BE49-F238E27FC236}">
                    <a16:creationId xmlns:a16="http://schemas.microsoft.com/office/drawing/2014/main" id="{33B691D4-A188-2543-AF07-889A76DB4974}"/>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8" name="Freeform 117">
                <a:extLst>
                  <a:ext uri="{FF2B5EF4-FFF2-40B4-BE49-F238E27FC236}">
                    <a16:creationId xmlns:a16="http://schemas.microsoft.com/office/drawing/2014/main" id="{446CF141-622D-9C42-8293-6EB8E3E13678}"/>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65" name="Freeform 12">
              <a:extLst>
                <a:ext uri="{FF2B5EF4-FFF2-40B4-BE49-F238E27FC236}">
                  <a16:creationId xmlns:a16="http://schemas.microsoft.com/office/drawing/2014/main" id="{115D0EF2-386C-7B49-AFFB-0568B29F95B1}"/>
                </a:ext>
              </a:extLst>
            </p:cNvPr>
            <p:cNvSpPr>
              <a:spLocks/>
            </p:cNvSpPr>
            <p:nvPr/>
          </p:nvSpPr>
          <p:spPr bwMode="auto">
            <a:xfrm flipH="1">
              <a:off x="1024250" y="263811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66" name="Freeform 12">
              <a:extLst>
                <a:ext uri="{FF2B5EF4-FFF2-40B4-BE49-F238E27FC236}">
                  <a16:creationId xmlns:a16="http://schemas.microsoft.com/office/drawing/2014/main" id="{6E5810D9-015B-EC4B-8A9A-41A71F37B9C4}"/>
                </a:ext>
              </a:extLst>
            </p:cNvPr>
            <p:cNvSpPr>
              <a:spLocks/>
            </p:cNvSpPr>
            <p:nvPr/>
          </p:nvSpPr>
          <p:spPr bwMode="auto">
            <a:xfrm flipH="1">
              <a:off x="2262942" y="2628511"/>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67" name="Straight Connector 66">
              <a:extLst>
                <a:ext uri="{FF2B5EF4-FFF2-40B4-BE49-F238E27FC236}">
                  <a16:creationId xmlns:a16="http://schemas.microsoft.com/office/drawing/2014/main" id="{85491710-CD53-C649-8E63-2AFA37EAC679}"/>
                </a:ext>
              </a:extLst>
            </p:cNvPr>
            <p:cNvCxnSpPr/>
            <p:nvPr/>
          </p:nvCxnSpPr>
          <p:spPr>
            <a:xfrm>
              <a:off x="2001149" y="3400136"/>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BF4CCFE9-8A17-4842-9EBF-519016961B00}"/>
                </a:ext>
              </a:extLst>
            </p:cNvPr>
            <p:cNvCxnSpPr/>
            <p:nvPr/>
          </p:nvCxnSpPr>
          <p:spPr>
            <a:xfrm flipV="1">
              <a:off x="1101816" y="2627162"/>
              <a:ext cx="1280160"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9" name="Straight Connector 68">
              <a:extLst>
                <a:ext uri="{FF2B5EF4-FFF2-40B4-BE49-F238E27FC236}">
                  <a16:creationId xmlns:a16="http://schemas.microsoft.com/office/drawing/2014/main" id="{539B922D-1EEC-924C-A976-4815317C55D9}"/>
                </a:ext>
              </a:extLst>
            </p:cNvPr>
            <p:cNvCxnSpPr/>
            <p:nvPr/>
          </p:nvCxnSpPr>
          <p:spPr>
            <a:xfrm rot="5400000" flipH="1" flipV="1">
              <a:off x="1606659" y="2473544"/>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70" name="TextBox 69">
              <a:extLst>
                <a:ext uri="{FF2B5EF4-FFF2-40B4-BE49-F238E27FC236}">
                  <a16:creationId xmlns:a16="http://schemas.microsoft.com/office/drawing/2014/main" id="{7355E017-8646-9943-9F6E-351F1A098B87}"/>
                </a:ext>
              </a:extLst>
            </p:cNvPr>
            <p:cNvSpPr txBox="1"/>
            <p:nvPr/>
          </p:nvSpPr>
          <p:spPr>
            <a:xfrm>
              <a:off x="1905703" y="2801686"/>
              <a:ext cx="547088" cy="338554"/>
            </a:xfrm>
            <a:prstGeom prst="rect">
              <a:avLst/>
            </a:prstGeom>
            <a:noFill/>
          </p:spPr>
          <p:txBody>
            <a:bodyPr wrap="square" rtlCol="0">
              <a:spAutoFit/>
            </a:bodyPr>
            <a:lstStyle/>
            <a:p>
              <a:r>
                <a:rPr lang="en-US" sz="1600" dirty="0"/>
                <a:t>R</a:t>
              </a:r>
              <a:r>
                <a:rPr lang="en-US" sz="1600" baseline="-25000" dirty="0"/>
                <a:t>C</a:t>
              </a:r>
            </a:p>
          </p:txBody>
        </p:sp>
        <p:sp>
          <p:nvSpPr>
            <p:cNvPr id="71" name="TextBox 70">
              <a:extLst>
                <a:ext uri="{FF2B5EF4-FFF2-40B4-BE49-F238E27FC236}">
                  <a16:creationId xmlns:a16="http://schemas.microsoft.com/office/drawing/2014/main" id="{BF558167-7C70-554E-B700-A57875D521B1}"/>
                </a:ext>
              </a:extLst>
            </p:cNvPr>
            <p:cNvSpPr txBox="1"/>
            <p:nvPr/>
          </p:nvSpPr>
          <p:spPr>
            <a:xfrm>
              <a:off x="576672" y="2798714"/>
              <a:ext cx="535228" cy="338554"/>
            </a:xfrm>
            <a:prstGeom prst="rect">
              <a:avLst/>
            </a:prstGeom>
            <a:noFill/>
          </p:spPr>
          <p:txBody>
            <a:bodyPr wrap="square" rtlCol="0">
              <a:spAutoFit/>
            </a:bodyPr>
            <a:lstStyle/>
            <a:p>
              <a:r>
                <a:rPr lang="en-US" sz="1600" dirty="0"/>
                <a:t>R</a:t>
              </a:r>
              <a:r>
                <a:rPr lang="en-US" sz="1600" baseline="-25000" dirty="0"/>
                <a:t>1</a:t>
              </a:r>
              <a:endParaRPr lang="en-US" sz="1200" dirty="0"/>
            </a:p>
          </p:txBody>
        </p:sp>
        <p:sp>
          <p:nvSpPr>
            <p:cNvPr id="72" name="Oval 71">
              <a:extLst>
                <a:ext uri="{FF2B5EF4-FFF2-40B4-BE49-F238E27FC236}">
                  <a16:creationId xmlns:a16="http://schemas.microsoft.com/office/drawing/2014/main" id="{C860C602-4504-2548-BAE3-033741D94321}"/>
                </a:ext>
              </a:extLst>
            </p:cNvPr>
            <p:cNvSpPr/>
            <p:nvPr/>
          </p:nvSpPr>
          <p:spPr>
            <a:xfrm>
              <a:off x="3062564" y="3347763"/>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73" name="Group 222">
              <a:extLst>
                <a:ext uri="{FF2B5EF4-FFF2-40B4-BE49-F238E27FC236}">
                  <a16:creationId xmlns:a16="http://schemas.microsoft.com/office/drawing/2014/main" id="{E88F940D-1CC7-F441-968E-B7C66827EFC0}"/>
                </a:ext>
              </a:extLst>
            </p:cNvPr>
            <p:cNvGrpSpPr>
              <a:grpSpLocks/>
            </p:cNvGrpSpPr>
            <p:nvPr/>
          </p:nvGrpSpPr>
          <p:grpSpPr bwMode="auto">
            <a:xfrm>
              <a:off x="1860957" y="4635004"/>
              <a:ext cx="304800" cy="381000"/>
              <a:chOff x="4272" y="3072"/>
              <a:chExt cx="192" cy="240"/>
            </a:xfrm>
          </p:grpSpPr>
          <p:sp>
            <p:nvSpPr>
              <p:cNvPr id="109" name="Line 99">
                <a:extLst>
                  <a:ext uri="{FF2B5EF4-FFF2-40B4-BE49-F238E27FC236}">
                    <a16:creationId xmlns:a16="http://schemas.microsoft.com/office/drawing/2014/main" id="{22657FD1-77B2-6E49-925B-90D52B55DA8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0" name="Line 100">
                <a:extLst>
                  <a:ext uri="{FF2B5EF4-FFF2-40B4-BE49-F238E27FC236}">
                    <a16:creationId xmlns:a16="http://schemas.microsoft.com/office/drawing/2014/main" id="{11120005-BF7C-E048-A7D5-632D7BD1DA3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1" name="Line 101">
                <a:extLst>
                  <a:ext uri="{FF2B5EF4-FFF2-40B4-BE49-F238E27FC236}">
                    <a16:creationId xmlns:a16="http://schemas.microsoft.com/office/drawing/2014/main" id="{A483F934-502D-9A4B-B9EB-83555FF6B52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2" name="Line 102">
                <a:extLst>
                  <a:ext uri="{FF2B5EF4-FFF2-40B4-BE49-F238E27FC236}">
                    <a16:creationId xmlns:a16="http://schemas.microsoft.com/office/drawing/2014/main" id="{CF6B61F2-5359-A04B-9311-044484C276D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3" name="Line 103">
                <a:extLst>
                  <a:ext uri="{FF2B5EF4-FFF2-40B4-BE49-F238E27FC236}">
                    <a16:creationId xmlns:a16="http://schemas.microsoft.com/office/drawing/2014/main" id="{72E26B9A-EF01-014A-AAD8-2A0ED69233A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4" name="Line 104">
                <a:extLst>
                  <a:ext uri="{FF2B5EF4-FFF2-40B4-BE49-F238E27FC236}">
                    <a16:creationId xmlns:a16="http://schemas.microsoft.com/office/drawing/2014/main" id="{CCBE466C-62B4-224C-ABAA-29ADBC62888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74" name="Freeform 12">
              <a:extLst>
                <a:ext uri="{FF2B5EF4-FFF2-40B4-BE49-F238E27FC236}">
                  <a16:creationId xmlns:a16="http://schemas.microsoft.com/office/drawing/2014/main" id="{C4E6B269-25B6-B341-B1E1-AE5B2DEFA14E}"/>
                </a:ext>
              </a:extLst>
            </p:cNvPr>
            <p:cNvSpPr>
              <a:spLocks/>
            </p:cNvSpPr>
            <p:nvPr/>
          </p:nvSpPr>
          <p:spPr bwMode="auto">
            <a:xfrm flipH="1">
              <a:off x="1021317" y="391591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75" name="Freeform 12">
              <a:extLst>
                <a:ext uri="{FF2B5EF4-FFF2-40B4-BE49-F238E27FC236}">
                  <a16:creationId xmlns:a16="http://schemas.microsoft.com/office/drawing/2014/main" id="{7092CD99-D80D-C141-A8A5-A2C784937FBD}"/>
                </a:ext>
              </a:extLst>
            </p:cNvPr>
            <p:cNvSpPr>
              <a:spLocks/>
            </p:cNvSpPr>
            <p:nvPr/>
          </p:nvSpPr>
          <p:spPr bwMode="auto">
            <a:xfrm flipH="1">
              <a:off x="1914628" y="3945204"/>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76" name="Straight Connector 75">
              <a:extLst>
                <a:ext uri="{FF2B5EF4-FFF2-40B4-BE49-F238E27FC236}">
                  <a16:creationId xmlns:a16="http://schemas.microsoft.com/office/drawing/2014/main" id="{4CC89AC6-9FB9-CD42-B4B0-195861FD4B93}"/>
                </a:ext>
              </a:extLst>
            </p:cNvPr>
            <p:cNvCxnSpPr>
              <a:cxnSpLocks/>
              <a:endCxn id="83" idx="6"/>
            </p:cNvCxnSpPr>
            <p:nvPr/>
          </p:nvCxnSpPr>
          <p:spPr>
            <a:xfrm flipV="1">
              <a:off x="378120" y="4627237"/>
              <a:ext cx="2800376" cy="16319"/>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7" name="Straight Connector 76">
              <a:extLst>
                <a:ext uri="{FF2B5EF4-FFF2-40B4-BE49-F238E27FC236}">
                  <a16:creationId xmlns:a16="http://schemas.microsoft.com/office/drawing/2014/main" id="{3A0C51E0-EC29-844D-A7F0-0CC1CE969221}"/>
                </a:ext>
              </a:extLst>
            </p:cNvPr>
            <p:cNvCxnSpPr>
              <a:cxnSpLocks/>
            </p:cNvCxnSpPr>
            <p:nvPr/>
          </p:nvCxnSpPr>
          <p:spPr>
            <a:xfrm flipV="1">
              <a:off x="1110675" y="3328513"/>
              <a:ext cx="0" cy="6335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78" name="TextBox 77">
              <a:extLst>
                <a:ext uri="{FF2B5EF4-FFF2-40B4-BE49-F238E27FC236}">
                  <a16:creationId xmlns:a16="http://schemas.microsoft.com/office/drawing/2014/main" id="{B5F44EC7-E26E-D242-BB23-63D7D3BE1649}"/>
                </a:ext>
              </a:extLst>
            </p:cNvPr>
            <p:cNvSpPr txBox="1"/>
            <p:nvPr/>
          </p:nvSpPr>
          <p:spPr>
            <a:xfrm>
              <a:off x="573275" y="4096834"/>
              <a:ext cx="566663" cy="338554"/>
            </a:xfrm>
            <a:prstGeom prst="rect">
              <a:avLst/>
            </a:prstGeom>
            <a:noFill/>
          </p:spPr>
          <p:txBody>
            <a:bodyPr wrap="square" rtlCol="0">
              <a:spAutoFit/>
            </a:bodyPr>
            <a:lstStyle/>
            <a:p>
              <a:r>
                <a:rPr lang="en-US" sz="1600" dirty="0"/>
                <a:t>R</a:t>
              </a:r>
              <a:r>
                <a:rPr lang="en-US" sz="1600" baseline="-25000" dirty="0"/>
                <a:t>2</a:t>
              </a:r>
              <a:endParaRPr lang="en-US" sz="1200" baseline="-25000" dirty="0"/>
            </a:p>
          </p:txBody>
        </p:sp>
        <p:sp>
          <p:nvSpPr>
            <p:cNvPr id="79" name="TextBox 78">
              <a:extLst>
                <a:ext uri="{FF2B5EF4-FFF2-40B4-BE49-F238E27FC236}">
                  <a16:creationId xmlns:a16="http://schemas.microsoft.com/office/drawing/2014/main" id="{DAC5E430-4D7C-9742-8073-D69418B2F758}"/>
                </a:ext>
              </a:extLst>
            </p:cNvPr>
            <p:cNvSpPr txBox="1"/>
            <p:nvPr/>
          </p:nvSpPr>
          <p:spPr>
            <a:xfrm>
              <a:off x="2136121" y="4172646"/>
              <a:ext cx="732911"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80" name="TextBox 79">
              <a:extLst>
                <a:ext uri="{FF2B5EF4-FFF2-40B4-BE49-F238E27FC236}">
                  <a16:creationId xmlns:a16="http://schemas.microsoft.com/office/drawing/2014/main" id="{5871CB1E-CA60-7942-8C57-A3FA46568870}"/>
                </a:ext>
              </a:extLst>
            </p:cNvPr>
            <p:cNvSpPr txBox="1"/>
            <p:nvPr/>
          </p:nvSpPr>
          <p:spPr>
            <a:xfrm>
              <a:off x="1580777" y="1841995"/>
              <a:ext cx="444161" cy="338554"/>
            </a:xfrm>
            <a:prstGeom prst="rect">
              <a:avLst/>
            </a:prstGeom>
            <a:noFill/>
          </p:spPr>
          <p:txBody>
            <a:bodyPr wrap="none" rtlCol="0">
              <a:spAutoFit/>
            </a:bodyPr>
            <a:lstStyle/>
            <a:p>
              <a:r>
                <a:rPr lang="en-US" sz="1600" b="1" dirty="0"/>
                <a:t>V</a:t>
              </a:r>
              <a:r>
                <a:rPr lang="en-US" sz="1600" b="1" baseline="-25000" dirty="0"/>
                <a:t>CC</a:t>
              </a:r>
              <a:endParaRPr lang="en-US" sz="1200" b="1" baseline="-25000" dirty="0"/>
            </a:p>
          </p:txBody>
        </p:sp>
        <p:sp>
          <p:nvSpPr>
            <p:cNvPr id="81" name="TextBox 80">
              <a:extLst>
                <a:ext uri="{FF2B5EF4-FFF2-40B4-BE49-F238E27FC236}">
                  <a16:creationId xmlns:a16="http://schemas.microsoft.com/office/drawing/2014/main" id="{B52B5B13-37F0-9F40-B02A-17CBA3BA9CED}"/>
                </a:ext>
              </a:extLst>
            </p:cNvPr>
            <p:cNvSpPr txBox="1"/>
            <p:nvPr/>
          </p:nvSpPr>
          <p:spPr>
            <a:xfrm>
              <a:off x="2954764" y="2987200"/>
              <a:ext cx="503037" cy="338554"/>
            </a:xfrm>
            <a:prstGeom prst="rect">
              <a:avLst/>
            </a:prstGeom>
            <a:noFill/>
          </p:spPr>
          <p:txBody>
            <a:bodyPr wrap="square" rtlCol="0">
              <a:spAutoFit/>
            </a:bodyPr>
            <a:lstStyle/>
            <a:p>
              <a:r>
                <a:rPr lang="en-US" sz="1600" dirty="0"/>
                <a:t>out</a:t>
              </a:r>
              <a:endParaRPr lang="en-US" sz="1200" baseline="-25000" dirty="0"/>
            </a:p>
          </p:txBody>
        </p:sp>
        <p:sp>
          <p:nvSpPr>
            <p:cNvPr id="82" name="Oval 81">
              <a:extLst>
                <a:ext uri="{FF2B5EF4-FFF2-40B4-BE49-F238E27FC236}">
                  <a16:creationId xmlns:a16="http://schemas.microsoft.com/office/drawing/2014/main" id="{2C41113B-8610-B740-84B4-9295D3082CCC}"/>
                </a:ext>
              </a:extLst>
            </p:cNvPr>
            <p:cNvSpPr/>
            <p:nvPr/>
          </p:nvSpPr>
          <p:spPr>
            <a:xfrm>
              <a:off x="1956592" y="458158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3" name="Oval 82">
              <a:extLst>
                <a:ext uri="{FF2B5EF4-FFF2-40B4-BE49-F238E27FC236}">
                  <a16:creationId xmlns:a16="http://schemas.microsoft.com/office/drawing/2014/main" id="{3F3D1695-6F2A-8147-812B-76395281D637}"/>
                </a:ext>
              </a:extLst>
            </p:cNvPr>
            <p:cNvSpPr/>
            <p:nvPr/>
          </p:nvSpPr>
          <p:spPr>
            <a:xfrm>
              <a:off x="3063054" y="4567801"/>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4" name="Oval 83">
              <a:extLst>
                <a:ext uri="{FF2B5EF4-FFF2-40B4-BE49-F238E27FC236}">
                  <a16:creationId xmlns:a16="http://schemas.microsoft.com/office/drawing/2014/main" id="{E8D2AA8E-917C-614E-B005-26E899FA1D49}"/>
                </a:ext>
              </a:extLst>
            </p:cNvPr>
            <p:cNvSpPr/>
            <p:nvPr/>
          </p:nvSpPr>
          <p:spPr>
            <a:xfrm>
              <a:off x="1718234" y="224887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5" name="Oval 84">
              <a:extLst>
                <a:ext uri="{FF2B5EF4-FFF2-40B4-BE49-F238E27FC236}">
                  <a16:creationId xmlns:a16="http://schemas.microsoft.com/office/drawing/2014/main" id="{8558AE5B-D3B5-C243-A483-42B347A4EDB7}"/>
                </a:ext>
              </a:extLst>
            </p:cNvPr>
            <p:cNvSpPr/>
            <p:nvPr/>
          </p:nvSpPr>
          <p:spPr>
            <a:xfrm>
              <a:off x="1949238" y="3923673"/>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6" name="Oval 85">
              <a:extLst>
                <a:ext uri="{FF2B5EF4-FFF2-40B4-BE49-F238E27FC236}">
                  <a16:creationId xmlns:a16="http://schemas.microsoft.com/office/drawing/2014/main" id="{3E6BC4A6-F9AA-9348-9F6D-7FA93C642F67}"/>
                </a:ext>
              </a:extLst>
            </p:cNvPr>
            <p:cNvSpPr/>
            <p:nvPr/>
          </p:nvSpPr>
          <p:spPr>
            <a:xfrm>
              <a:off x="1573853" y="3644540"/>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7" name="Oval 86">
              <a:extLst>
                <a:ext uri="{FF2B5EF4-FFF2-40B4-BE49-F238E27FC236}">
                  <a16:creationId xmlns:a16="http://schemas.microsoft.com/office/drawing/2014/main" id="{496610FB-6B79-554D-8862-D62EB30C3D60}"/>
                </a:ext>
              </a:extLst>
            </p:cNvPr>
            <p:cNvSpPr/>
            <p:nvPr/>
          </p:nvSpPr>
          <p:spPr>
            <a:xfrm>
              <a:off x="2293016" y="335578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88" name="Straight Connector 87">
              <a:extLst>
                <a:ext uri="{FF2B5EF4-FFF2-40B4-BE49-F238E27FC236}">
                  <a16:creationId xmlns:a16="http://schemas.microsoft.com/office/drawing/2014/main" id="{5BADF774-1DFA-5144-A12C-68EC55D7BB86}"/>
                </a:ext>
              </a:extLst>
            </p:cNvPr>
            <p:cNvCxnSpPr>
              <a:cxnSpLocks/>
            </p:cNvCxnSpPr>
            <p:nvPr/>
          </p:nvCxnSpPr>
          <p:spPr>
            <a:xfrm>
              <a:off x="1115727" y="3699047"/>
              <a:ext cx="488683"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89" name="Oval 88">
              <a:extLst>
                <a:ext uri="{FF2B5EF4-FFF2-40B4-BE49-F238E27FC236}">
                  <a16:creationId xmlns:a16="http://schemas.microsoft.com/office/drawing/2014/main" id="{C1FEA04B-A689-2442-8E39-DE276FBF22C8}"/>
                </a:ext>
              </a:extLst>
            </p:cNvPr>
            <p:cNvSpPr/>
            <p:nvPr/>
          </p:nvSpPr>
          <p:spPr>
            <a:xfrm>
              <a:off x="1051600" y="3652565"/>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90" name="Oval 89">
              <a:extLst>
                <a:ext uri="{FF2B5EF4-FFF2-40B4-BE49-F238E27FC236}">
                  <a16:creationId xmlns:a16="http://schemas.microsoft.com/office/drawing/2014/main" id="{B5B4F86E-EBCA-1C49-A318-9CED0AC188F0}"/>
                </a:ext>
              </a:extLst>
            </p:cNvPr>
            <p:cNvSpPr/>
            <p:nvPr/>
          </p:nvSpPr>
          <p:spPr>
            <a:xfrm>
              <a:off x="315904" y="364563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91" name="Group 210">
              <a:extLst>
                <a:ext uri="{FF2B5EF4-FFF2-40B4-BE49-F238E27FC236}">
                  <a16:creationId xmlns:a16="http://schemas.microsoft.com/office/drawing/2014/main" id="{332EFC47-D8DC-0342-876A-A526D6C9EB41}"/>
                </a:ext>
              </a:extLst>
            </p:cNvPr>
            <p:cNvGrpSpPr>
              <a:grpSpLocks/>
            </p:cNvGrpSpPr>
            <p:nvPr/>
          </p:nvGrpSpPr>
          <p:grpSpPr bwMode="auto">
            <a:xfrm rot="5400000">
              <a:off x="2614702" y="3014783"/>
              <a:ext cx="304800" cy="762000"/>
              <a:chOff x="3216" y="1728"/>
              <a:chExt cx="192" cy="480"/>
            </a:xfrm>
          </p:grpSpPr>
          <p:sp>
            <p:nvSpPr>
              <p:cNvPr id="105" name="Line 8">
                <a:extLst>
                  <a:ext uri="{FF2B5EF4-FFF2-40B4-BE49-F238E27FC236}">
                    <a16:creationId xmlns:a16="http://schemas.microsoft.com/office/drawing/2014/main" id="{216917B6-878E-8046-B84B-C5C437644EB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Line 9">
                <a:extLst>
                  <a:ext uri="{FF2B5EF4-FFF2-40B4-BE49-F238E27FC236}">
                    <a16:creationId xmlns:a16="http://schemas.microsoft.com/office/drawing/2014/main" id="{6A2858EC-FA36-B343-A45E-1C2F9877ABA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
                <a:extLst>
                  <a:ext uri="{FF2B5EF4-FFF2-40B4-BE49-F238E27FC236}">
                    <a16:creationId xmlns:a16="http://schemas.microsoft.com/office/drawing/2014/main" id="{34EB78BB-DEA8-0045-8039-C35CC256EA1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1">
                <a:extLst>
                  <a:ext uri="{FF2B5EF4-FFF2-40B4-BE49-F238E27FC236}">
                    <a16:creationId xmlns:a16="http://schemas.microsoft.com/office/drawing/2014/main" id="{90CCCF58-2B8D-6A4E-A31E-435DBFC3795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92" name="Group 210">
              <a:extLst>
                <a:ext uri="{FF2B5EF4-FFF2-40B4-BE49-F238E27FC236}">
                  <a16:creationId xmlns:a16="http://schemas.microsoft.com/office/drawing/2014/main" id="{59304E86-F635-CB46-A5DB-8F3B4344CD51}"/>
                </a:ext>
              </a:extLst>
            </p:cNvPr>
            <p:cNvGrpSpPr>
              <a:grpSpLocks/>
            </p:cNvGrpSpPr>
            <p:nvPr/>
          </p:nvGrpSpPr>
          <p:grpSpPr bwMode="auto">
            <a:xfrm rot="5400000">
              <a:off x="585700" y="3324345"/>
              <a:ext cx="304800" cy="762000"/>
              <a:chOff x="3216" y="1728"/>
              <a:chExt cx="192" cy="480"/>
            </a:xfrm>
          </p:grpSpPr>
          <p:sp>
            <p:nvSpPr>
              <p:cNvPr id="101" name="Line 8">
                <a:extLst>
                  <a:ext uri="{FF2B5EF4-FFF2-40B4-BE49-F238E27FC236}">
                    <a16:creationId xmlns:a16="http://schemas.microsoft.com/office/drawing/2014/main" id="{92CACECF-5BDA-1F43-A742-F48D4A4A411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9">
                <a:extLst>
                  <a:ext uri="{FF2B5EF4-FFF2-40B4-BE49-F238E27FC236}">
                    <a16:creationId xmlns:a16="http://schemas.microsoft.com/office/drawing/2014/main" id="{D6032AA9-3602-DD45-9588-AD336DFED7E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0">
                <a:extLst>
                  <a:ext uri="{FF2B5EF4-FFF2-40B4-BE49-F238E27FC236}">
                    <a16:creationId xmlns:a16="http://schemas.microsoft.com/office/drawing/2014/main" id="{B3DA7F87-FBE9-8D42-B902-6C7C2C8EFD8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1">
                <a:extLst>
                  <a:ext uri="{FF2B5EF4-FFF2-40B4-BE49-F238E27FC236}">
                    <a16:creationId xmlns:a16="http://schemas.microsoft.com/office/drawing/2014/main" id="{7D451B41-DF43-2F4A-AFED-8AA616644E6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3" name="TextBox 92">
              <a:extLst>
                <a:ext uri="{FF2B5EF4-FFF2-40B4-BE49-F238E27FC236}">
                  <a16:creationId xmlns:a16="http://schemas.microsoft.com/office/drawing/2014/main" id="{ACAC6641-477D-0844-9728-9DA3DE407DB8}"/>
                </a:ext>
              </a:extLst>
            </p:cNvPr>
            <p:cNvSpPr txBox="1"/>
            <p:nvPr/>
          </p:nvSpPr>
          <p:spPr>
            <a:xfrm>
              <a:off x="196781" y="4018459"/>
              <a:ext cx="503037" cy="338554"/>
            </a:xfrm>
            <a:prstGeom prst="rect">
              <a:avLst/>
            </a:prstGeom>
            <a:noFill/>
          </p:spPr>
          <p:txBody>
            <a:bodyPr wrap="square" rtlCol="0">
              <a:spAutoFit/>
            </a:bodyPr>
            <a:lstStyle/>
            <a:p>
              <a:r>
                <a:rPr lang="en-US" sz="1600" dirty="0"/>
                <a:t>in</a:t>
              </a:r>
              <a:endParaRPr lang="en-US" sz="1200" baseline="-25000" dirty="0"/>
            </a:p>
          </p:txBody>
        </p:sp>
        <p:sp>
          <p:nvSpPr>
            <p:cNvPr id="94" name="Oval 93">
              <a:extLst>
                <a:ext uri="{FF2B5EF4-FFF2-40B4-BE49-F238E27FC236}">
                  <a16:creationId xmlns:a16="http://schemas.microsoft.com/office/drawing/2014/main" id="{18F3577B-104F-C349-8FA1-EBE04855AFC3}"/>
                </a:ext>
              </a:extLst>
            </p:cNvPr>
            <p:cNvSpPr/>
            <p:nvPr/>
          </p:nvSpPr>
          <p:spPr>
            <a:xfrm>
              <a:off x="316152" y="4585118"/>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95" name="Oval 94">
              <a:extLst>
                <a:ext uri="{FF2B5EF4-FFF2-40B4-BE49-F238E27FC236}">
                  <a16:creationId xmlns:a16="http://schemas.microsoft.com/office/drawing/2014/main" id="{A8ECE0C3-DC55-A84D-B84F-B3114A475E34}"/>
                </a:ext>
              </a:extLst>
            </p:cNvPr>
            <p:cNvSpPr/>
            <p:nvPr/>
          </p:nvSpPr>
          <p:spPr>
            <a:xfrm>
              <a:off x="1035229" y="4578792"/>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96" name="TextBox 95">
              <a:extLst>
                <a:ext uri="{FF2B5EF4-FFF2-40B4-BE49-F238E27FC236}">
                  <a16:creationId xmlns:a16="http://schemas.microsoft.com/office/drawing/2014/main" id="{68157437-5A9A-7D4C-A08F-66896D5DD6A7}"/>
                </a:ext>
              </a:extLst>
            </p:cNvPr>
            <p:cNvSpPr txBox="1"/>
            <p:nvPr/>
          </p:nvSpPr>
          <p:spPr>
            <a:xfrm>
              <a:off x="2615328" y="2897686"/>
              <a:ext cx="547088" cy="338554"/>
            </a:xfrm>
            <a:prstGeom prst="rect">
              <a:avLst/>
            </a:prstGeom>
            <a:noFill/>
          </p:spPr>
          <p:txBody>
            <a:bodyPr wrap="square" rtlCol="0">
              <a:spAutoFit/>
            </a:bodyPr>
            <a:lstStyle/>
            <a:p>
              <a:r>
                <a:rPr lang="en-US" sz="1600" dirty="0"/>
                <a:t>C</a:t>
              </a:r>
              <a:r>
                <a:rPr lang="en-US" sz="1600" baseline="-25000" dirty="0"/>
                <a:t>o</a:t>
              </a:r>
            </a:p>
          </p:txBody>
        </p:sp>
        <p:sp>
          <p:nvSpPr>
            <p:cNvPr id="97" name="TextBox 96">
              <a:extLst>
                <a:ext uri="{FF2B5EF4-FFF2-40B4-BE49-F238E27FC236}">
                  <a16:creationId xmlns:a16="http://schemas.microsoft.com/office/drawing/2014/main" id="{B8FD59D1-1BD8-044F-B66A-9C60996E79AE}"/>
                </a:ext>
              </a:extLst>
            </p:cNvPr>
            <p:cNvSpPr txBox="1"/>
            <p:nvPr/>
          </p:nvSpPr>
          <p:spPr>
            <a:xfrm>
              <a:off x="599469" y="3241622"/>
              <a:ext cx="530268" cy="338554"/>
            </a:xfrm>
            <a:prstGeom prst="rect">
              <a:avLst/>
            </a:prstGeom>
            <a:noFill/>
          </p:spPr>
          <p:txBody>
            <a:bodyPr wrap="square" rtlCol="0">
              <a:spAutoFit/>
            </a:bodyPr>
            <a:lstStyle/>
            <a:p>
              <a:r>
                <a:rPr lang="en-US" sz="1600" dirty="0"/>
                <a:t>C</a:t>
              </a:r>
              <a:r>
                <a:rPr lang="en-US" sz="1600" baseline="-25000" dirty="0"/>
                <a:t>i</a:t>
              </a:r>
            </a:p>
          </p:txBody>
        </p:sp>
        <p:sp>
          <p:nvSpPr>
            <p:cNvPr id="98" name="Freeform 12">
              <a:extLst>
                <a:ext uri="{FF2B5EF4-FFF2-40B4-BE49-F238E27FC236}">
                  <a16:creationId xmlns:a16="http://schemas.microsoft.com/office/drawing/2014/main" id="{72394777-D5B7-5D4C-AA9B-5812345C6B0B}"/>
                </a:ext>
              </a:extLst>
            </p:cNvPr>
            <p:cNvSpPr>
              <a:spLocks/>
            </p:cNvSpPr>
            <p:nvPr/>
          </p:nvSpPr>
          <p:spPr bwMode="auto">
            <a:xfrm flipH="1">
              <a:off x="3033978" y="339341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99" name="Straight Connector 98">
              <a:extLst>
                <a:ext uri="{FF2B5EF4-FFF2-40B4-BE49-F238E27FC236}">
                  <a16:creationId xmlns:a16="http://schemas.microsoft.com/office/drawing/2014/main" id="{CEBA3824-8037-1F43-9E5F-03D043793B82}"/>
                </a:ext>
              </a:extLst>
            </p:cNvPr>
            <p:cNvCxnSpPr>
              <a:cxnSpLocks/>
            </p:cNvCxnSpPr>
            <p:nvPr/>
          </p:nvCxnSpPr>
          <p:spPr>
            <a:xfrm flipV="1">
              <a:off x="3127458" y="4040261"/>
              <a:ext cx="0" cy="6335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0" name="TextBox 99">
              <a:extLst>
                <a:ext uri="{FF2B5EF4-FFF2-40B4-BE49-F238E27FC236}">
                  <a16:creationId xmlns:a16="http://schemas.microsoft.com/office/drawing/2014/main" id="{753F065F-23FA-8A4F-ABAC-1B6643FDB8DE}"/>
                </a:ext>
              </a:extLst>
            </p:cNvPr>
            <p:cNvSpPr txBox="1"/>
            <p:nvPr/>
          </p:nvSpPr>
          <p:spPr>
            <a:xfrm>
              <a:off x="2623706" y="3726849"/>
              <a:ext cx="732911" cy="338554"/>
            </a:xfrm>
            <a:prstGeom prst="rect">
              <a:avLst/>
            </a:prstGeom>
            <a:noFill/>
          </p:spPr>
          <p:txBody>
            <a:bodyPr wrap="square" rtlCol="0">
              <a:spAutoFit/>
            </a:bodyPr>
            <a:lstStyle/>
            <a:p>
              <a:r>
                <a:rPr lang="en-US" sz="1600" dirty="0"/>
                <a:t>R</a:t>
              </a:r>
              <a:r>
                <a:rPr lang="en-US" sz="1600" baseline="-25000" dirty="0"/>
                <a:t>L</a:t>
              </a:r>
              <a:endParaRPr lang="en-US" sz="1200" baseline="-25000" dirty="0"/>
            </a:p>
          </p:txBody>
        </p:sp>
      </p:gr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B625B3D9-8ABC-DE4C-87B8-6D3143BA6A8E}"/>
                  </a:ext>
                </a:extLst>
              </p:cNvPr>
              <p:cNvSpPr txBox="1"/>
              <p:nvPr/>
            </p:nvSpPr>
            <p:spPr>
              <a:xfrm>
                <a:off x="348816" y="1279135"/>
                <a:ext cx="8478597" cy="4765172"/>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sub>
                    </m:sSub>
                    <m:r>
                      <a:rPr lang="en-US" b="0" i="0"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𝑏𝑒</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𝑐</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𝑏</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𝐸</m:t>
                        </m:r>
                      </m:sub>
                    </m:sSub>
                  </m:oMath>
                </a14:m>
                <a:endParaRPr lang="en-US" dirty="0"/>
              </a:p>
              <a:p>
                <a:pPr marL="285750" indent="-285750">
                  <a:buFont typeface="Arial" panose="020B0604020202020204" pitchFamily="34" charset="0"/>
                  <a:buChar char="•"/>
                </a:pP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𝑖</m:t>
                        </m:r>
                      </m:e>
                      <m:sub>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sub>
                    </m:sSub>
                    <m:r>
                      <a:rPr lang="en-US">
                        <a:latin typeface="Cambria Math" panose="02040503050406030204" pitchFamily="18" charset="0"/>
                      </a:rPr>
                      <m:t>=</m:t>
                    </m:r>
                    <m:f>
                      <m:fPr>
                        <m:ctrlPr>
                          <a:rPr lang="en-US" i="1" smtClean="0">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𝑣</m:t>
                            </m:r>
                          </m:e>
                          <m:sub>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den>
                    </m:f>
                  </m:oMath>
                </a14:m>
                <a:endParaRPr lang="en-US" dirty="0"/>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𝑏</m:t>
                        </m:r>
                      </m:sub>
                    </m:sSub>
                  </m:oMath>
                </a14:m>
                <a:endParaRPr lang="en-US" dirty="0"/>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𝑐𝑐</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𝑏</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𝑅</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2</m:t>
                        </m:r>
                      </m:sub>
                    </m:sSub>
                  </m:oMath>
                </a14:m>
                <a:endParaRPr lang="en-US" dirty="0"/>
              </a:p>
              <a:p>
                <a:pPr marL="285750" indent="-285750">
                  <a:buFont typeface="Arial" panose="020B0604020202020204" pitchFamily="34" charset="0"/>
                  <a:buChar char="•"/>
                </a:pPr>
                <a:r>
                  <a:rPr lang="en-US" dirty="0"/>
                  <a:t>For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𝐵</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a14:m>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𝑐𝑐</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𝐵</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𝑏𝑒</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𝑏</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𝑐</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𝑏</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𝐸</m:t>
                        </m:r>
                      </m:sub>
                    </m:sSub>
                  </m:oMath>
                </a14:m>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𝑐</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𝛽</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𝑏</m:t>
                        </m:r>
                      </m:sub>
                    </m:sSub>
                  </m:oMath>
                </a14:m>
                <a:endParaRPr lang="en-US" b="0" dirty="0">
                  <a:ea typeface="Cambria Math" panose="02040503050406030204" pitchFamily="18" charset="0"/>
                </a:endParaRPr>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𝑐</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𝑐𝑐</m:t>
                            </m:r>
                          </m:sub>
                        </m:sSub>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𝐵</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den>
                        </m:f>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𝑏𝑒</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𝐸</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𝐶</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𝐸</m:t>
                                </m:r>
                              </m:sub>
                            </m:sSub>
                            <m:r>
                              <a:rPr lang="en-US" b="0" i="1" smtClean="0">
                                <a:latin typeface="Cambria Math" panose="02040503050406030204" pitchFamily="18" charset="0"/>
                              </a:rPr>
                              <m:t>)</m:t>
                            </m:r>
                          </m:num>
                          <m:den>
                            <m:r>
                              <a:rPr lang="en-US" b="0" i="1" smtClean="0">
                                <a:latin typeface="Cambria Math" panose="02040503050406030204" pitchFamily="18" charset="0"/>
                                <a:ea typeface="Cambria Math" panose="02040503050406030204" pitchFamily="18" charset="0"/>
                              </a:rPr>
                              <m:t>𝛽</m:t>
                            </m:r>
                          </m:den>
                        </m:f>
                      </m:den>
                    </m:f>
                  </m:oMath>
                </a14:m>
                <a:endParaRPr lang="en-US" dirty="0"/>
              </a:p>
              <a:p>
                <a:pPr marL="285750" indent="-285750">
                  <a:buFont typeface="Arial" panose="020B0604020202020204" pitchFamily="34" charset="0"/>
                  <a:buChar char="•"/>
                  <a:tabLst>
                    <a:tab pos="5938838" algn="l"/>
                  </a:tabLst>
                </a:pPr>
                <a:r>
                  <a:rPr lang="en-US" dirty="0"/>
                  <a:t>If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𝐸</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𝐶</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𝐸</m:t>
                            </m:r>
                          </m:sub>
                        </m:sSub>
                        <m:r>
                          <a:rPr lang="en-US" b="0" i="1" smtClean="0">
                            <a:latin typeface="Cambria Math" panose="02040503050406030204" pitchFamily="18" charset="0"/>
                          </a:rPr>
                          <m:t>)</m:t>
                        </m:r>
                      </m:num>
                      <m:den>
                        <m:r>
                          <a:rPr lang="en-US" b="0" i="1" smtClean="0">
                            <a:latin typeface="Cambria Math" panose="02040503050406030204" pitchFamily="18" charset="0"/>
                            <a:ea typeface="Cambria Math" panose="02040503050406030204" pitchFamily="18" charset="0"/>
                          </a:rPr>
                          <m:t>𝛽</m:t>
                        </m:r>
                      </m:den>
                    </m:f>
                  </m:oMath>
                </a14:m>
                <a:r>
                  <a:rPr lang="en-US" dirty="0"/>
                  <a:t>, </a:t>
                </a:r>
                <a14:m>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𝑐</m:t>
                            </m:r>
                          </m:sub>
                        </m:sSub>
                      </m:num>
                      <m:den>
                        <m:r>
                          <a:rPr lang="en-US"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𝑏𝑒</m:t>
                            </m:r>
                          </m:sub>
                        </m:sSub>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𝐸</m:t>
                            </m:r>
                          </m:sub>
                        </m:sSub>
                      </m:den>
                    </m:f>
                  </m:oMath>
                </a14:m>
                <a:r>
                  <a:rPr lang="en-US" dirty="0"/>
                  <a:t>, be acts like diode so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𝑐</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𝑠</m:t>
                        </m:r>
                      </m:sub>
                    </m:sSub>
                    <m:r>
                      <m:rPr>
                        <m:sty m:val="p"/>
                      </m:rPr>
                      <a:rPr lang="el-GR" b="0" i="1" smtClean="0">
                        <a:latin typeface="Cambria Math" panose="02040503050406030204" pitchFamily="18" charset="0"/>
                        <a:ea typeface="Cambria Math" panose="02040503050406030204" pitchFamily="18" charset="0"/>
                      </a:rPr>
                      <m:t>β</m:t>
                    </m:r>
                    <m:r>
                      <m:rPr>
                        <m:sty m:val="p"/>
                      </m:rPr>
                      <a:rPr lang="en-US" b="0" i="0" smtClean="0">
                        <a:latin typeface="Cambria Math" panose="02040503050406030204" pitchFamily="18" charset="0"/>
                      </a:rPr>
                      <m:t>exp</m:t>
                    </m:r>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𝑏𝑒</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𝑇</m:t>
                            </m:r>
                          </m:sub>
                        </m:sSub>
                      </m:den>
                    </m:f>
                    <m:r>
                      <a:rPr lang="en-US" b="0" i="1" smtClean="0">
                        <a:latin typeface="Cambria Math" panose="02040503050406030204" pitchFamily="18" charset="0"/>
                      </a:rPr>
                      <m:t>)</m:t>
                    </m:r>
                  </m:oMath>
                </a14:m>
                <a:r>
                  <a:rPr lang="en-US" dirty="0"/>
                  <a:t>.  Want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𝐸</m:t>
                        </m:r>
                      </m:sub>
                    </m:sSub>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2</m:t>
                    </m:r>
                    <m:r>
                      <a:rPr lang="en-US" b="0" i="1" smtClean="0">
                        <a:latin typeface="Cambria Math" panose="02040503050406030204" pitchFamily="18" charset="0"/>
                        <a:ea typeface="Cambria Math" panose="02040503050406030204" pitchFamily="18" charset="0"/>
                      </a:rPr>
                      <m:t>𝑣</m:t>
                    </m:r>
                  </m:oMath>
                </a14:m>
                <a:endParaRPr lang="en-US" dirty="0"/>
              </a:p>
            </p:txBody>
          </p:sp>
        </mc:Choice>
        <mc:Fallback xmlns="">
          <p:sp>
            <p:nvSpPr>
              <p:cNvPr id="2" name="TextBox 1">
                <a:extLst>
                  <a:ext uri="{FF2B5EF4-FFF2-40B4-BE49-F238E27FC236}">
                    <a16:creationId xmlns:a16="http://schemas.microsoft.com/office/drawing/2014/main" id="{B625B3D9-8ABC-DE4C-87B8-6D3143BA6A8E}"/>
                  </a:ext>
                </a:extLst>
              </p:cNvPr>
              <p:cNvSpPr txBox="1">
                <a:spLocks noRot="1" noChangeAspect="1" noMove="1" noResize="1" noEditPoints="1" noAdjustHandles="1" noChangeArrowheads="1" noChangeShapeType="1" noTextEdit="1"/>
              </p:cNvSpPr>
              <p:nvPr/>
            </p:nvSpPr>
            <p:spPr>
              <a:xfrm>
                <a:off x="348816" y="1279135"/>
                <a:ext cx="8478597" cy="4765172"/>
              </a:xfrm>
              <a:prstGeom prst="rect">
                <a:avLst/>
              </a:prstGeom>
              <a:blipFill>
                <a:blip r:embed="rId3"/>
                <a:stretch>
                  <a:fillRect l="-448" t="-265"/>
                </a:stretch>
              </a:blipFill>
            </p:spPr>
            <p:txBody>
              <a:bodyPr/>
              <a:lstStyle/>
              <a:p>
                <a:r>
                  <a:rPr lang="en-US">
                    <a:noFill/>
                  </a:rPr>
                  <a:t> </a:t>
                </a:r>
              </a:p>
            </p:txBody>
          </p:sp>
        </mc:Fallback>
      </mc:AlternateContent>
      <p:grpSp>
        <p:nvGrpSpPr>
          <p:cNvPr id="145" name="Group 144">
            <a:extLst>
              <a:ext uri="{FF2B5EF4-FFF2-40B4-BE49-F238E27FC236}">
                <a16:creationId xmlns:a16="http://schemas.microsoft.com/office/drawing/2014/main" id="{12256223-DB1D-1F42-87DB-5E1DB5EAB69F}"/>
              </a:ext>
            </a:extLst>
          </p:cNvPr>
          <p:cNvGrpSpPr/>
          <p:nvPr/>
        </p:nvGrpSpPr>
        <p:grpSpPr>
          <a:xfrm>
            <a:off x="8910995" y="3939884"/>
            <a:ext cx="2985945" cy="2585963"/>
            <a:chOff x="8901254" y="4105573"/>
            <a:chExt cx="2985945" cy="2585963"/>
          </a:xfrm>
        </p:grpSpPr>
        <p:sp>
          <p:nvSpPr>
            <p:cNvPr id="119" name="Freeform 12">
              <a:extLst>
                <a:ext uri="{FF2B5EF4-FFF2-40B4-BE49-F238E27FC236}">
                  <a16:creationId xmlns:a16="http://schemas.microsoft.com/office/drawing/2014/main" id="{76FDF690-586A-204C-AEBC-526CD59F1F7A}"/>
                </a:ext>
              </a:extLst>
            </p:cNvPr>
            <p:cNvSpPr>
              <a:spLocks/>
            </p:cNvSpPr>
            <p:nvPr/>
          </p:nvSpPr>
          <p:spPr bwMode="auto">
            <a:xfrm flipH="1">
              <a:off x="9375731" y="4665460"/>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20" name="Oval 119">
              <a:extLst>
                <a:ext uri="{FF2B5EF4-FFF2-40B4-BE49-F238E27FC236}">
                  <a16:creationId xmlns:a16="http://schemas.microsoft.com/office/drawing/2014/main" id="{EC623D04-B9B4-474C-A869-79F3B758E6F5}"/>
                </a:ext>
              </a:extLst>
            </p:cNvPr>
            <p:cNvSpPr/>
            <p:nvPr/>
          </p:nvSpPr>
          <p:spPr>
            <a:xfrm>
              <a:off x="9128295" y="4613861"/>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1" name="Line 9">
              <a:extLst>
                <a:ext uri="{FF2B5EF4-FFF2-40B4-BE49-F238E27FC236}">
                  <a16:creationId xmlns:a16="http://schemas.microsoft.com/office/drawing/2014/main" id="{C75177AF-169D-E740-95B4-A288D016AA46}"/>
                </a:ext>
              </a:extLst>
            </p:cNvPr>
            <p:cNvSpPr>
              <a:spLocks noChangeAspect="1" noChangeShapeType="1"/>
            </p:cNvSpPr>
            <p:nvPr/>
          </p:nvSpPr>
          <p:spPr bwMode="auto">
            <a:xfrm rot="5400000">
              <a:off x="9308835" y="4501789"/>
              <a:ext cx="0" cy="3429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22" name="Group 220">
              <a:extLst>
                <a:ext uri="{FF2B5EF4-FFF2-40B4-BE49-F238E27FC236}">
                  <a16:creationId xmlns:a16="http://schemas.microsoft.com/office/drawing/2014/main" id="{BDE9619A-B738-5743-AC02-729CE125FCB6}"/>
                </a:ext>
              </a:extLst>
            </p:cNvPr>
            <p:cNvGrpSpPr>
              <a:grpSpLocks/>
            </p:cNvGrpSpPr>
            <p:nvPr/>
          </p:nvGrpSpPr>
          <p:grpSpPr bwMode="auto">
            <a:xfrm>
              <a:off x="9387739" y="5340154"/>
              <a:ext cx="152400" cy="304800"/>
              <a:chOff x="3264" y="3072"/>
              <a:chExt cx="96" cy="192"/>
            </a:xfrm>
          </p:grpSpPr>
          <p:sp>
            <p:nvSpPr>
              <p:cNvPr id="123" name="Line 17">
                <a:extLst>
                  <a:ext uri="{FF2B5EF4-FFF2-40B4-BE49-F238E27FC236}">
                    <a16:creationId xmlns:a16="http://schemas.microsoft.com/office/drawing/2014/main" id="{B6381EEA-30CC-ED46-9163-225E3B1D952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Freeform 18">
                <a:extLst>
                  <a:ext uri="{FF2B5EF4-FFF2-40B4-BE49-F238E27FC236}">
                    <a16:creationId xmlns:a16="http://schemas.microsoft.com/office/drawing/2014/main" id="{57D259CA-3729-274C-89D9-451A44AC81E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26" name="Group 220">
              <a:extLst>
                <a:ext uri="{FF2B5EF4-FFF2-40B4-BE49-F238E27FC236}">
                  <a16:creationId xmlns:a16="http://schemas.microsoft.com/office/drawing/2014/main" id="{55D09D58-0259-2243-937E-3A11FCC016B4}"/>
                </a:ext>
              </a:extLst>
            </p:cNvPr>
            <p:cNvGrpSpPr>
              <a:grpSpLocks/>
            </p:cNvGrpSpPr>
            <p:nvPr/>
          </p:nvGrpSpPr>
          <p:grpSpPr bwMode="auto">
            <a:xfrm>
              <a:off x="10084426" y="5318383"/>
              <a:ext cx="152400" cy="304800"/>
              <a:chOff x="3264" y="3072"/>
              <a:chExt cx="96" cy="192"/>
            </a:xfrm>
          </p:grpSpPr>
          <p:sp>
            <p:nvSpPr>
              <p:cNvPr id="127" name="Line 17">
                <a:extLst>
                  <a:ext uri="{FF2B5EF4-FFF2-40B4-BE49-F238E27FC236}">
                    <a16:creationId xmlns:a16="http://schemas.microsoft.com/office/drawing/2014/main" id="{B8A916E5-E4BD-8B43-B904-6E3A61C8D0CC}"/>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Freeform 18">
                <a:extLst>
                  <a:ext uri="{FF2B5EF4-FFF2-40B4-BE49-F238E27FC236}">
                    <a16:creationId xmlns:a16="http://schemas.microsoft.com/office/drawing/2014/main" id="{03048072-033C-F948-A1E1-8C4AB1982613}"/>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29" name="Freeform 12">
              <a:extLst>
                <a:ext uri="{FF2B5EF4-FFF2-40B4-BE49-F238E27FC236}">
                  <a16:creationId xmlns:a16="http://schemas.microsoft.com/office/drawing/2014/main" id="{A6875398-0CEE-AB46-BD9E-04C1157D1477}"/>
                </a:ext>
              </a:extLst>
            </p:cNvPr>
            <p:cNvSpPr>
              <a:spLocks/>
            </p:cNvSpPr>
            <p:nvPr/>
          </p:nvSpPr>
          <p:spPr bwMode="auto">
            <a:xfrm flipH="1">
              <a:off x="10638476" y="467634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30" name="Line 9">
              <a:extLst>
                <a:ext uri="{FF2B5EF4-FFF2-40B4-BE49-F238E27FC236}">
                  <a16:creationId xmlns:a16="http://schemas.microsoft.com/office/drawing/2014/main" id="{111743F3-AF63-9D47-8C52-80382F9641BF}"/>
                </a:ext>
              </a:extLst>
            </p:cNvPr>
            <p:cNvSpPr>
              <a:spLocks noChangeAspect="1" noChangeShapeType="1"/>
            </p:cNvSpPr>
            <p:nvPr/>
          </p:nvSpPr>
          <p:spPr bwMode="auto">
            <a:xfrm rot="5400000">
              <a:off x="10457278" y="4365717"/>
              <a:ext cx="0" cy="59326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31" name="Group 203">
              <a:extLst>
                <a:ext uri="{FF2B5EF4-FFF2-40B4-BE49-F238E27FC236}">
                  <a16:creationId xmlns:a16="http://schemas.microsoft.com/office/drawing/2014/main" id="{BB3E9BE3-9C75-3C48-954F-A9254E7ADA32}"/>
                </a:ext>
              </a:extLst>
            </p:cNvPr>
            <p:cNvGrpSpPr>
              <a:grpSpLocks/>
            </p:cNvGrpSpPr>
            <p:nvPr/>
          </p:nvGrpSpPr>
          <p:grpSpPr bwMode="auto">
            <a:xfrm>
              <a:off x="10012662" y="4654573"/>
              <a:ext cx="304800" cy="762000"/>
              <a:chOff x="3216" y="2400"/>
              <a:chExt cx="192" cy="480"/>
            </a:xfrm>
          </p:grpSpPr>
          <p:sp>
            <p:nvSpPr>
              <p:cNvPr id="132" name="Line 46">
                <a:extLst>
                  <a:ext uri="{FF2B5EF4-FFF2-40B4-BE49-F238E27FC236}">
                    <a16:creationId xmlns:a16="http://schemas.microsoft.com/office/drawing/2014/main" id="{AEFE9A0A-B344-114F-944F-46171B0BD5EF}"/>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47">
                <a:extLst>
                  <a:ext uri="{FF2B5EF4-FFF2-40B4-BE49-F238E27FC236}">
                    <a16:creationId xmlns:a16="http://schemas.microsoft.com/office/drawing/2014/main" id="{47694C73-52C3-3842-A07B-093B96426944}"/>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48">
                <a:extLst>
                  <a:ext uri="{FF2B5EF4-FFF2-40B4-BE49-F238E27FC236}">
                    <a16:creationId xmlns:a16="http://schemas.microsoft.com/office/drawing/2014/main" id="{4B1BD8DB-E547-FE44-85FB-8552B1525FA3}"/>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135" name="Freeform 49">
                <a:extLst>
                  <a:ext uri="{FF2B5EF4-FFF2-40B4-BE49-F238E27FC236}">
                    <a16:creationId xmlns:a16="http://schemas.microsoft.com/office/drawing/2014/main" id="{1C4F8871-A752-D443-B18C-5D7959A8F4D4}"/>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136" name="Freeform 50">
                <a:extLst>
                  <a:ext uri="{FF2B5EF4-FFF2-40B4-BE49-F238E27FC236}">
                    <a16:creationId xmlns:a16="http://schemas.microsoft.com/office/drawing/2014/main" id="{613AF9CC-9A33-7A45-A53D-9036214A28EA}"/>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37" name="Group 220">
              <a:extLst>
                <a:ext uri="{FF2B5EF4-FFF2-40B4-BE49-F238E27FC236}">
                  <a16:creationId xmlns:a16="http://schemas.microsoft.com/office/drawing/2014/main" id="{0D9F81E0-377A-FF4F-AB3E-43929973F615}"/>
                </a:ext>
              </a:extLst>
            </p:cNvPr>
            <p:cNvGrpSpPr>
              <a:grpSpLocks/>
            </p:cNvGrpSpPr>
            <p:nvPr/>
          </p:nvGrpSpPr>
          <p:grpSpPr bwMode="auto">
            <a:xfrm>
              <a:off x="10653716" y="5387347"/>
              <a:ext cx="152400" cy="304800"/>
              <a:chOff x="3264" y="3072"/>
              <a:chExt cx="96" cy="192"/>
            </a:xfrm>
          </p:grpSpPr>
          <p:sp>
            <p:nvSpPr>
              <p:cNvPr id="138" name="Line 17">
                <a:extLst>
                  <a:ext uri="{FF2B5EF4-FFF2-40B4-BE49-F238E27FC236}">
                    <a16:creationId xmlns:a16="http://schemas.microsoft.com/office/drawing/2014/main" id="{1EF98501-2D08-B144-9D64-4DD2DB5F538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9" name="Freeform 18">
                <a:extLst>
                  <a:ext uri="{FF2B5EF4-FFF2-40B4-BE49-F238E27FC236}">
                    <a16:creationId xmlns:a16="http://schemas.microsoft.com/office/drawing/2014/main" id="{A62B975A-8502-1146-AB52-6E5BB7FB93E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40" name="Oval 139">
              <a:extLst>
                <a:ext uri="{FF2B5EF4-FFF2-40B4-BE49-F238E27FC236}">
                  <a16:creationId xmlns:a16="http://schemas.microsoft.com/office/drawing/2014/main" id="{5EF0BE51-4774-A74B-A5C9-DCFF27562F96}"/>
                </a:ext>
              </a:extLst>
            </p:cNvPr>
            <p:cNvSpPr/>
            <p:nvPr/>
          </p:nvSpPr>
          <p:spPr>
            <a:xfrm>
              <a:off x="10652296" y="4613857"/>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41" name="TextBox 140">
              <a:extLst>
                <a:ext uri="{FF2B5EF4-FFF2-40B4-BE49-F238E27FC236}">
                  <a16:creationId xmlns:a16="http://schemas.microsoft.com/office/drawing/2014/main" id="{4BF0B797-12BB-2D46-B071-BCB112663869}"/>
                </a:ext>
              </a:extLst>
            </p:cNvPr>
            <p:cNvSpPr txBox="1"/>
            <p:nvPr/>
          </p:nvSpPr>
          <p:spPr>
            <a:xfrm>
              <a:off x="9088042" y="4859820"/>
              <a:ext cx="346967" cy="338554"/>
            </a:xfrm>
            <a:prstGeom prst="rect">
              <a:avLst/>
            </a:prstGeom>
            <a:noFill/>
          </p:spPr>
          <p:txBody>
            <a:bodyPr wrap="square" rtlCol="0">
              <a:spAutoFit/>
            </a:bodyPr>
            <a:lstStyle/>
            <a:p>
              <a:r>
                <a:rPr lang="en-US" sz="1600" dirty="0"/>
                <a:t>R</a:t>
              </a:r>
              <a:endParaRPr lang="en-US" sz="1200" baseline="-25000" dirty="0"/>
            </a:p>
          </p:txBody>
        </p:sp>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50002D6E-0690-CE48-9011-DD83EC8514EC}"/>
                    </a:ext>
                  </a:extLst>
                </p:cNvPr>
                <p:cNvSpPr txBox="1"/>
                <p:nvPr/>
              </p:nvSpPr>
              <p:spPr>
                <a:xfrm>
                  <a:off x="9651519" y="4686190"/>
                  <a:ext cx="566663" cy="276999"/>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1200" i="1" smtClean="0">
                            <a:latin typeface="Cambria Math" panose="02040503050406030204" pitchFamily="18" charset="0"/>
                            <a:ea typeface="Cambria Math" panose="02040503050406030204" pitchFamily="18" charset="0"/>
                          </a:rPr>
                          <m:t>𝛽</m:t>
                        </m:r>
                        <m:sSub>
                          <m:sSubPr>
                            <m:ctrlPr>
                              <a:rPr lang="en-US" sz="1200" i="1" smtClean="0">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𝑖</m:t>
                            </m:r>
                          </m:e>
                          <m:sub>
                            <m:r>
                              <a:rPr lang="en-US" sz="1200" b="0" i="1" smtClean="0">
                                <a:latin typeface="Cambria Math" panose="02040503050406030204" pitchFamily="18" charset="0"/>
                                <a:ea typeface="Cambria Math" panose="02040503050406030204" pitchFamily="18" charset="0"/>
                              </a:rPr>
                              <m:t>𝑏</m:t>
                            </m:r>
                          </m:sub>
                        </m:sSub>
                      </m:oMath>
                    </m:oMathPara>
                  </a14:m>
                  <a:endParaRPr lang="en-US" sz="1200" dirty="0"/>
                </a:p>
              </p:txBody>
            </p:sp>
          </mc:Choice>
          <mc:Fallback xmlns="">
            <p:sp>
              <p:nvSpPr>
                <p:cNvPr id="142" name="TextBox 141">
                  <a:extLst>
                    <a:ext uri="{FF2B5EF4-FFF2-40B4-BE49-F238E27FC236}">
                      <a16:creationId xmlns:a16="http://schemas.microsoft.com/office/drawing/2014/main" id="{50002D6E-0690-CE48-9011-DD83EC8514EC}"/>
                    </a:ext>
                  </a:extLst>
                </p:cNvPr>
                <p:cNvSpPr txBox="1">
                  <a:spLocks noRot="1" noChangeAspect="1" noMove="1" noResize="1" noEditPoints="1" noAdjustHandles="1" noChangeArrowheads="1" noChangeShapeType="1" noTextEdit="1"/>
                </p:cNvSpPr>
                <p:nvPr/>
              </p:nvSpPr>
              <p:spPr>
                <a:xfrm>
                  <a:off x="9651519" y="4686190"/>
                  <a:ext cx="566663" cy="276999"/>
                </a:xfrm>
                <a:prstGeom prst="rect">
                  <a:avLst/>
                </a:prstGeom>
                <a:blipFill>
                  <a:blip r:embed="rId4"/>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3" name="TextBox 142">
                  <a:extLst>
                    <a:ext uri="{FF2B5EF4-FFF2-40B4-BE49-F238E27FC236}">
                      <a16:creationId xmlns:a16="http://schemas.microsoft.com/office/drawing/2014/main" id="{BBFF63E6-29D5-304D-A56B-CAC7DD22D345}"/>
                    </a:ext>
                  </a:extLst>
                </p:cNvPr>
                <p:cNvSpPr txBox="1"/>
                <p:nvPr/>
              </p:nvSpPr>
              <p:spPr>
                <a:xfrm>
                  <a:off x="10818871" y="4859820"/>
                  <a:ext cx="566663"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𝑅</m:t>
                            </m:r>
                          </m:e>
                          <m:sub>
                            <m:r>
                              <a:rPr lang="en-US" sz="1200" b="0" i="1" smtClean="0">
                                <a:latin typeface="Cambria Math" panose="02040503050406030204" pitchFamily="18" charset="0"/>
                              </a:rPr>
                              <m:t>𝐿</m:t>
                            </m:r>
                          </m:sub>
                        </m:sSub>
                      </m:oMath>
                    </m:oMathPara>
                  </a14:m>
                  <a:endParaRPr lang="en-US" sz="1200" dirty="0"/>
                </a:p>
              </p:txBody>
            </p:sp>
          </mc:Choice>
          <mc:Fallback xmlns="">
            <p:sp>
              <p:nvSpPr>
                <p:cNvPr id="143" name="TextBox 142">
                  <a:extLst>
                    <a:ext uri="{FF2B5EF4-FFF2-40B4-BE49-F238E27FC236}">
                      <a16:creationId xmlns:a16="http://schemas.microsoft.com/office/drawing/2014/main" id="{BBFF63E6-29D5-304D-A56B-CAC7DD22D345}"/>
                    </a:ext>
                  </a:extLst>
                </p:cNvPr>
                <p:cNvSpPr txBox="1">
                  <a:spLocks noRot="1" noChangeAspect="1" noMove="1" noResize="1" noEditPoints="1" noAdjustHandles="1" noChangeArrowheads="1" noChangeShapeType="1" noTextEdit="1"/>
                </p:cNvSpPr>
                <p:nvPr/>
              </p:nvSpPr>
              <p:spPr>
                <a:xfrm>
                  <a:off x="10818871" y="4859820"/>
                  <a:ext cx="566663" cy="276999"/>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BCA58434-F8D3-EB40-9353-0F6835CB6A6F}"/>
                    </a:ext>
                  </a:extLst>
                </p:cNvPr>
                <p:cNvSpPr txBox="1"/>
                <p:nvPr/>
              </p:nvSpPr>
              <p:spPr>
                <a:xfrm>
                  <a:off x="8901254" y="5756857"/>
                  <a:ext cx="2985945" cy="934679"/>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𝑅</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ea typeface="Cambria Math" panose="02040503050406030204" pitchFamily="18" charset="0"/>
                              </a:rPr>
                              <m:t>𝜋</m:t>
                            </m:r>
                          </m:sub>
                        </m:sSub>
                      </m:oMath>
                    </m:oMathPara>
                  </a14:m>
                  <a:endParaRPr lang="en-US" dirty="0"/>
                </a:p>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𝑒</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𝑇</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𝑐</m:t>
                                </m:r>
                              </m:sub>
                            </m:sSub>
                          </m:den>
                        </m:f>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ea typeface="Cambria Math" panose="02040503050406030204" pitchFamily="18" charset="0"/>
                              </a:rPr>
                              <m:t>𝜋</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𝑒</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ea typeface="Cambria Math" panose="02040503050406030204" pitchFamily="18" charset="0"/>
                          </a:rPr>
                          <m:t>+1)</m:t>
                        </m:r>
                      </m:oMath>
                    </m:oMathPara>
                  </a14:m>
                  <a:endParaRPr lang="en-US" dirty="0"/>
                </a:p>
              </p:txBody>
            </p:sp>
          </mc:Choice>
          <mc:Fallback xmlns="">
            <p:sp>
              <p:nvSpPr>
                <p:cNvPr id="4" name="TextBox 3">
                  <a:extLst>
                    <a:ext uri="{FF2B5EF4-FFF2-40B4-BE49-F238E27FC236}">
                      <a16:creationId xmlns:a16="http://schemas.microsoft.com/office/drawing/2014/main" id="{BCA58434-F8D3-EB40-9353-0F6835CB6A6F}"/>
                    </a:ext>
                  </a:extLst>
                </p:cNvPr>
                <p:cNvSpPr txBox="1">
                  <a:spLocks noRot="1" noChangeAspect="1" noMove="1" noResize="1" noEditPoints="1" noAdjustHandles="1" noChangeArrowheads="1" noChangeShapeType="1" noTextEdit="1"/>
                </p:cNvSpPr>
                <p:nvPr/>
              </p:nvSpPr>
              <p:spPr>
                <a:xfrm>
                  <a:off x="8901254" y="5756857"/>
                  <a:ext cx="2985945" cy="934679"/>
                </a:xfrm>
                <a:prstGeom prst="rect">
                  <a:avLst/>
                </a:prstGeom>
                <a:blipFill>
                  <a:blip r:embed="rId6"/>
                  <a:stretch>
                    <a:fillRect/>
                  </a:stretch>
                </a:blipFill>
              </p:spPr>
              <p:txBody>
                <a:bodyPr/>
                <a:lstStyle/>
                <a:p>
                  <a:r>
                    <a:rPr lang="en-US">
                      <a:noFill/>
                    </a:rPr>
                    <a:t> </a:t>
                  </a:r>
                </a:p>
              </p:txBody>
            </p:sp>
          </mc:Fallback>
        </mc:AlternateContent>
        <p:sp>
          <p:nvSpPr>
            <p:cNvPr id="144" name="TextBox 143">
              <a:extLst>
                <a:ext uri="{FF2B5EF4-FFF2-40B4-BE49-F238E27FC236}">
                  <a16:creationId xmlns:a16="http://schemas.microsoft.com/office/drawing/2014/main" id="{5A840CBC-C445-4C44-9407-1D5F1899559A}"/>
                </a:ext>
              </a:extLst>
            </p:cNvPr>
            <p:cNvSpPr txBox="1"/>
            <p:nvPr/>
          </p:nvSpPr>
          <p:spPr>
            <a:xfrm>
              <a:off x="8901255" y="4105573"/>
              <a:ext cx="2322367" cy="369332"/>
            </a:xfrm>
            <a:prstGeom prst="rect">
              <a:avLst/>
            </a:prstGeom>
            <a:noFill/>
          </p:spPr>
          <p:txBody>
            <a:bodyPr wrap="none" rtlCol="0">
              <a:spAutoFit/>
            </a:bodyPr>
            <a:lstStyle/>
            <a:p>
              <a:r>
                <a:rPr lang="en-US" dirty="0"/>
                <a:t>Small signal equivalent</a:t>
              </a:r>
            </a:p>
          </p:txBody>
        </p:sp>
      </p:grpSp>
    </p:spTree>
    <p:extLst>
      <p:ext uri="{BB962C8B-B14F-4D97-AF65-F5344CB8AC3E}">
        <p14:creationId xmlns:p14="http://schemas.microsoft.com/office/powerpoint/2010/main" val="213045184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More on FETs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77</a:t>
            </a:fld>
            <a:endParaRPr lang="en-US"/>
          </a:p>
        </p:txBody>
      </p:sp>
      <p:grpSp>
        <p:nvGrpSpPr>
          <p:cNvPr id="108" name="Group 107">
            <a:extLst>
              <a:ext uri="{FF2B5EF4-FFF2-40B4-BE49-F238E27FC236}">
                <a16:creationId xmlns:a16="http://schemas.microsoft.com/office/drawing/2014/main" id="{52F91CE2-CEF1-5E42-B8FE-F572432CF2F9}"/>
              </a:ext>
            </a:extLst>
          </p:cNvPr>
          <p:cNvGrpSpPr/>
          <p:nvPr/>
        </p:nvGrpSpPr>
        <p:grpSpPr>
          <a:xfrm>
            <a:off x="326263" y="3466489"/>
            <a:ext cx="3950983" cy="3075226"/>
            <a:chOff x="7598228" y="2237006"/>
            <a:chExt cx="3950983" cy="3075226"/>
          </a:xfrm>
        </p:grpSpPr>
        <p:sp>
          <p:nvSpPr>
            <p:cNvPr id="33" name="TextBox 32">
              <a:extLst>
                <a:ext uri="{FF2B5EF4-FFF2-40B4-BE49-F238E27FC236}">
                  <a16:creationId xmlns:a16="http://schemas.microsoft.com/office/drawing/2014/main" id="{24EB9DA6-501F-7B49-A287-8D50128217A9}"/>
                </a:ext>
              </a:extLst>
            </p:cNvPr>
            <p:cNvSpPr txBox="1"/>
            <p:nvPr/>
          </p:nvSpPr>
          <p:spPr>
            <a:xfrm>
              <a:off x="9402269" y="2305677"/>
              <a:ext cx="1556132" cy="369332"/>
            </a:xfrm>
            <a:prstGeom prst="rect">
              <a:avLst/>
            </a:prstGeom>
            <a:noFill/>
          </p:spPr>
          <p:txBody>
            <a:bodyPr wrap="none" rtlCol="0">
              <a:spAutoFit/>
            </a:bodyPr>
            <a:lstStyle/>
            <a:p>
              <a:r>
                <a:rPr lang="en-US" dirty="0"/>
                <a:t>FET equivalent</a:t>
              </a:r>
            </a:p>
          </p:txBody>
        </p:sp>
        <p:grpSp>
          <p:nvGrpSpPr>
            <p:cNvPr id="36" name="Group 203">
              <a:extLst>
                <a:ext uri="{FF2B5EF4-FFF2-40B4-BE49-F238E27FC236}">
                  <a16:creationId xmlns:a16="http://schemas.microsoft.com/office/drawing/2014/main" id="{E00E8298-8E21-5544-B082-9A5E00DCADAE}"/>
                </a:ext>
              </a:extLst>
            </p:cNvPr>
            <p:cNvGrpSpPr>
              <a:grpSpLocks/>
            </p:cNvGrpSpPr>
            <p:nvPr/>
          </p:nvGrpSpPr>
          <p:grpSpPr bwMode="auto">
            <a:xfrm>
              <a:off x="9086589" y="2819400"/>
              <a:ext cx="304800" cy="762000"/>
              <a:chOff x="3216" y="2400"/>
              <a:chExt cx="192" cy="480"/>
            </a:xfrm>
          </p:grpSpPr>
          <p:sp>
            <p:nvSpPr>
              <p:cNvPr id="37" name="Line 46">
                <a:extLst>
                  <a:ext uri="{FF2B5EF4-FFF2-40B4-BE49-F238E27FC236}">
                    <a16:creationId xmlns:a16="http://schemas.microsoft.com/office/drawing/2014/main" id="{7CC1FED9-F469-834D-B83D-E3D1D8034C85}"/>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47">
                <a:extLst>
                  <a:ext uri="{FF2B5EF4-FFF2-40B4-BE49-F238E27FC236}">
                    <a16:creationId xmlns:a16="http://schemas.microsoft.com/office/drawing/2014/main" id="{37A4622B-654D-4246-ABF8-C481B19EBF58}"/>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48">
                <a:extLst>
                  <a:ext uri="{FF2B5EF4-FFF2-40B4-BE49-F238E27FC236}">
                    <a16:creationId xmlns:a16="http://schemas.microsoft.com/office/drawing/2014/main" id="{D73BC8F4-E225-574A-8EBC-CF39FC890C23}"/>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40" name="Freeform 49">
                <a:extLst>
                  <a:ext uri="{FF2B5EF4-FFF2-40B4-BE49-F238E27FC236}">
                    <a16:creationId xmlns:a16="http://schemas.microsoft.com/office/drawing/2014/main" id="{17FDDF0F-9D6C-744A-93E2-87BD57ADEE27}"/>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41" name="Freeform 50">
                <a:extLst>
                  <a:ext uri="{FF2B5EF4-FFF2-40B4-BE49-F238E27FC236}">
                    <a16:creationId xmlns:a16="http://schemas.microsoft.com/office/drawing/2014/main" id="{D4CC76DB-6B8B-9246-9FBB-F3F6D811B562}"/>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42" name="Group 210">
              <a:extLst>
                <a:ext uri="{FF2B5EF4-FFF2-40B4-BE49-F238E27FC236}">
                  <a16:creationId xmlns:a16="http://schemas.microsoft.com/office/drawing/2014/main" id="{39939245-5E73-7743-AE74-7091FEFD09FF}"/>
                </a:ext>
              </a:extLst>
            </p:cNvPr>
            <p:cNvGrpSpPr>
              <a:grpSpLocks/>
            </p:cNvGrpSpPr>
            <p:nvPr/>
          </p:nvGrpSpPr>
          <p:grpSpPr bwMode="auto">
            <a:xfrm>
              <a:off x="8458203" y="2819400"/>
              <a:ext cx="304800" cy="762000"/>
              <a:chOff x="3216" y="1728"/>
              <a:chExt cx="192" cy="480"/>
            </a:xfrm>
          </p:grpSpPr>
          <p:sp>
            <p:nvSpPr>
              <p:cNvPr id="43" name="Line 8">
                <a:extLst>
                  <a:ext uri="{FF2B5EF4-FFF2-40B4-BE49-F238E27FC236}">
                    <a16:creationId xmlns:a16="http://schemas.microsoft.com/office/drawing/2014/main" id="{EDD80E27-BAD7-9E41-BF93-5522C22A033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9">
                <a:extLst>
                  <a:ext uri="{FF2B5EF4-FFF2-40B4-BE49-F238E27FC236}">
                    <a16:creationId xmlns:a16="http://schemas.microsoft.com/office/drawing/2014/main" id="{95763DBA-CDCA-CD40-95D7-FE8AA4EDCB8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
                <a:extLst>
                  <a:ext uri="{FF2B5EF4-FFF2-40B4-BE49-F238E27FC236}">
                    <a16:creationId xmlns:a16="http://schemas.microsoft.com/office/drawing/2014/main" id="{E3BF8EC9-3CD6-164C-B450-C1142526F81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1">
                <a:extLst>
                  <a:ext uri="{FF2B5EF4-FFF2-40B4-BE49-F238E27FC236}">
                    <a16:creationId xmlns:a16="http://schemas.microsoft.com/office/drawing/2014/main" id="{9C6E7123-CE9A-9748-99D1-5AD040B8B6A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7" name="Freeform 12">
              <a:extLst>
                <a:ext uri="{FF2B5EF4-FFF2-40B4-BE49-F238E27FC236}">
                  <a16:creationId xmlns:a16="http://schemas.microsoft.com/office/drawing/2014/main" id="{B5D2CB17-BE89-7A48-9ECB-69C3DDC8A68D}"/>
                </a:ext>
              </a:extLst>
            </p:cNvPr>
            <p:cNvSpPr>
              <a:spLocks noChangeAspect="1"/>
            </p:cNvSpPr>
            <p:nvPr/>
          </p:nvSpPr>
          <p:spPr bwMode="auto">
            <a:xfrm>
              <a:off x="10743675" y="283028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48" name="Group 220">
              <a:extLst>
                <a:ext uri="{FF2B5EF4-FFF2-40B4-BE49-F238E27FC236}">
                  <a16:creationId xmlns:a16="http://schemas.microsoft.com/office/drawing/2014/main" id="{AED1845F-17A1-1D4C-9BD5-7C0E10FCEC40}"/>
                </a:ext>
              </a:extLst>
            </p:cNvPr>
            <p:cNvGrpSpPr>
              <a:grpSpLocks/>
            </p:cNvGrpSpPr>
            <p:nvPr/>
          </p:nvGrpSpPr>
          <p:grpSpPr bwMode="auto">
            <a:xfrm>
              <a:off x="8534400" y="3581400"/>
              <a:ext cx="152400" cy="304800"/>
              <a:chOff x="3264" y="3072"/>
              <a:chExt cx="96" cy="192"/>
            </a:xfrm>
          </p:grpSpPr>
          <p:sp>
            <p:nvSpPr>
              <p:cNvPr id="49" name="Line 17">
                <a:extLst>
                  <a:ext uri="{FF2B5EF4-FFF2-40B4-BE49-F238E27FC236}">
                    <a16:creationId xmlns:a16="http://schemas.microsoft.com/office/drawing/2014/main" id="{5830A4D7-1D14-6541-9B80-76B590B5355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Freeform 18">
                <a:extLst>
                  <a:ext uri="{FF2B5EF4-FFF2-40B4-BE49-F238E27FC236}">
                    <a16:creationId xmlns:a16="http://schemas.microsoft.com/office/drawing/2014/main" id="{6792B9BE-C172-4548-B893-4ABCEC823EBE}"/>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52" name="Group 13">
              <a:extLst>
                <a:ext uri="{FF2B5EF4-FFF2-40B4-BE49-F238E27FC236}">
                  <a16:creationId xmlns:a16="http://schemas.microsoft.com/office/drawing/2014/main" id="{17B8A6FF-956B-8D41-AEFC-B3CA2A93B4D7}"/>
                </a:ext>
              </a:extLst>
            </p:cNvPr>
            <p:cNvGrpSpPr>
              <a:grpSpLocks noChangeAspect="1"/>
            </p:cNvGrpSpPr>
            <p:nvPr/>
          </p:nvGrpSpPr>
          <p:grpSpPr bwMode="auto">
            <a:xfrm>
              <a:off x="11157857" y="2749725"/>
              <a:ext cx="152400" cy="152400"/>
              <a:chOff x="1344" y="2064"/>
              <a:chExt cx="192" cy="192"/>
            </a:xfrm>
          </p:grpSpPr>
          <p:sp>
            <p:nvSpPr>
              <p:cNvPr id="53" name="Oval 14">
                <a:extLst>
                  <a:ext uri="{FF2B5EF4-FFF2-40B4-BE49-F238E27FC236}">
                    <a16:creationId xmlns:a16="http://schemas.microsoft.com/office/drawing/2014/main" id="{31949B06-EE43-7F42-8771-0DF229E2241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15">
                <a:extLst>
                  <a:ext uri="{FF2B5EF4-FFF2-40B4-BE49-F238E27FC236}">
                    <a16:creationId xmlns:a16="http://schemas.microsoft.com/office/drawing/2014/main" id="{0D0EDB1A-A93A-FB48-9EA6-A278EE13D94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55" name="Straight Connector 54">
              <a:extLst>
                <a:ext uri="{FF2B5EF4-FFF2-40B4-BE49-F238E27FC236}">
                  <a16:creationId xmlns:a16="http://schemas.microsoft.com/office/drawing/2014/main" id="{CA5E36D4-80EA-6A4C-B6F9-8AA8BA3968EC}"/>
                </a:ext>
              </a:extLst>
            </p:cNvPr>
            <p:cNvCxnSpPr/>
            <p:nvPr/>
          </p:nvCxnSpPr>
          <p:spPr>
            <a:xfrm flipV="1">
              <a:off x="8000997" y="2832228"/>
              <a:ext cx="6096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6" name="Group 210">
              <a:extLst>
                <a:ext uri="{FF2B5EF4-FFF2-40B4-BE49-F238E27FC236}">
                  <a16:creationId xmlns:a16="http://schemas.microsoft.com/office/drawing/2014/main" id="{FFC2F5A3-33CC-C040-B2DA-A5905FC4B22E}"/>
                </a:ext>
              </a:extLst>
            </p:cNvPr>
            <p:cNvGrpSpPr>
              <a:grpSpLocks/>
            </p:cNvGrpSpPr>
            <p:nvPr/>
          </p:nvGrpSpPr>
          <p:grpSpPr bwMode="auto">
            <a:xfrm>
              <a:off x="10063582" y="2837416"/>
              <a:ext cx="304800" cy="762000"/>
              <a:chOff x="3216" y="1728"/>
              <a:chExt cx="192" cy="480"/>
            </a:xfrm>
          </p:grpSpPr>
          <p:sp>
            <p:nvSpPr>
              <p:cNvPr id="57" name="Line 8">
                <a:extLst>
                  <a:ext uri="{FF2B5EF4-FFF2-40B4-BE49-F238E27FC236}">
                    <a16:creationId xmlns:a16="http://schemas.microsoft.com/office/drawing/2014/main" id="{533D3133-4D95-9647-89DE-246041E63AE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9">
                <a:extLst>
                  <a:ext uri="{FF2B5EF4-FFF2-40B4-BE49-F238E27FC236}">
                    <a16:creationId xmlns:a16="http://schemas.microsoft.com/office/drawing/2014/main" id="{A9279EC1-96A3-654F-AECA-95ACAEFB044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10">
                <a:extLst>
                  <a:ext uri="{FF2B5EF4-FFF2-40B4-BE49-F238E27FC236}">
                    <a16:creationId xmlns:a16="http://schemas.microsoft.com/office/drawing/2014/main" id="{2D91E1E8-6578-0E4A-8710-22DAD42F34A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1">
                <a:extLst>
                  <a:ext uri="{FF2B5EF4-FFF2-40B4-BE49-F238E27FC236}">
                    <a16:creationId xmlns:a16="http://schemas.microsoft.com/office/drawing/2014/main" id="{191A7839-593B-2E42-B9C1-8A1A9184FD2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1" name="Group 210">
              <a:extLst>
                <a:ext uri="{FF2B5EF4-FFF2-40B4-BE49-F238E27FC236}">
                  <a16:creationId xmlns:a16="http://schemas.microsoft.com/office/drawing/2014/main" id="{86A6C400-5809-7249-B8B7-BB48078FBB1E}"/>
                </a:ext>
              </a:extLst>
            </p:cNvPr>
            <p:cNvGrpSpPr>
              <a:grpSpLocks/>
            </p:cNvGrpSpPr>
            <p:nvPr/>
          </p:nvGrpSpPr>
          <p:grpSpPr bwMode="auto">
            <a:xfrm rot="5400000">
              <a:off x="8822610" y="2449286"/>
              <a:ext cx="304800" cy="762000"/>
              <a:chOff x="3216" y="1728"/>
              <a:chExt cx="192" cy="480"/>
            </a:xfrm>
          </p:grpSpPr>
          <p:sp>
            <p:nvSpPr>
              <p:cNvPr id="63" name="Line 8">
                <a:extLst>
                  <a:ext uri="{FF2B5EF4-FFF2-40B4-BE49-F238E27FC236}">
                    <a16:creationId xmlns:a16="http://schemas.microsoft.com/office/drawing/2014/main" id="{D363C0FE-F247-9D40-B269-F2D0F437F5A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9">
                <a:extLst>
                  <a:ext uri="{FF2B5EF4-FFF2-40B4-BE49-F238E27FC236}">
                    <a16:creationId xmlns:a16="http://schemas.microsoft.com/office/drawing/2014/main" id="{412315AE-6E0E-7948-A6E1-CB99D3111DD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
                <a:extLst>
                  <a:ext uri="{FF2B5EF4-FFF2-40B4-BE49-F238E27FC236}">
                    <a16:creationId xmlns:a16="http://schemas.microsoft.com/office/drawing/2014/main" id="{6C33DDA0-F621-814B-81E4-D43C7E6AD40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1">
                <a:extLst>
                  <a:ext uri="{FF2B5EF4-FFF2-40B4-BE49-F238E27FC236}">
                    <a16:creationId xmlns:a16="http://schemas.microsoft.com/office/drawing/2014/main" id="{19BB809B-1529-1147-9B94-850415A2B9D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7" name="Straight Connector 66">
              <a:extLst>
                <a:ext uri="{FF2B5EF4-FFF2-40B4-BE49-F238E27FC236}">
                  <a16:creationId xmlns:a16="http://schemas.microsoft.com/office/drawing/2014/main" id="{EFCE540F-2FDB-9C46-94D2-54CA5B82386B}"/>
                </a:ext>
              </a:extLst>
            </p:cNvPr>
            <p:cNvCxnSpPr>
              <a:cxnSpLocks/>
            </p:cNvCxnSpPr>
            <p:nvPr/>
          </p:nvCxnSpPr>
          <p:spPr>
            <a:xfrm flipV="1">
              <a:off x="9255317" y="2828827"/>
              <a:ext cx="19787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8" name="Group 13">
              <a:extLst>
                <a:ext uri="{FF2B5EF4-FFF2-40B4-BE49-F238E27FC236}">
                  <a16:creationId xmlns:a16="http://schemas.microsoft.com/office/drawing/2014/main" id="{809871F7-B79E-4F40-8D44-22A45F6B102C}"/>
                </a:ext>
              </a:extLst>
            </p:cNvPr>
            <p:cNvGrpSpPr>
              <a:grpSpLocks noChangeAspect="1"/>
            </p:cNvGrpSpPr>
            <p:nvPr/>
          </p:nvGrpSpPr>
          <p:grpSpPr bwMode="auto">
            <a:xfrm>
              <a:off x="9165244" y="2749725"/>
              <a:ext cx="152400" cy="152400"/>
              <a:chOff x="1344" y="2064"/>
              <a:chExt cx="192" cy="192"/>
            </a:xfrm>
          </p:grpSpPr>
          <p:sp>
            <p:nvSpPr>
              <p:cNvPr id="69" name="Oval 14">
                <a:extLst>
                  <a:ext uri="{FF2B5EF4-FFF2-40B4-BE49-F238E27FC236}">
                    <a16:creationId xmlns:a16="http://schemas.microsoft.com/office/drawing/2014/main" id="{CA7C98D5-9719-984A-9017-244A4656CEB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0" name="Rectangle 15">
                <a:extLst>
                  <a:ext uri="{FF2B5EF4-FFF2-40B4-BE49-F238E27FC236}">
                    <a16:creationId xmlns:a16="http://schemas.microsoft.com/office/drawing/2014/main" id="{6012F62A-89B3-5640-B5F0-B794E53F136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1" name="Group 13">
              <a:extLst>
                <a:ext uri="{FF2B5EF4-FFF2-40B4-BE49-F238E27FC236}">
                  <a16:creationId xmlns:a16="http://schemas.microsoft.com/office/drawing/2014/main" id="{2443E5E5-DFA1-F541-99DA-E7D5C2A95CEC}"/>
                </a:ext>
              </a:extLst>
            </p:cNvPr>
            <p:cNvGrpSpPr>
              <a:grpSpLocks noChangeAspect="1"/>
            </p:cNvGrpSpPr>
            <p:nvPr/>
          </p:nvGrpSpPr>
          <p:grpSpPr bwMode="auto">
            <a:xfrm>
              <a:off x="7935158" y="2760607"/>
              <a:ext cx="152400" cy="152400"/>
              <a:chOff x="1344" y="2064"/>
              <a:chExt cx="192" cy="192"/>
            </a:xfrm>
          </p:grpSpPr>
          <p:sp>
            <p:nvSpPr>
              <p:cNvPr id="72" name="Oval 14">
                <a:extLst>
                  <a:ext uri="{FF2B5EF4-FFF2-40B4-BE49-F238E27FC236}">
                    <a16:creationId xmlns:a16="http://schemas.microsoft.com/office/drawing/2014/main" id="{6F305622-2A1C-314B-9F2E-1FB08547939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3" name="Rectangle 15">
                <a:extLst>
                  <a:ext uri="{FF2B5EF4-FFF2-40B4-BE49-F238E27FC236}">
                    <a16:creationId xmlns:a16="http://schemas.microsoft.com/office/drawing/2014/main" id="{AA7EE432-B9DB-294A-AAA4-3459E76CCBC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4" name="Group 220">
              <a:extLst>
                <a:ext uri="{FF2B5EF4-FFF2-40B4-BE49-F238E27FC236}">
                  <a16:creationId xmlns:a16="http://schemas.microsoft.com/office/drawing/2014/main" id="{6D4BBC91-6D64-6B4D-A75D-06343FCFBCD2}"/>
                </a:ext>
              </a:extLst>
            </p:cNvPr>
            <p:cNvGrpSpPr>
              <a:grpSpLocks/>
            </p:cNvGrpSpPr>
            <p:nvPr/>
          </p:nvGrpSpPr>
          <p:grpSpPr bwMode="auto">
            <a:xfrm>
              <a:off x="9154887" y="3537857"/>
              <a:ext cx="152400" cy="304800"/>
              <a:chOff x="3264" y="3072"/>
              <a:chExt cx="96" cy="192"/>
            </a:xfrm>
          </p:grpSpPr>
          <p:sp>
            <p:nvSpPr>
              <p:cNvPr id="75" name="Line 17">
                <a:extLst>
                  <a:ext uri="{FF2B5EF4-FFF2-40B4-BE49-F238E27FC236}">
                    <a16:creationId xmlns:a16="http://schemas.microsoft.com/office/drawing/2014/main" id="{2BE586C9-41AC-2A42-82AA-B9E83AC86CEC}"/>
                  </a:ext>
                </a:extLst>
              </p:cNvPr>
              <p:cNvSpPr>
                <a:spLocks noChangeAspect="1" noChangeShapeType="1"/>
              </p:cNvSpPr>
              <p:nvPr/>
            </p:nvSpPr>
            <p:spPr bwMode="auto">
              <a:xfrm>
                <a:off x="3318"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Freeform 18">
                <a:extLst>
                  <a:ext uri="{FF2B5EF4-FFF2-40B4-BE49-F238E27FC236}">
                    <a16:creationId xmlns:a16="http://schemas.microsoft.com/office/drawing/2014/main" id="{9F223765-C04F-594C-A059-521785C4BED5}"/>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77" name="Group 220">
              <a:extLst>
                <a:ext uri="{FF2B5EF4-FFF2-40B4-BE49-F238E27FC236}">
                  <a16:creationId xmlns:a16="http://schemas.microsoft.com/office/drawing/2014/main" id="{C7D43EDE-6F68-A24D-8C94-BDB3C3880F00}"/>
                </a:ext>
              </a:extLst>
            </p:cNvPr>
            <p:cNvGrpSpPr>
              <a:grpSpLocks/>
            </p:cNvGrpSpPr>
            <p:nvPr/>
          </p:nvGrpSpPr>
          <p:grpSpPr bwMode="auto">
            <a:xfrm>
              <a:off x="10134602" y="3581400"/>
              <a:ext cx="152400" cy="304800"/>
              <a:chOff x="3264" y="3072"/>
              <a:chExt cx="96" cy="192"/>
            </a:xfrm>
          </p:grpSpPr>
          <p:sp>
            <p:nvSpPr>
              <p:cNvPr id="78" name="Line 17">
                <a:extLst>
                  <a:ext uri="{FF2B5EF4-FFF2-40B4-BE49-F238E27FC236}">
                    <a16:creationId xmlns:a16="http://schemas.microsoft.com/office/drawing/2014/main" id="{6B1131BB-3D97-1445-9599-0C967EAEF6E9}"/>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79" name="Freeform 18">
                <a:extLst>
                  <a:ext uri="{FF2B5EF4-FFF2-40B4-BE49-F238E27FC236}">
                    <a16:creationId xmlns:a16="http://schemas.microsoft.com/office/drawing/2014/main" id="{40BC2D1F-8407-0C45-81B3-D76FCD7DCDD6}"/>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grpSp>
          <p:nvGrpSpPr>
            <p:cNvPr id="80" name="Group 220">
              <a:extLst>
                <a:ext uri="{FF2B5EF4-FFF2-40B4-BE49-F238E27FC236}">
                  <a16:creationId xmlns:a16="http://schemas.microsoft.com/office/drawing/2014/main" id="{108AEE4E-78BA-4044-A109-CFE3B20E33DB}"/>
                </a:ext>
              </a:extLst>
            </p:cNvPr>
            <p:cNvGrpSpPr>
              <a:grpSpLocks/>
            </p:cNvGrpSpPr>
            <p:nvPr/>
          </p:nvGrpSpPr>
          <p:grpSpPr bwMode="auto">
            <a:xfrm>
              <a:off x="10744203" y="3516087"/>
              <a:ext cx="152400" cy="304800"/>
              <a:chOff x="3264" y="3072"/>
              <a:chExt cx="96" cy="192"/>
            </a:xfrm>
          </p:grpSpPr>
          <p:sp>
            <p:nvSpPr>
              <p:cNvPr id="81" name="Line 17">
                <a:extLst>
                  <a:ext uri="{FF2B5EF4-FFF2-40B4-BE49-F238E27FC236}">
                    <a16:creationId xmlns:a16="http://schemas.microsoft.com/office/drawing/2014/main" id="{679323CB-A6FF-4247-A039-75E13E91BE4B}"/>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82" name="Freeform 18">
                <a:extLst>
                  <a:ext uri="{FF2B5EF4-FFF2-40B4-BE49-F238E27FC236}">
                    <a16:creationId xmlns:a16="http://schemas.microsoft.com/office/drawing/2014/main" id="{DDCF5EE3-5AE6-3F41-9B51-FD9F60957F44}"/>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grpSp>
          <p:nvGrpSpPr>
            <p:cNvPr id="83" name="Group 82">
              <a:extLst>
                <a:ext uri="{FF2B5EF4-FFF2-40B4-BE49-F238E27FC236}">
                  <a16:creationId xmlns:a16="http://schemas.microsoft.com/office/drawing/2014/main" id="{2D72870D-1ADB-DA41-A1FE-E813A6FB7672}"/>
                </a:ext>
              </a:extLst>
            </p:cNvPr>
            <p:cNvGrpSpPr/>
            <p:nvPr/>
          </p:nvGrpSpPr>
          <p:grpSpPr>
            <a:xfrm>
              <a:off x="9078680" y="4093032"/>
              <a:ext cx="762000" cy="1219200"/>
              <a:chOff x="2362200" y="1905000"/>
              <a:chExt cx="762000" cy="1219200"/>
            </a:xfrm>
          </p:grpSpPr>
          <p:cxnSp>
            <p:nvCxnSpPr>
              <p:cNvPr id="84" name="Straight Connector 83">
                <a:extLst>
                  <a:ext uri="{FF2B5EF4-FFF2-40B4-BE49-F238E27FC236}">
                    <a16:creationId xmlns:a16="http://schemas.microsoft.com/office/drawing/2014/main" id="{444F5AF4-7759-074E-9214-3BC21285A584}"/>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85" name="Straight Connector 84">
                <a:extLst>
                  <a:ext uri="{FF2B5EF4-FFF2-40B4-BE49-F238E27FC236}">
                    <a16:creationId xmlns:a16="http://schemas.microsoft.com/office/drawing/2014/main" id="{3543B654-5902-FA48-AB60-C8047AC45624}"/>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86" name="Straight Connector 85">
                <a:extLst>
                  <a:ext uri="{FF2B5EF4-FFF2-40B4-BE49-F238E27FC236}">
                    <a16:creationId xmlns:a16="http://schemas.microsoft.com/office/drawing/2014/main" id="{6F1EECC5-EA26-C943-8680-8965DC3618FD}"/>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87" name="Straight Connector 86">
                <a:extLst>
                  <a:ext uri="{FF2B5EF4-FFF2-40B4-BE49-F238E27FC236}">
                    <a16:creationId xmlns:a16="http://schemas.microsoft.com/office/drawing/2014/main" id="{65694454-F63A-0742-9C2F-FDE562B448AF}"/>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88" name="Straight Connector 87">
                <a:extLst>
                  <a:ext uri="{FF2B5EF4-FFF2-40B4-BE49-F238E27FC236}">
                    <a16:creationId xmlns:a16="http://schemas.microsoft.com/office/drawing/2014/main" id="{B29C761F-6761-3442-93BA-B1D006D87D96}"/>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89" name="Straight Arrow Connector 88">
                <a:extLst>
                  <a:ext uri="{FF2B5EF4-FFF2-40B4-BE49-F238E27FC236}">
                    <a16:creationId xmlns:a16="http://schemas.microsoft.com/office/drawing/2014/main" id="{1DD2F248-4454-C145-B847-174013272032}"/>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90" name="TextBox 89">
                <a:extLst>
                  <a:ext uri="{FF2B5EF4-FFF2-40B4-BE49-F238E27FC236}">
                    <a16:creationId xmlns:a16="http://schemas.microsoft.com/office/drawing/2014/main" id="{74466A62-BC92-A04C-A411-7059651BFB95}"/>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91" name="TextBox 90">
                <a:extLst>
                  <a:ext uri="{FF2B5EF4-FFF2-40B4-BE49-F238E27FC236}">
                    <a16:creationId xmlns:a16="http://schemas.microsoft.com/office/drawing/2014/main" id="{CBAB3518-3771-184E-8401-BF218DAB05D8}"/>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92" name="TextBox 91">
                <a:extLst>
                  <a:ext uri="{FF2B5EF4-FFF2-40B4-BE49-F238E27FC236}">
                    <a16:creationId xmlns:a16="http://schemas.microsoft.com/office/drawing/2014/main" id="{45BEF5FE-014E-C44A-A5A5-059CB9600DD8}"/>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mc:AlternateContent xmlns:mc="http://schemas.openxmlformats.org/markup-compatibility/2006" xmlns:a14="http://schemas.microsoft.com/office/drawing/2010/main">
          <mc:Choice Requires="a14">
            <p:sp>
              <p:nvSpPr>
                <p:cNvPr id="93" name="TextBox 92">
                  <a:extLst>
                    <a:ext uri="{FF2B5EF4-FFF2-40B4-BE49-F238E27FC236}">
                      <a16:creationId xmlns:a16="http://schemas.microsoft.com/office/drawing/2014/main" id="{56E7711B-4720-1942-8377-79648E3971FD}"/>
                    </a:ext>
                  </a:extLst>
                </p:cNvPr>
                <p:cNvSpPr txBox="1"/>
                <p:nvPr/>
              </p:nvSpPr>
              <p:spPr>
                <a:xfrm>
                  <a:off x="7892143" y="2760216"/>
                  <a:ext cx="315158" cy="39190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𝑔𝑠</m:t>
                            </m:r>
                          </m:sub>
                        </m:sSub>
                      </m:oMath>
                    </m:oMathPara>
                  </a14:m>
                  <a:endParaRPr lang="en-US" dirty="0"/>
                </a:p>
              </p:txBody>
            </p:sp>
          </mc:Choice>
          <mc:Fallback xmlns="">
            <p:sp>
              <p:nvSpPr>
                <p:cNvPr id="93" name="TextBox 92">
                  <a:extLst>
                    <a:ext uri="{FF2B5EF4-FFF2-40B4-BE49-F238E27FC236}">
                      <a16:creationId xmlns:a16="http://schemas.microsoft.com/office/drawing/2014/main" id="{56E7711B-4720-1942-8377-79648E3971FD}"/>
                    </a:ext>
                  </a:extLst>
                </p:cNvPr>
                <p:cNvSpPr txBox="1">
                  <a:spLocks noRot="1" noChangeAspect="1" noMove="1" noResize="1" noEditPoints="1" noAdjustHandles="1" noChangeArrowheads="1" noChangeShapeType="1" noTextEdit="1"/>
                </p:cNvSpPr>
                <p:nvPr/>
              </p:nvSpPr>
              <p:spPr>
                <a:xfrm>
                  <a:off x="7892143" y="2760216"/>
                  <a:ext cx="315158" cy="391902"/>
                </a:xfrm>
                <a:prstGeom prst="rect">
                  <a:avLst/>
                </a:prstGeom>
                <a:blipFill>
                  <a:blip r:embed="rId7"/>
                  <a:stretch>
                    <a:fillRect r="-38462" b="-32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4" name="TextBox 93">
                  <a:extLst>
                    <a:ext uri="{FF2B5EF4-FFF2-40B4-BE49-F238E27FC236}">
                      <a16:creationId xmlns:a16="http://schemas.microsoft.com/office/drawing/2014/main" id="{A6CB381D-F7A9-B04C-B1C5-77EF8E3BD896}"/>
                    </a:ext>
                  </a:extLst>
                </p:cNvPr>
                <p:cNvSpPr txBox="1"/>
                <p:nvPr/>
              </p:nvSpPr>
              <p:spPr>
                <a:xfrm>
                  <a:off x="8099240" y="3107863"/>
                  <a:ext cx="315158" cy="39190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𝑔𝑠</m:t>
                            </m:r>
                          </m:sub>
                        </m:sSub>
                      </m:oMath>
                    </m:oMathPara>
                  </a14:m>
                  <a:endParaRPr lang="en-US" dirty="0"/>
                </a:p>
              </p:txBody>
            </p:sp>
          </mc:Choice>
          <mc:Fallback xmlns="">
            <p:sp>
              <p:nvSpPr>
                <p:cNvPr id="94" name="TextBox 93">
                  <a:extLst>
                    <a:ext uri="{FF2B5EF4-FFF2-40B4-BE49-F238E27FC236}">
                      <a16:creationId xmlns:a16="http://schemas.microsoft.com/office/drawing/2014/main" id="{A6CB381D-F7A9-B04C-B1C5-77EF8E3BD896}"/>
                    </a:ext>
                  </a:extLst>
                </p:cNvPr>
                <p:cNvSpPr txBox="1">
                  <a:spLocks noRot="1" noChangeAspect="1" noMove="1" noResize="1" noEditPoints="1" noAdjustHandles="1" noChangeArrowheads="1" noChangeShapeType="1" noTextEdit="1"/>
                </p:cNvSpPr>
                <p:nvPr/>
              </p:nvSpPr>
              <p:spPr>
                <a:xfrm>
                  <a:off x="8099240" y="3107863"/>
                  <a:ext cx="315158" cy="391902"/>
                </a:xfrm>
                <a:prstGeom prst="rect">
                  <a:avLst/>
                </a:prstGeom>
                <a:blipFill>
                  <a:blip r:embed="rId8"/>
                  <a:stretch>
                    <a:fillRect r="-48000" b="-31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A1CD0806-89F0-864B-A5D6-81C22764153F}"/>
                    </a:ext>
                  </a:extLst>
                </p:cNvPr>
                <p:cNvSpPr txBox="1"/>
                <p:nvPr/>
              </p:nvSpPr>
              <p:spPr>
                <a:xfrm>
                  <a:off x="8730609" y="2237006"/>
                  <a:ext cx="437621" cy="39190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𝑔𝑑</m:t>
                            </m:r>
                          </m:sub>
                        </m:sSub>
                      </m:oMath>
                    </m:oMathPara>
                  </a14:m>
                  <a:endParaRPr lang="en-US" dirty="0"/>
                </a:p>
              </p:txBody>
            </p:sp>
          </mc:Choice>
          <mc:Fallback xmlns="">
            <p:sp>
              <p:nvSpPr>
                <p:cNvPr id="95" name="TextBox 94">
                  <a:extLst>
                    <a:ext uri="{FF2B5EF4-FFF2-40B4-BE49-F238E27FC236}">
                      <a16:creationId xmlns:a16="http://schemas.microsoft.com/office/drawing/2014/main" id="{A1CD0806-89F0-864B-A5D6-81C22764153F}"/>
                    </a:ext>
                  </a:extLst>
                </p:cNvPr>
                <p:cNvSpPr txBox="1">
                  <a:spLocks noRot="1" noChangeAspect="1" noMove="1" noResize="1" noEditPoints="1" noAdjustHandles="1" noChangeArrowheads="1" noChangeShapeType="1" noTextEdit="1"/>
                </p:cNvSpPr>
                <p:nvPr/>
              </p:nvSpPr>
              <p:spPr>
                <a:xfrm>
                  <a:off x="8730609" y="2237006"/>
                  <a:ext cx="437621" cy="391902"/>
                </a:xfrm>
                <a:prstGeom prst="rect">
                  <a:avLst/>
                </a:prstGeom>
                <a:blipFill>
                  <a:blip r:embed="rId9"/>
                  <a:stretch>
                    <a:fillRect r="-11111" b="-62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39DDCF6E-332E-8243-8B3D-725CC8D4FC29}"/>
                    </a:ext>
                  </a:extLst>
                </p:cNvPr>
                <p:cNvSpPr txBox="1"/>
                <p:nvPr/>
              </p:nvSpPr>
              <p:spPr>
                <a:xfrm>
                  <a:off x="10853051" y="2988819"/>
                  <a:ext cx="31515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𝑑</m:t>
                            </m:r>
                          </m:sub>
                        </m:sSub>
                      </m:oMath>
                    </m:oMathPara>
                  </a14:m>
                  <a:endParaRPr lang="en-US" dirty="0"/>
                </a:p>
              </p:txBody>
            </p:sp>
          </mc:Choice>
          <mc:Fallback xmlns="">
            <p:sp>
              <p:nvSpPr>
                <p:cNvPr id="96" name="TextBox 95">
                  <a:extLst>
                    <a:ext uri="{FF2B5EF4-FFF2-40B4-BE49-F238E27FC236}">
                      <a16:creationId xmlns:a16="http://schemas.microsoft.com/office/drawing/2014/main" id="{39DDCF6E-332E-8243-8B3D-725CC8D4FC29}"/>
                    </a:ext>
                  </a:extLst>
                </p:cNvPr>
                <p:cNvSpPr txBox="1">
                  <a:spLocks noRot="1" noChangeAspect="1" noMove="1" noResize="1" noEditPoints="1" noAdjustHandles="1" noChangeArrowheads="1" noChangeShapeType="1" noTextEdit="1"/>
                </p:cNvSpPr>
                <p:nvPr/>
              </p:nvSpPr>
              <p:spPr>
                <a:xfrm>
                  <a:off x="10853051" y="2988819"/>
                  <a:ext cx="315158" cy="369332"/>
                </a:xfrm>
                <a:prstGeom prst="rect">
                  <a:avLst/>
                </a:prstGeom>
                <a:blipFill>
                  <a:blip r:embed="rId10"/>
                  <a:stretch>
                    <a:fillRect r="-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FC4FE1AF-E8F0-5F4A-8F7D-E1CEBAB39C7B}"/>
                    </a:ext>
                  </a:extLst>
                </p:cNvPr>
                <p:cNvSpPr txBox="1"/>
                <p:nvPr/>
              </p:nvSpPr>
              <p:spPr>
                <a:xfrm>
                  <a:off x="10308778" y="3042549"/>
                  <a:ext cx="43762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𝑑𝑠</m:t>
                            </m:r>
                          </m:sub>
                        </m:sSub>
                      </m:oMath>
                    </m:oMathPara>
                  </a14:m>
                  <a:endParaRPr lang="en-US" dirty="0"/>
                </a:p>
              </p:txBody>
            </p:sp>
          </mc:Choice>
          <mc:Fallback xmlns="">
            <p:sp>
              <p:nvSpPr>
                <p:cNvPr id="97" name="TextBox 96">
                  <a:extLst>
                    <a:ext uri="{FF2B5EF4-FFF2-40B4-BE49-F238E27FC236}">
                      <a16:creationId xmlns:a16="http://schemas.microsoft.com/office/drawing/2014/main" id="{FC4FE1AF-E8F0-5F4A-8F7D-E1CEBAB39C7B}"/>
                    </a:ext>
                  </a:extLst>
                </p:cNvPr>
                <p:cNvSpPr txBox="1">
                  <a:spLocks noRot="1" noChangeAspect="1" noMove="1" noResize="1" noEditPoints="1" noAdjustHandles="1" noChangeArrowheads="1" noChangeShapeType="1" noTextEdit="1"/>
                </p:cNvSpPr>
                <p:nvPr/>
              </p:nvSpPr>
              <p:spPr>
                <a:xfrm>
                  <a:off x="10308778" y="3042549"/>
                  <a:ext cx="437621" cy="369332"/>
                </a:xfrm>
                <a:prstGeom prst="rect">
                  <a:avLst/>
                </a:prstGeom>
                <a:blipFill>
                  <a:blip r:embed="rId11"/>
                  <a:stretch>
                    <a:fillRect r="-28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3D37F808-3519-BC4E-B5E3-18EE26870784}"/>
                    </a:ext>
                  </a:extLst>
                </p:cNvPr>
                <p:cNvSpPr txBox="1"/>
                <p:nvPr/>
              </p:nvSpPr>
              <p:spPr>
                <a:xfrm>
                  <a:off x="9277089" y="3120628"/>
                  <a:ext cx="43762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sSub>
                              <m:sSubPr>
                                <m:ctrlPr>
                                  <a:rPr lang="en-US"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𝑚</m:t>
                                </m:r>
                              </m:sub>
                            </m:sSub>
                            <m:r>
                              <a:rPr lang="en-US" b="0" i="1" smtClean="0">
                                <a:latin typeface="Cambria Math" panose="02040503050406030204" pitchFamily="18" charset="0"/>
                              </a:rPr>
                              <m:t>𝑣</m:t>
                            </m:r>
                          </m:e>
                          <m:sub>
                            <m:r>
                              <a:rPr lang="en-US" b="0" i="1" smtClean="0">
                                <a:latin typeface="Cambria Math" panose="02040503050406030204" pitchFamily="18" charset="0"/>
                              </a:rPr>
                              <m:t>𝑑𝑠</m:t>
                            </m:r>
                          </m:sub>
                        </m:sSub>
                      </m:oMath>
                    </m:oMathPara>
                  </a14:m>
                  <a:endParaRPr lang="en-US" dirty="0"/>
                </a:p>
              </p:txBody>
            </p:sp>
          </mc:Choice>
          <mc:Fallback xmlns="">
            <p:sp>
              <p:nvSpPr>
                <p:cNvPr id="98" name="TextBox 97">
                  <a:extLst>
                    <a:ext uri="{FF2B5EF4-FFF2-40B4-BE49-F238E27FC236}">
                      <a16:creationId xmlns:a16="http://schemas.microsoft.com/office/drawing/2014/main" id="{3D37F808-3519-BC4E-B5E3-18EE26870784}"/>
                    </a:ext>
                  </a:extLst>
                </p:cNvPr>
                <p:cNvSpPr txBox="1">
                  <a:spLocks noRot="1" noChangeAspect="1" noMove="1" noResize="1" noEditPoints="1" noAdjustHandles="1" noChangeArrowheads="1" noChangeShapeType="1" noTextEdit="1"/>
                </p:cNvSpPr>
                <p:nvPr/>
              </p:nvSpPr>
              <p:spPr>
                <a:xfrm>
                  <a:off x="9277089" y="3120628"/>
                  <a:ext cx="437621" cy="369332"/>
                </a:xfrm>
                <a:prstGeom prst="rect">
                  <a:avLst/>
                </a:prstGeom>
                <a:blipFill>
                  <a:blip r:embed="rId12"/>
                  <a:stretch>
                    <a:fillRect r="-69444" b="-6667"/>
                  </a:stretch>
                </a:blipFill>
              </p:spPr>
              <p:txBody>
                <a:bodyPr/>
                <a:lstStyle/>
                <a:p>
                  <a:r>
                    <a:rPr lang="en-US">
                      <a:noFill/>
                    </a:rPr>
                    <a:t> </a:t>
                  </a:r>
                </a:p>
              </p:txBody>
            </p:sp>
          </mc:Fallback>
        </mc:AlternateContent>
        <p:grpSp>
          <p:nvGrpSpPr>
            <p:cNvPr id="99" name="Group 220">
              <a:extLst>
                <a:ext uri="{FF2B5EF4-FFF2-40B4-BE49-F238E27FC236}">
                  <a16:creationId xmlns:a16="http://schemas.microsoft.com/office/drawing/2014/main" id="{A63FF86D-8076-7D4F-9D16-B00B8B3AAD07}"/>
                </a:ext>
              </a:extLst>
            </p:cNvPr>
            <p:cNvGrpSpPr>
              <a:grpSpLocks/>
            </p:cNvGrpSpPr>
            <p:nvPr/>
          </p:nvGrpSpPr>
          <p:grpSpPr bwMode="auto">
            <a:xfrm>
              <a:off x="11179632" y="3505201"/>
              <a:ext cx="152400" cy="304800"/>
              <a:chOff x="3264" y="3072"/>
              <a:chExt cx="96" cy="192"/>
            </a:xfrm>
          </p:grpSpPr>
          <p:sp>
            <p:nvSpPr>
              <p:cNvPr id="100" name="Line 17">
                <a:extLst>
                  <a:ext uri="{FF2B5EF4-FFF2-40B4-BE49-F238E27FC236}">
                    <a16:creationId xmlns:a16="http://schemas.microsoft.com/office/drawing/2014/main" id="{0D9E073C-5666-7E40-AE9E-96D966EBD878}"/>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01" name="Freeform 18">
                <a:extLst>
                  <a:ext uri="{FF2B5EF4-FFF2-40B4-BE49-F238E27FC236}">
                    <a16:creationId xmlns:a16="http://schemas.microsoft.com/office/drawing/2014/main" id="{80C654B7-3867-DC47-9BA6-1BE4BFC6F6F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grpSp>
          <p:nvGrpSpPr>
            <p:cNvPr id="102" name="Group 13">
              <a:extLst>
                <a:ext uri="{FF2B5EF4-FFF2-40B4-BE49-F238E27FC236}">
                  <a16:creationId xmlns:a16="http://schemas.microsoft.com/office/drawing/2014/main" id="{4C2DB9EB-BFC8-AD4E-A0C1-C0B31005F061}"/>
                </a:ext>
              </a:extLst>
            </p:cNvPr>
            <p:cNvGrpSpPr>
              <a:grpSpLocks noChangeAspect="1"/>
            </p:cNvGrpSpPr>
            <p:nvPr/>
          </p:nvGrpSpPr>
          <p:grpSpPr bwMode="auto">
            <a:xfrm>
              <a:off x="11179632" y="3413760"/>
              <a:ext cx="152400" cy="152400"/>
              <a:chOff x="1344" y="2064"/>
              <a:chExt cx="192" cy="192"/>
            </a:xfrm>
          </p:grpSpPr>
          <p:sp>
            <p:nvSpPr>
              <p:cNvPr id="103" name="Oval 14">
                <a:extLst>
                  <a:ext uri="{FF2B5EF4-FFF2-40B4-BE49-F238E27FC236}">
                    <a16:creationId xmlns:a16="http://schemas.microsoft.com/office/drawing/2014/main" id="{6AEB85E7-F1B2-D749-915C-D405DB0893B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4" name="Rectangle 15">
                <a:extLst>
                  <a:ext uri="{FF2B5EF4-FFF2-40B4-BE49-F238E27FC236}">
                    <a16:creationId xmlns:a16="http://schemas.microsoft.com/office/drawing/2014/main" id="{E6BB1FC2-2FAA-CB40-8996-C945210BCD7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105" name="TextBox 104">
                  <a:extLst>
                    <a:ext uri="{FF2B5EF4-FFF2-40B4-BE49-F238E27FC236}">
                      <a16:creationId xmlns:a16="http://schemas.microsoft.com/office/drawing/2014/main" id="{729D8520-DA4A-B04F-915B-8303491EB714}"/>
                    </a:ext>
                  </a:extLst>
                </p:cNvPr>
                <p:cNvSpPr txBox="1"/>
                <p:nvPr/>
              </p:nvSpPr>
              <p:spPr>
                <a:xfrm>
                  <a:off x="7598228" y="2564273"/>
                  <a:ext cx="31515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𝐺</m:t>
                        </m:r>
                      </m:oMath>
                    </m:oMathPara>
                  </a14:m>
                  <a:endParaRPr lang="en-US" dirty="0"/>
                </a:p>
              </p:txBody>
            </p:sp>
          </mc:Choice>
          <mc:Fallback xmlns="">
            <p:sp>
              <p:nvSpPr>
                <p:cNvPr id="105" name="TextBox 104">
                  <a:extLst>
                    <a:ext uri="{FF2B5EF4-FFF2-40B4-BE49-F238E27FC236}">
                      <a16:creationId xmlns:a16="http://schemas.microsoft.com/office/drawing/2014/main" id="{729D8520-DA4A-B04F-915B-8303491EB714}"/>
                    </a:ext>
                  </a:extLst>
                </p:cNvPr>
                <p:cNvSpPr txBox="1">
                  <a:spLocks noRot="1" noChangeAspect="1" noMove="1" noResize="1" noEditPoints="1" noAdjustHandles="1" noChangeArrowheads="1" noChangeShapeType="1" noTextEdit="1"/>
                </p:cNvSpPr>
                <p:nvPr/>
              </p:nvSpPr>
              <p:spPr>
                <a:xfrm>
                  <a:off x="7598228" y="2564273"/>
                  <a:ext cx="315158" cy="369332"/>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6" name="TextBox 105">
                  <a:extLst>
                    <a:ext uri="{FF2B5EF4-FFF2-40B4-BE49-F238E27FC236}">
                      <a16:creationId xmlns:a16="http://schemas.microsoft.com/office/drawing/2014/main" id="{72BCE3FB-DD1B-034F-8EB2-D2B4E2625D97}"/>
                    </a:ext>
                  </a:extLst>
                </p:cNvPr>
                <p:cNvSpPr txBox="1"/>
                <p:nvPr/>
              </p:nvSpPr>
              <p:spPr>
                <a:xfrm>
                  <a:off x="11201397" y="2651357"/>
                  <a:ext cx="31515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𝐷</m:t>
                        </m:r>
                      </m:oMath>
                    </m:oMathPara>
                  </a14:m>
                  <a:endParaRPr lang="en-US" dirty="0"/>
                </a:p>
              </p:txBody>
            </p:sp>
          </mc:Choice>
          <mc:Fallback xmlns="">
            <p:sp>
              <p:nvSpPr>
                <p:cNvPr id="106" name="TextBox 105">
                  <a:extLst>
                    <a:ext uri="{FF2B5EF4-FFF2-40B4-BE49-F238E27FC236}">
                      <a16:creationId xmlns:a16="http://schemas.microsoft.com/office/drawing/2014/main" id="{72BCE3FB-DD1B-034F-8EB2-D2B4E2625D97}"/>
                    </a:ext>
                  </a:extLst>
                </p:cNvPr>
                <p:cNvSpPr txBox="1">
                  <a:spLocks noRot="1" noChangeAspect="1" noMove="1" noResize="1" noEditPoints="1" noAdjustHandles="1" noChangeArrowheads="1" noChangeShapeType="1" noTextEdit="1"/>
                </p:cNvSpPr>
                <p:nvPr/>
              </p:nvSpPr>
              <p:spPr>
                <a:xfrm>
                  <a:off x="11201397" y="2651357"/>
                  <a:ext cx="315158" cy="369332"/>
                </a:xfrm>
                <a:prstGeom prst="rect">
                  <a:avLst/>
                </a:prstGeom>
                <a:blipFill>
                  <a:blip r:embed="rId14"/>
                  <a:stretch>
                    <a:fillRect r="-384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7" name="TextBox 106">
                  <a:extLst>
                    <a:ext uri="{FF2B5EF4-FFF2-40B4-BE49-F238E27FC236}">
                      <a16:creationId xmlns:a16="http://schemas.microsoft.com/office/drawing/2014/main" id="{15DC7393-9934-C644-A3CD-CEF509B4BACF}"/>
                    </a:ext>
                  </a:extLst>
                </p:cNvPr>
                <p:cNvSpPr txBox="1"/>
                <p:nvPr/>
              </p:nvSpPr>
              <p:spPr>
                <a:xfrm>
                  <a:off x="11234053" y="3271844"/>
                  <a:ext cx="31515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𝑆</m:t>
                        </m:r>
                      </m:oMath>
                    </m:oMathPara>
                  </a14:m>
                  <a:endParaRPr lang="en-US" dirty="0"/>
                </a:p>
              </p:txBody>
            </p:sp>
          </mc:Choice>
          <mc:Fallback xmlns="">
            <p:sp>
              <p:nvSpPr>
                <p:cNvPr id="107" name="TextBox 106">
                  <a:extLst>
                    <a:ext uri="{FF2B5EF4-FFF2-40B4-BE49-F238E27FC236}">
                      <a16:creationId xmlns:a16="http://schemas.microsoft.com/office/drawing/2014/main" id="{15DC7393-9934-C644-A3CD-CEF509B4BACF}"/>
                    </a:ext>
                  </a:extLst>
                </p:cNvPr>
                <p:cNvSpPr txBox="1">
                  <a:spLocks noRot="1" noChangeAspect="1" noMove="1" noResize="1" noEditPoints="1" noAdjustHandles="1" noChangeArrowheads="1" noChangeShapeType="1" noTextEdit="1"/>
                </p:cNvSpPr>
                <p:nvPr/>
              </p:nvSpPr>
              <p:spPr>
                <a:xfrm>
                  <a:off x="11234053" y="3271844"/>
                  <a:ext cx="315158" cy="369332"/>
                </a:xfrm>
                <a:prstGeom prst="rect">
                  <a:avLst/>
                </a:prstGeom>
                <a:blipFill>
                  <a:blip r:embed="rId15"/>
                  <a:stretch>
                    <a:fillRect/>
                  </a:stretch>
                </a:blipFill>
              </p:spPr>
              <p:txBody>
                <a:bodyPr/>
                <a:lstStyle/>
                <a:p>
                  <a:r>
                    <a:rPr lang="en-US">
                      <a:noFill/>
                    </a:rPr>
                    <a:t> </a:t>
                  </a:r>
                </a:p>
              </p:txBody>
            </p:sp>
          </mc:Fallback>
        </mc:AlternateContent>
      </p:grpSp>
      <p:grpSp>
        <p:nvGrpSpPr>
          <p:cNvPr id="226" name="Group 225">
            <a:extLst>
              <a:ext uri="{FF2B5EF4-FFF2-40B4-BE49-F238E27FC236}">
                <a16:creationId xmlns:a16="http://schemas.microsoft.com/office/drawing/2014/main" id="{3ADD3620-8512-6A44-BEE8-9CFC7F4E8F6F}"/>
              </a:ext>
            </a:extLst>
          </p:cNvPr>
          <p:cNvGrpSpPr/>
          <p:nvPr/>
        </p:nvGrpSpPr>
        <p:grpSpPr>
          <a:xfrm>
            <a:off x="8485275" y="910961"/>
            <a:ext cx="3143412" cy="4414103"/>
            <a:chOff x="6837317" y="1054506"/>
            <a:chExt cx="3669662" cy="4966551"/>
          </a:xfrm>
        </p:grpSpPr>
        <p:sp>
          <p:nvSpPr>
            <p:cNvPr id="110" name="TextBox 109">
              <a:extLst>
                <a:ext uri="{FF2B5EF4-FFF2-40B4-BE49-F238E27FC236}">
                  <a16:creationId xmlns:a16="http://schemas.microsoft.com/office/drawing/2014/main" id="{ADCDF9CF-CDD3-8B4C-9524-D04F12D790A5}"/>
                </a:ext>
              </a:extLst>
            </p:cNvPr>
            <p:cNvSpPr txBox="1"/>
            <p:nvPr/>
          </p:nvSpPr>
          <p:spPr>
            <a:xfrm>
              <a:off x="7020267" y="1054506"/>
              <a:ext cx="2074094" cy="369332"/>
            </a:xfrm>
            <a:prstGeom prst="rect">
              <a:avLst/>
            </a:prstGeom>
            <a:noFill/>
          </p:spPr>
          <p:txBody>
            <a:bodyPr wrap="none" rtlCol="0">
              <a:spAutoFit/>
            </a:bodyPr>
            <a:lstStyle/>
            <a:p>
              <a:r>
                <a:rPr lang="en-US" dirty="0"/>
                <a:t>FET common source</a:t>
              </a:r>
            </a:p>
          </p:txBody>
        </p:sp>
        <p:grpSp>
          <p:nvGrpSpPr>
            <p:cNvPr id="112" name="Group 210">
              <a:extLst>
                <a:ext uri="{FF2B5EF4-FFF2-40B4-BE49-F238E27FC236}">
                  <a16:creationId xmlns:a16="http://schemas.microsoft.com/office/drawing/2014/main" id="{9624D6DC-01E6-2D46-BD62-0B67618B5CAB}"/>
                </a:ext>
              </a:extLst>
            </p:cNvPr>
            <p:cNvGrpSpPr>
              <a:grpSpLocks/>
            </p:cNvGrpSpPr>
            <p:nvPr/>
          </p:nvGrpSpPr>
          <p:grpSpPr bwMode="auto">
            <a:xfrm rot="5400000">
              <a:off x="7884065" y="2799211"/>
              <a:ext cx="304800" cy="762000"/>
              <a:chOff x="3216" y="1728"/>
              <a:chExt cx="192" cy="480"/>
            </a:xfrm>
          </p:grpSpPr>
          <p:sp>
            <p:nvSpPr>
              <p:cNvPr id="172" name="Line 8">
                <a:extLst>
                  <a:ext uri="{FF2B5EF4-FFF2-40B4-BE49-F238E27FC236}">
                    <a16:creationId xmlns:a16="http://schemas.microsoft.com/office/drawing/2014/main" id="{2D659E92-B532-4845-A0EC-814030A62A2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3" name="Line 9">
                <a:extLst>
                  <a:ext uri="{FF2B5EF4-FFF2-40B4-BE49-F238E27FC236}">
                    <a16:creationId xmlns:a16="http://schemas.microsoft.com/office/drawing/2014/main" id="{F1383FE3-C056-6441-83EC-8A96599DA3B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 name="Line 10">
                <a:extLst>
                  <a:ext uri="{FF2B5EF4-FFF2-40B4-BE49-F238E27FC236}">
                    <a16:creationId xmlns:a16="http://schemas.microsoft.com/office/drawing/2014/main" id="{98D4B4AF-51D9-1549-BF54-7D3B7292289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Line 11">
                <a:extLst>
                  <a:ext uri="{FF2B5EF4-FFF2-40B4-BE49-F238E27FC236}">
                    <a16:creationId xmlns:a16="http://schemas.microsoft.com/office/drawing/2014/main" id="{BCADF220-7DC3-AF42-84F7-FF8922A47C7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16" name="Straight Connector 115">
              <a:extLst>
                <a:ext uri="{FF2B5EF4-FFF2-40B4-BE49-F238E27FC236}">
                  <a16:creationId xmlns:a16="http://schemas.microsoft.com/office/drawing/2014/main" id="{39D48FA9-9E50-2C4D-A6A7-09E9C69225C2}"/>
                </a:ext>
              </a:extLst>
            </p:cNvPr>
            <p:cNvCxnSpPr/>
            <p:nvPr/>
          </p:nvCxnSpPr>
          <p:spPr>
            <a:xfrm flipV="1">
              <a:off x="9140402" y="3626223"/>
              <a:ext cx="6096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25" name="Group 124">
              <a:extLst>
                <a:ext uri="{FF2B5EF4-FFF2-40B4-BE49-F238E27FC236}">
                  <a16:creationId xmlns:a16="http://schemas.microsoft.com/office/drawing/2014/main" id="{A29A25FB-1C17-244D-A92F-6A3EED04E651}"/>
                </a:ext>
              </a:extLst>
            </p:cNvPr>
            <p:cNvGrpSpPr/>
            <p:nvPr/>
          </p:nvGrpSpPr>
          <p:grpSpPr>
            <a:xfrm>
              <a:off x="8368479" y="2565289"/>
              <a:ext cx="762000" cy="1219200"/>
              <a:chOff x="2362200" y="1905000"/>
              <a:chExt cx="762000" cy="1219200"/>
            </a:xfrm>
          </p:grpSpPr>
          <p:cxnSp>
            <p:nvCxnSpPr>
              <p:cNvPr id="141" name="Straight Connector 140">
                <a:extLst>
                  <a:ext uri="{FF2B5EF4-FFF2-40B4-BE49-F238E27FC236}">
                    <a16:creationId xmlns:a16="http://schemas.microsoft.com/office/drawing/2014/main" id="{1944838B-0E69-DB44-8234-CE2C50AD907C}"/>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142" name="Straight Connector 141">
                <a:extLst>
                  <a:ext uri="{FF2B5EF4-FFF2-40B4-BE49-F238E27FC236}">
                    <a16:creationId xmlns:a16="http://schemas.microsoft.com/office/drawing/2014/main" id="{A481A13C-5F48-ED43-B93E-F7295F9801AC}"/>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43" name="Straight Connector 142">
                <a:extLst>
                  <a:ext uri="{FF2B5EF4-FFF2-40B4-BE49-F238E27FC236}">
                    <a16:creationId xmlns:a16="http://schemas.microsoft.com/office/drawing/2014/main" id="{028387B7-42FD-8B49-97A8-B7F61C8692B7}"/>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44" name="Straight Connector 143">
                <a:extLst>
                  <a:ext uri="{FF2B5EF4-FFF2-40B4-BE49-F238E27FC236}">
                    <a16:creationId xmlns:a16="http://schemas.microsoft.com/office/drawing/2014/main" id="{B1153F1C-101B-954E-8531-70A1A2F18AF2}"/>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45" name="Straight Connector 144">
                <a:extLst>
                  <a:ext uri="{FF2B5EF4-FFF2-40B4-BE49-F238E27FC236}">
                    <a16:creationId xmlns:a16="http://schemas.microsoft.com/office/drawing/2014/main" id="{2EC5A8A3-8925-3641-8EAF-4AA60F693B0D}"/>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46" name="Straight Arrow Connector 145">
                <a:extLst>
                  <a:ext uri="{FF2B5EF4-FFF2-40B4-BE49-F238E27FC236}">
                    <a16:creationId xmlns:a16="http://schemas.microsoft.com/office/drawing/2014/main" id="{E35B5F36-2692-E141-84F4-CB196E59EC3E}"/>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147" name="TextBox 146">
                <a:extLst>
                  <a:ext uri="{FF2B5EF4-FFF2-40B4-BE49-F238E27FC236}">
                    <a16:creationId xmlns:a16="http://schemas.microsoft.com/office/drawing/2014/main" id="{F7095EEF-3406-7044-9604-B60D3D1BC9B3}"/>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148" name="TextBox 147">
                <a:extLst>
                  <a:ext uri="{FF2B5EF4-FFF2-40B4-BE49-F238E27FC236}">
                    <a16:creationId xmlns:a16="http://schemas.microsoft.com/office/drawing/2014/main" id="{48D51121-8FF7-1749-B6FC-B08BE6327393}"/>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149" name="TextBox 148">
                <a:extLst>
                  <a:ext uri="{FF2B5EF4-FFF2-40B4-BE49-F238E27FC236}">
                    <a16:creationId xmlns:a16="http://schemas.microsoft.com/office/drawing/2014/main" id="{9087C43D-563F-3942-A5AE-4FC2126B018A}"/>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grpSp>
          <p:nvGrpSpPr>
            <p:cNvPr id="132" name="Group 220">
              <a:extLst>
                <a:ext uri="{FF2B5EF4-FFF2-40B4-BE49-F238E27FC236}">
                  <a16:creationId xmlns:a16="http://schemas.microsoft.com/office/drawing/2014/main" id="{023CA4E6-30C5-074D-95BE-31FA3B0735D8}"/>
                </a:ext>
              </a:extLst>
            </p:cNvPr>
            <p:cNvGrpSpPr>
              <a:grpSpLocks/>
            </p:cNvGrpSpPr>
            <p:nvPr/>
          </p:nvGrpSpPr>
          <p:grpSpPr bwMode="auto">
            <a:xfrm>
              <a:off x="8335827" y="3882047"/>
              <a:ext cx="152400" cy="304800"/>
              <a:chOff x="3264" y="3072"/>
              <a:chExt cx="96" cy="192"/>
            </a:xfrm>
          </p:grpSpPr>
          <p:sp>
            <p:nvSpPr>
              <p:cNvPr id="139" name="Line 17">
                <a:extLst>
                  <a:ext uri="{FF2B5EF4-FFF2-40B4-BE49-F238E27FC236}">
                    <a16:creationId xmlns:a16="http://schemas.microsoft.com/office/drawing/2014/main" id="{13179D71-929C-E547-9D8B-1012E6E2AC53}"/>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40" name="Freeform 18">
                <a:extLst>
                  <a:ext uri="{FF2B5EF4-FFF2-40B4-BE49-F238E27FC236}">
                    <a16:creationId xmlns:a16="http://schemas.microsoft.com/office/drawing/2014/main" id="{6B7132E8-B722-3E42-8770-B7570C8F2493}"/>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grpSp>
          <p:nvGrpSpPr>
            <p:cNvPr id="133" name="Group 13">
              <a:extLst>
                <a:ext uri="{FF2B5EF4-FFF2-40B4-BE49-F238E27FC236}">
                  <a16:creationId xmlns:a16="http://schemas.microsoft.com/office/drawing/2014/main" id="{D68D4A66-B873-5540-AB15-062453D5C836}"/>
                </a:ext>
              </a:extLst>
            </p:cNvPr>
            <p:cNvGrpSpPr>
              <a:grpSpLocks noChangeAspect="1"/>
            </p:cNvGrpSpPr>
            <p:nvPr/>
          </p:nvGrpSpPr>
          <p:grpSpPr bwMode="auto">
            <a:xfrm>
              <a:off x="8338640" y="3104013"/>
              <a:ext cx="152400" cy="152400"/>
              <a:chOff x="1344" y="2064"/>
              <a:chExt cx="192" cy="192"/>
            </a:xfrm>
          </p:grpSpPr>
          <p:sp>
            <p:nvSpPr>
              <p:cNvPr id="137" name="Oval 14">
                <a:extLst>
                  <a:ext uri="{FF2B5EF4-FFF2-40B4-BE49-F238E27FC236}">
                    <a16:creationId xmlns:a16="http://schemas.microsoft.com/office/drawing/2014/main" id="{7276C317-0849-DD45-90E9-F6688EE6D0A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8" name="Rectangle 15">
                <a:extLst>
                  <a:ext uri="{FF2B5EF4-FFF2-40B4-BE49-F238E27FC236}">
                    <a16:creationId xmlns:a16="http://schemas.microsoft.com/office/drawing/2014/main" id="{CD7680E3-E4F7-7842-A5B3-2B83B4A0616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136" name="TextBox 135">
                  <a:extLst>
                    <a:ext uri="{FF2B5EF4-FFF2-40B4-BE49-F238E27FC236}">
                      <a16:creationId xmlns:a16="http://schemas.microsoft.com/office/drawing/2014/main" id="{BA7FCD7A-7961-A645-98A6-1B5ED8DEE51C}"/>
                    </a:ext>
                  </a:extLst>
                </p:cNvPr>
                <p:cNvSpPr txBox="1"/>
                <p:nvPr/>
              </p:nvSpPr>
              <p:spPr>
                <a:xfrm>
                  <a:off x="9870707" y="3899470"/>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𝐵𝑃</m:t>
                            </m:r>
                          </m:sub>
                        </m:sSub>
                      </m:oMath>
                    </m:oMathPara>
                  </a14:m>
                  <a:endParaRPr lang="en-US" dirty="0"/>
                </a:p>
              </p:txBody>
            </p:sp>
          </mc:Choice>
          <mc:Fallback xmlns="">
            <p:sp>
              <p:nvSpPr>
                <p:cNvPr id="136" name="TextBox 135">
                  <a:extLst>
                    <a:ext uri="{FF2B5EF4-FFF2-40B4-BE49-F238E27FC236}">
                      <a16:creationId xmlns:a16="http://schemas.microsoft.com/office/drawing/2014/main" id="{BA7FCD7A-7961-A645-98A6-1B5ED8DEE51C}"/>
                    </a:ext>
                  </a:extLst>
                </p:cNvPr>
                <p:cNvSpPr txBox="1">
                  <a:spLocks noRot="1" noChangeAspect="1" noMove="1" noResize="1" noEditPoints="1" noAdjustHandles="1" noChangeArrowheads="1" noChangeShapeType="1" noTextEdit="1"/>
                </p:cNvSpPr>
                <p:nvPr/>
              </p:nvSpPr>
              <p:spPr>
                <a:xfrm>
                  <a:off x="9870707" y="3899470"/>
                  <a:ext cx="633999" cy="369332"/>
                </a:xfrm>
                <a:prstGeom prst="rect">
                  <a:avLst/>
                </a:prstGeom>
                <a:blipFill>
                  <a:blip r:embed="rId16"/>
                  <a:stretch>
                    <a:fillRect/>
                  </a:stretch>
                </a:blipFill>
              </p:spPr>
              <p:txBody>
                <a:bodyPr/>
                <a:lstStyle/>
                <a:p>
                  <a:r>
                    <a:rPr lang="en-US">
                      <a:noFill/>
                    </a:rPr>
                    <a:t> </a:t>
                  </a:r>
                </a:p>
              </p:txBody>
            </p:sp>
          </mc:Fallback>
        </mc:AlternateContent>
        <p:grpSp>
          <p:nvGrpSpPr>
            <p:cNvPr id="181" name="Group 210">
              <a:extLst>
                <a:ext uri="{FF2B5EF4-FFF2-40B4-BE49-F238E27FC236}">
                  <a16:creationId xmlns:a16="http://schemas.microsoft.com/office/drawing/2014/main" id="{88B5AD46-6ED2-5D4B-B475-9E39E2903AEB}"/>
                </a:ext>
              </a:extLst>
            </p:cNvPr>
            <p:cNvGrpSpPr>
              <a:grpSpLocks/>
            </p:cNvGrpSpPr>
            <p:nvPr/>
          </p:nvGrpSpPr>
          <p:grpSpPr bwMode="auto">
            <a:xfrm rot="5400000">
              <a:off x="9348201" y="2189808"/>
              <a:ext cx="304800" cy="762000"/>
              <a:chOff x="3216" y="1728"/>
              <a:chExt cx="192" cy="480"/>
            </a:xfrm>
          </p:grpSpPr>
          <p:sp>
            <p:nvSpPr>
              <p:cNvPr id="182" name="Line 8">
                <a:extLst>
                  <a:ext uri="{FF2B5EF4-FFF2-40B4-BE49-F238E27FC236}">
                    <a16:creationId xmlns:a16="http://schemas.microsoft.com/office/drawing/2014/main" id="{EBA8C408-2071-7B40-AC71-8C4A56D6131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3" name="Line 9">
                <a:extLst>
                  <a:ext uri="{FF2B5EF4-FFF2-40B4-BE49-F238E27FC236}">
                    <a16:creationId xmlns:a16="http://schemas.microsoft.com/office/drawing/2014/main" id="{307ED697-3F9C-B645-A906-8B8B28FA3FC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10">
                <a:extLst>
                  <a:ext uri="{FF2B5EF4-FFF2-40B4-BE49-F238E27FC236}">
                    <a16:creationId xmlns:a16="http://schemas.microsoft.com/office/drawing/2014/main" id="{633D11D4-B878-B94E-BEA9-3C602518496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Line 11">
                <a:extLst>
                  <a:ext uri="{FF2B5EF4-FFF2-40B4-BE49-F238E27FC236}">
                    <a16:creationId xmlns:a16="http://schemas.microsoft.com/office/drawing/2014/main" id="{CEAE0ABB-DFE4-8C42-B3C9-1AD8E8552DE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86" name="Freeform 12">
              <a:extLst>
                <a:ext uri="{FF2B5EF4-FFF2-40B4-BE49-F238E27FC236}">
                  <a16:creationId xmlns:a16="http://schemas.microsoft.com/office/drawing/2014/main" id="{36EFB147-E72C-9044-9485-92B9BC1E7881}"/>
                </a:ext>
              </a:extLst>
            </p:cNvPr>
            <p:cNvSpPr>
              <a:spLocks noChangeAspect="1"/>
            </p:cNvSpPr>
            <p:nvPr/>
          </p:nvSpPr>
          <p:spPr bwMode="auto">
            <a:xfrm>
              <a:off x="9054281" y="182414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87" name="Freeform 12">
              <a:extLst>
                <a:ext uri="{FF2B5EF4-FFF2-40B4-BE49-F238E27FC236}">
                  <a16:creationId xmlns:a16="http://schemas.microsoft.com/office/drawing/2014/main" id="{96BA80C7-7BE4-1E4B-AE48-848EBB0AC70E}"/>
                </a:ext>
              </a:extLst>
            </p:cNvPr>
            <p:cNvSpPr>
              <a:spLocks noChangeAspect="1"/>
            </p:cNvSpPr>
            <p:nvPr/>
          </p:nvSpPr>
          <p:spPr bwMode="auto">
            <a:xfrm>
              <a:off x="8335823" y="318485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88" name="Group 13">
              <a:extLst>
                <a:ext uri="{FF2B5EF4-FFF2-40B4-BE49-F238E27FC236}">
                  <a16:creationId xmlns:a16="http://schemas.microsoft.com/office/drawing/2014/main" id="{C16A4329-EC09-3C4A-97A9-4950A5C2B499}"/>
                </a:ext>
              </a:extLst>
            </p:cNvPr>
            <p:cNvGrpSpPr>
              <a:grpSpLocks noChangeAspect="1"/>
            </p:cNvGrpSpPr>
            <p:nvPr/>
          </p:nvGrpSpPr>
          <p:grpSpPr bwMode="auto">
            <a:xfrm>
              <a:off x="7620183" y="3114898"/>
              <a:ext cx="152400" cy="152400"/>
              <a:chOff x="1344" y="2064"/>
              <a:chExt cx="192" cy="192"/>
            </a:xfrm>
          </p:grpSpPr>
          <p:sp>
            <p:nvSpPr>
              <p:cNvPr id="189" name="Oval 14">
                <a:extLst>
                  <a:ext uri="{FF2B5EF4-FFF2-40B4-BE49-F238E27FC236}">
                    <a16:creationId xmlns:a16="http://schemas.microsoft.com/office/drawing/2014/main" id="{534A31AA-1F2D-8241-8F72-4C99B8BDD99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90" name="Rectangle 15">
                <a:extLst>
                  <a:ext uri="{FF2B5EF4-FFF2-40B4-BE49-F238E27FC236}">
                    <a16:creationId xmlns:a16="http://schemas.microsoft.com/office/drawing/2014/main" id="{FE490AD4-F888-C44E-BC4A-1C01884EB8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91" name="Group 13">
              <a:extLst>
                <a:ext uri="{FF2B5EF4-FFF2-40B4-BE49-F238E27FC236}">
                  <a16:creationId xmlns:a16="http://schemas.microsoft.com/office/drawing/2014/main" id="{85DC7528-84E0-CC46-81B5-90DDFB41036D}"/>
                </a:ext>
              </a:extLst>
            </p:cNvPr>
            <p:cNvGrpSpPr>
              <a:grpSpLocks noChangeAspect="1"/>
            </p:cNvGrpSpPr>
            <p:nvPr/>
          </p:nvGrpSpPr>
          <p:grpSpPr bwMode="auto">
            <a:xfrm>
              <a:off x="9819095" y="2505298"/>
              <a:ext cx="152400" cy="152400"/>
              <a:chOff x="1344" y="2064"/>
              <a:chExt cx="192" cy="192"/>
            </a:xfrm>
          </p:grpSpPr>
          <p:sp>
            <p:nvSpPr>
              <p:cNvPr id="192" name="Oval 14">
                <a:extLst>
                  <a:ext uri="{FF2B5EF4-FFF2-40B4-BE49-F238E27FC236}">
                    <a16:creationId xmlns:a16="http://schemas.microsoft.com/office/drawing/2014/main" id="{215A87B0-5269-2F4D-8ECD-E0A66197F90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93" name="Rectangle 15">
                <a:extLst>
                  <a:ext uri="{FF2B5EF4-FFF2-40B4-BE49-F238E27FC236}">
                    <a16:creationId xmlns:a16="http://schemas.microsoft.com/office/drawing/2014/main" id="{A17DB03F-6C78-B847-B647-EA93544CE0A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94" name="Freeform 12">
              <a:extLst>
                <a:ext uri="{FF2B5EF4-FFF2-40B4-BE49-F238E27FC236}">
                  <a16:creationId xmlns:a16="http://schemas.microsoft.com/office/drawing/2014/main" id="{3EED4A28-2E90-E547-9B6D-08A593296BEF}"/>
                </a:ext>
              </a:extLst>
            </p:cNvPr>
            <p:cNvSpPr>
              <a:spLocks noChangeAspect="1"/>
            </p:cNvSpPr>
            <p:nvPr/>
          </p:nvSpPr>
          <p:spPr bwMode="auto">
            <a:xfrm>
              <a:off x="9054277" y="371825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95" name="Straight Connector 194">
              <a:extLst>
                <a:ext uri="{FF2B5EF4-FFF2-40B4-BE49-F238E27FC236}">
                  <a16:creationId xmlns:a16="http://schemas.microsoft.com/office/drawing/2014/main" id="{E111496D-0CF3-E040-B12E-EE575A524C07}"/>
                </a:ext>
              </a:extLst>
            </p:cNvPr>
            <p:cNvCxnSpPr/>
            <p:nvPr/>
          </p:nvCxnSpPr>
          <p:spPr>
            <a:xfrm flipV="1">
              <a:off x="8401849" y="182414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96" name="Freeform 12">
              <a:extLst>
                <a:ext uri="{FF2B5EF4-FFF2-40B4-BE49-F238E27FC236}">
                  <a16:creationId xmlns:a16="http://schemas.microsoft.com/office/drawing/2014/main" id="{D7E85D72-8E0E-0044-B418-91817A45F2B2}"/>
                </a:ext>
              </a:extLst>
            </p:cNvPr>
            <p:cNvSpPr>
              <a:spLocks noChangeAspect="1"/>
            </p:cNvSpPr>
            <p:nvPr/>
          </p:nvSpPr>
          <p:spPr bwMode="auto">
            <a:xfrm>
              <a:off x="8335819" y="241197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97" name="Group 220">
              <a:extLst>
                <a:ext uri="{FF2B5EF4-FFF2-40B4-BE49-F238E27FC236}">
                  <a16:creationId xmlns:a16="http://schemas.microsoft.com/office/drawing/2014/main" id="{A06DE9D0-4A4E-A446-A576-4E3D47A1BC35}"/>
                </a:ext>
              </a:extLst>
            </p:cNvPr>
            <p:cNvGrpSpPr>
              <a:grpSpLocks/>
            </p:cNvGrpSpPr>
            <p:nvPr/>
          </p:nvGrpSpPr>
          <p:grpSpPr bwMode="auto">
            <a:xfrm>
              <a:off x="9064204" y="4453538"/>
              <a:ext cx="152400" cy="304800"/>
              <a:chOff x="3264" y="3072"/>
              <a:chExt cx="96" cy="192"/>
            </a:xfrm>
          </p:grpSpPr>
          <p:sp>
            <p:nvSpPr>
              <p:cNvPr id="198" name="Line 17">
                <a:extLst>
                  <a:ext uri="{FF2B5EF4-FFF2-40B4-BE49-F238E27FC236}">
                    <a16:creationId xmlns:a16="http://schemas.microsoft.com/office/drawing/2014/main" id="{A4E2EDEA-DCDB-C74B-912E-461AB7D74C34}"/>
                  </a:ext>
                </a:extLst>
              </p:cNvPr>
              <p:cNvSpPr>
                <a:spLocks noChangeAspect="1" noChangeShapeType="1"/>
              </p:cNvSpPr>
              <p:nvPr/>
            </p:nvSpPr>
            <p:spPr bwMode="auto">
              <a:xfrm>
                <a:off x="3306"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99" name="Freeform 18">
                <a:extLst>
                  <a:ext uri="{FF2B5EF4-FFF2-40B4-BE49-F238E27FC236}">
                    <a16:creationId xmlns:a16="http://schemas.microsoft.com/office/drawing/2014/main" id="{1EB29259-B685-EF48-8205-8053293DEF18}"/>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grpSp>
          <p:nvGrpSpPr>
            <p:cNvPr id="200" name="Group 210">
              <a:extLst>
                <a:ext uri="{FF2B5EF4-FFF2-40B4-BE49-F238E27FC236}">
                  <a16:creationId xmlns:a16="http://schemas.microsoft.com/office/drawing/2014/main" id="{7F199E07-6FE8-6A40-958A-56FB5416BDDC}"/>
                </a:ext>
              </a:extLst>
            </p:cNvPr>
            <p:cNvGrpSpPr>
              <a:grpSpLocks/>
            </p:cNvGrpSpPr>
            <p:nvPr/>
          </p:nvGrpSpPr>
          <p:grpSpPr bwMode="auto">
            <a:xfrm>
              <a:off x="9582588" y="3628952"/>
              <a:ext cx="304800" cy="762000"/>
              <a:chOff x="3216" y="1728"/>
              <a:chExt cx="192" cy="480"/>
            </a:xfrm>
          </p:grpSpPr>
          <p:sp>
            <p:nvSpPr>
              <p:cNvPr id="201" name="Line 8">
                <a:extLst>
                  <a:ext uri="{FF2B5EF4-FFF2-40B4-BE49-F238E27FC236}">
                    <a16:creationId xmlns:a16="http://schemas.microsoft.com/office/drawing/2014/main" id="{5FD05945-E831-5E4E-9CCE-C3AEFE5BE33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2" name="Line 9">
                <a:extLst>
                  <a:ext uri="{FF2B5EF4-FFF2-40B4-BE49-F238E27FC236}">
                    <a16:creationId xmlns:a16="http://schemas.microsoft.com/office/drawing/2014/main" id="{A25B834C-E881-B44C-AB97-BCFBBD22566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3" name="Line 10">
                <a:extLst>
                  <a:ext uri="{FF2B5EF4-FFF2-40B4-BE49-F238E27FC236}">
                    <a16:creationId xmlns:a16="http://schemas.microsoft.com/office/drawing/2014/main" id="{9A76B5CB-3FF8-5946-A050-B8DD91F6230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4" name="Line 11">
                <a:extLst>
                  <a:ext uri="{FF2B5EF4-FFF2-40B4-BE49-F238E27FC236}">
                    <a16:creationId xmlns:a16="http://schemas.microsoft.com/office/drawing/2014/main" id="{5D93E6D7-6AC5-874B-8739-2D239E3DB9A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05" name="Group 220">
              <a:extLst>
                <a:ext uri="{FF2B5EF4-FFF2-40B4-BE49-F238E27FC236}">
                  <a16:creationId xmlns:a16="http://schemas.microsoft.com/office/drawing/2014/main" id="{C2041790-7DEB-4C48-AB4D-4BAE2D95F66F}"/>
                </a:ext>
              </a:extLst>
            </p:cNvPr>
            <p:cNvGrpSpPr>
              <a:grpSpLocks/>
            </p:cNvGrpSpPr>
            <p:nvPr/>
          </p:nvGrpSpPr>
          <p:grpSpPr bwMode="auto">
            <a:xfrm>
              <a:off x="9662920" y="4344681"/>
              <a:ext cx="152400" cy="304800"/>
              <a:chOff x="3264" y="3072"/>
              <a:chExt cx="96" cy="192"/>
            </a:xfrm>
          </p:grpSpPr>
          <p:sp>
            <p:nvSpPr>
              <p:cNvPr id="206" name="Line 17">
                <a:extLst>
                  <a:ext uri="{FF2B5EF4-FFF2-40B4-BE49-F238E27FC236}">
                    <a16:creationId xmlns:a16="http://schemas.microsoft.com/office/drawing/2014/main" id="{A8953E4C-E001-8641-B13F-E5B4216FDD7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207" name="Freeform 18">
                <a:extLst>
                  <a:ext uri="{FF2B5EF4-FFF2-40B4-BE49-F238E27FC236}">
                    <a16:creationId xmlns:a16="http://schemas.microsoft.com/office/drawing/2014/main" id="{96CD224D-E01A-0D4A-A336-43D183FB76B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mc:AlternateContent xmlns:mc="http://schemas.openxmlformats.org/markup-compatibility/2006" xmlns:a14="http://schemas.microsoft.com/office/drawing/2010/main">
          <mc:Choice Requires="a14">
            <p:sp>
              <p:nvSpPr>
                <p:cNvPr id="208" name="TextBox 207">
                  <a:extLst>
                    <a:ext uri="{FF2B5EF4-FFF2-40B4-BE49-F238E27FC236}">
                      <a16:creationId xmlns:a16="http://schemas.microsoft.com/office/drawing/2014/main" id="{A2EF58F1-2E64-0B4C-BB39-C57CFD5BB278}"/>
                    </a:ext>
                  </a:extLst>
                </p:cNvPr>
                <p:cNvSpPr txBox="1"/>
                <p:nvPr/>
              </p:nvSpPr>
              <p:spPr>
                <a:xfrm>
                  <a:off x="9291051" y="2745566"/>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𝐵𝐿</m:t>
                            </m:r>
                          </m:sub>
                        </m:sSub>
                      </m:oMath>
                    </m:oMathPara>
                  </a14:m>
                  <a:endParaRPr lang="en-US" dirty="0"/>
                </a:p>
              </p:txBody>
            </p:sp>
          </mc:Choice>
          <mc:Fallback xmlns="">
            <p:sp>
              <p:nvSpPr>
                <p:cNvPr id="208" name="TextBox 207">
                  <a:extLst>
                    <a:ext uri="{FF2B5EF4-FFF2-40B4-BE49-F238E27FC236}">
                      <a16:creationId xmlns:a16="http://schemas.microsoft.com/office/drawing/2014/main" id="{A2EF58F1-2E64-0B4C-BB39-C57CFD5BB278}"/>
                    </a:ext>
                  </a:extLst>
                </p:cNvPr>
                <p:cNvSpPr txBox="1">
                  <a:spLocks noRot="1" noChangeAspect="1" noMove="1" noResize="1" noEditPoints="1" noAdjustHandles="1" noChangeArrowheads="1" noChangeShapeType="1" noTextEdit="1"/>
                </p:cNvSpPr>
                <p:nvPr/>
              </p:nvSpPr>
              <p:spPr>
                <a:xfrm>
                  <a:off x="9291051" y="2745566"/>
                  <a:ext cx="633999" cy="369332"/>
                </a:xfrm>
                <a:prstGeom prst="rect">
                  <a:avLst/>
                </a:prstGeom>
                <a:blipFill>
                  <a:blip r:embed="rId1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9" name="TextBox 208">
                  <a:extLst>
                    <a:ext uri="{FF2B5EF4-FFF2-40B4-BE49-F238E27FC236}">
                      <a16:creationId xmlns:a16="http://schemas.microsoft.com/office/drawing/2014/main" id="{55A09CD7-6C20-FE4D-9E2F-C3B7E7D59477}"/>
                    </a:ext>
                  </a:extLst>
                </p:cNvPr>
                <p:cNvSpPr txBox="1"/>
                <p:nvPr/>
              </p:nvSpPr>
              <p:spPr>
                <a:xfrm>
                  <a:off x="7745362" y="3345248"/>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𝐵𝐿</m:t>
                            </m:r>
                          </m:sub>
                        </m:sSub>
                      </m:oMath>
                    </m:oMathPara>
                  </a14:m>
                  <a:endParaRPr lang="en-US" dirty="0"/>
                </a:p>
              </p:txBody>
            </p:sp>
          </mc:Choice>
          <mc:Fallback xmlns="">
            <p:sp>
              <p:nvSpPr>
                <p:cNvPr id="209" name="TextBox 208">
                  <a:extLst>
                    <a:ext uri="{FF2B5EF4-FFF2-40B4-BE49-F238E27FC236}">
                      <a16:creationId xmlns:a16="http://schemas.microsoft.com/office/drawing/2014/main" id="{55A09CD7-6C20-FE4D-9E2F-C3B7E7D59477}"/>
                    </a:ext>
                  </a:extLst>
                </p:cNvPr>
                <p:cNvSpPr txBox="1">
                  <a:spLocks noRot="1" noChangeAspect="1" noMove="1" noResize="1" noEditPoints="1" noAdjustHandles="1" noChangeArrowheads="1" noChangeShapeType="1" noTextEdit="1"/>
                </p:cNvSpPr>
                <p:nvPr/>
              </p:nvSpPr>
              <p:spPr>
                <a:xfrm>
                  <a:off x="7745362" y="3345248"/>
                  <a:ext cx="633999" cy="369332"/>
                </a:xfrm>
                <a:prstGeom prst="rect">
                  <a:avLst/>
                </a:prstGeom>
                <a:blipFill>
                  <a:blip r:embed="rId1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0" name="TextBox 209">
                  <a:extLst>
                    <a:ext uri="{FF2B5EF4-FFF2-40B4-BE49-F238E27FC236}">
                      <a16:creationId xmlns:a16="http://schemas.microsoft.com/office/drawing/2014/main" id="{2E85FFA6-6D46-A149-8867-7B29FCB7C366}"/>
                    </a:ext>
                  </a:extLst>
                </p:cNvPr>
                <p:cNvSpPr txBox="1"/>
                <p:nvPr/>
              </p:nvSpPr>
              <p:spPr>
                <a:xfrm>
                  <a:off x="8452931" y="3539456"/>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p:txBody>
            </p:sp>
          </mc:Choice>
          <mc:Fallback xmlns="">
            <p:sp>
              <p:nvSpPr>
                <p:cNvPr id="210" name="TextBox 209">
                  <a:extLst>
                    <a:ext uri="{FF2B5EF4-FFF2-40B4-BE49-F238E27FC236}">
                      <a16:creationId xmlns:a16="http://schemas.microsoft.com/office/drawing/2014/main" id="{2E85FFA6-6D46-A149-8867-7B29FCB7C366}"/>
                    </a:ext>
                  </a:extLst>
                </p:cNvPr>
                <p:cNvSpPr txBox="1">
                  <a:spLocks noRot="1" noChangeAspect="1" noMove="1" noResize="1" noEditPoints="1" noAdjustHandles="1" noChangeArrowheads="1" noChangeShapeType="1" noTextEdit="1"/>
                </p:cNvSpPr>
                <p:nvPr/>
              </p:nvSpPr>
              <p:spPr>
                <a:xfrm>
                  <a:off x="8452931" y="3539456"/>
                  <a:ext cx="633999" cy="369332"/>
                </a:xfrm>
                <a:prstGeom prst="rect">
                  <a:avLst/>
                </a:prstGeom>
                <a:blipFill>
                  <a:blip r:embed="rId1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1" name="TextBox 210">
                  <a:extLst>
                    <a:ext uri="{FF2B5EF4-FFF2-40B4-BE49-F238E27FC236}">
                      <a16:creationId xmlns:a16="http://schemas.microsoft.com/office/drawing/2014/main" id="{1ADCE9AF-8DAF-C14C-B6F8-5C1181E30568}"/>
                    </a:ext>
                  </a:extLst>
                </p:cNvPr>
                <p:cNvSpPr txBox="1"/>
                <p:nvPr/>
              </p:nvSpPr>
              <p:spPr>
                <a:xfrm>
                  <a:off x="7896125" y="2590498"/>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oMath>
                    </m:oMathPara>
                  </a14:m>
                  <a:endParaRPr lang="en-US" dirty="0"/>
                </a:p>
              </p:txBody>
            </p:sp>
          </mc:Choice>
          <mc:Fallback xmlns="">
            <p:sp>
              <p:nvSpPr>
                <p:cNvPr id="211" name="TextBox 210">
                  <a:extLst>
                    <a:ext uri="{FF2B5EF4-FFF2-40B4-BE49-F238E27FC236}">
                      <a16:creationId xmlns:a16="http://schemas.microsoft.com/office/drawing/2014/main" id="{1ADCE9AF-8DAF-C14C-B6F8-5C1181E30568}"/>
                    </a:ext>
                  </a:extLst>
                </p:cNvPr>
                <p:cNvSpPr txBox="1">
                  <a:spLocks noRot="1" noChangeAspect="1" noMove="1" noResize="1" noEditPoints="1" noAdjustHandles="1" noChangeArrowheads="1" noChangeShapeType="1" noTextEdit="1"/>
                </p:cNvSpPr>
                <p:nvPr/>
              </p:nvSpPr>
              <p:spPr>
                <a:xfrm>
                  <a:off x="7896125" y="2590498"/>
                  <a:ext cx="633999" cy="369332"/>
                </a:xfrm>
                <a:prstGeom prst="rect">
                  <a:avLst/>
                </a:prstGeom>
                <a:blipFill>
                  <a:blip r:embed="rId20"/>
                  <a:stretch>
                    <a:fillRect b="-1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2" name="TextBox 211">
                  <a:extLst>
                    <a:ext uri="{FF2B5EF4-FFF2-40B4-BE49-F238E27FC236}">
                      <a16:creationId xmlns:a16="http://schemas.microsoft.com/office/drawing/2014/main" id="{0C263FBC-3A57-3848-8098-C3BC2F824A72}"/>
                    </a:ext>
                  </a:extLst>
                </p:cNvPr>
                <p:cNvSpPr txBox="1"/>
                <p:nvPr/>
              </p:nvSpPr>
              <p:spPr>
                <a:xfrm>
                  <a:off x="8659225" y="3964365"/>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𝐸</m:t>
                            </m:r>
                          </m:sub>
                        </m:sSub>
                      </m:oMath>
                    </m:oMathPara>
                  </a14:m>
                  <a:endParaRPr lang="en-US" dirty="0"/>
                </a:p>
              </p:txBody>
            </p:sp>
          </mc:Choice>
          <mc:Fallback xmlns="">
            <p:sp>
              <p:nvSpPr>
                <p:cNvPr id="212" name="TextBox 211">
                  <a:extLst>
                    <a:ext uri="{FF2B5EF4-FFF2-40B4-BE49-F238E27FC236}">
                      <a16:creationId xmlns:a16="http://schemas.microsoft.com/office/drawing/2014/main" id="{0C263FBC-3A57-3848-8098-C3BC2F824A72}"/>
                    </a:ext>
                  </a:extLst>
                </p:cNvPr>
                <p:cNvSpPr txBox="1">
                  <a:spLocks noRot="1" noChangeAspect="1" noMove="1" noResize="1" noEditPoints="1" noAdjustHandles="1" noChangeArrowheads="1" noChangeShapeType="1" noTextEdit="1"/>
                </p:cNvSpPr>
                <p:nvPr/>
              </p:nvSpPr>
              <p:spPr>
                <a:xfrm>
                  <a:off x="8659225" y="3964365"/>
                  <a:ext cx="633999" cy="369332"/>
                </a:xfrm>
                <a:prstGeom prst="rect">
                  <a:avLst/>
                </a:prstGeom>
                <a:blipFill>
                  <a:blip r:embed="rId2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3" name="TextBox 212">
                  <a:extLst>
                    <a:ext uri="{FF2B5EF4-FFF2-40B4-BE49-F238E27FC236}">
                      <a16:creationId xmlns:a16="http://schemas.microsoft.com/office/drawing/2014/main" id="{A7BADD41-30B6-0D44-AA23-D85FD63D9CC6}"/>
                    </a:ext>
                  </a:extLst>
                </p:cNvPr>
                <p:cNvSpPr txBox="1"/>
                <p:nvPr/>
              </p:nvSpPr>
              <p:spPr>
                <a:xfrm>
                  <a:off x="9181321" y="1972340"/>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𝐷</m:t>
                            </m:r>
                          </m:sub>
                        </m:sSub>
                      </m:oMath>
                    </m:oMathPara>
                  </a14:m>
                  <a:endParaRPr lang="en-US" dirty="0"/>
                </a:p>
              </p:txBody>
            </p:sp>
          </mc:Choice>
          <mc:Fallback xmlns="">
            <p:sp>
              <p:nvSpPr>
                <p:cNvPr id="213" name="TextBox 212">
                  <a:extLst>
                    <a:ext uri="{FF2B5EF4-FFF2-40B4-BE49-F238E27FC236}">
                      <a16:creationId xmlns:a16="http://schemas.microsoft.com/office/drawing/2014/main" id="{A7BADD41-30B6-0D44-AA23-D85FD63D9CC6}"/>
                    </a:ext>
                  </a:extLst>
                </p:cNvPr>
                <p:cNvSpPr txBox="1">
                  <a:spLocks noRot="1" noChangeAspect="1" noMove="1" noResize="1" noEditPoints="1" noAdjustHandles="1" noChangeArrowheads="1" noChangeShapeType="1" noTextEdit="1"/>
                </p:cNvSpPr>
                <p:nvPr/>
              </p:nvSpPr>
              <p:spPr>
                <a:xfrm>
                  <a:off x="9181321" y="1972340"/>
                  <a:ext cx="633999" cy="369332"/>
                </a:xfrm>
                <a:prstGeom prst="rect">
                  <a:avLst/>
                </a:prstGeom>
                <a:blipFill>
                  <a:blip r:embed="rId22"/>
                  <a:stretch>
                    <a:fillRect/>
                  </a:stretch>
                </a:blipFill>
              </p:spPr>
              <p:txBody>
                <a:bodyPr/>
                <a:lstStyle/>
                <a:p>
                  <a:r>
                    <a:rPr lang="en-US">
                      <a:noFill/>
                    </a:rPr>
                    <a:t> </a:t>
                  </a:r>
                </a:p>
              </p:txBody>
            </p:sp>
          </mc:Fallback>
        </mc:AlternateContent>
        <p:cxnSp>
          <p:nvCxnSpPr>
            <p:cNvPr id="214" name="Straight Connector 213">
              <a:extLst>
                <a:ext uri="{FF2B5EF4-FFF2-40B4-BE49-F238E27FC236}">
                  <a16:creationId xmlns:a16="http://schemas.microsoft.com/office/drawing/2014/main" id="{44613279-611A-3F4A-8578-9485D9ABA359}"/>
                </a:ext>
              </a:extLst>
            </p:cNvPr>
            <p:cNvCxnSpPr>
              <a:cxnSpLocks/>
            </p:cNvCxnSpPr>
            <p:nvPr/>
          </p:nvCxnSpPr>
          <p:spPr>
            <a:xfrm flipV="1">
              <a:off x="8778985" y="1565831"/>
              <a:ext cx="0" cy="258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16" name="Group 13">
              <a:extLst>
                <a:ext uri="{FF2B5EF4-FFF2-40B4-BE49-F238E27FC236}">
                  <a16:creationId xmlns:a16="http://schemas.microsoft.com/office/drawing/2014/main" id="{96F3C292-D7C8-494E-AA1F-1B79C210E704}"/>
                </a:ext>
              </a:extLst>
            </p:cNvPr>
            <p:cNvGrpSpPr>
              <a:grpSpLocks noChangeAspect="1"/>
            </p:cNvGrpSpPr>
            <p:nvPr/>
          </p:nvGrpSpPr>
          <p:grpSpPr bwMode="auto">
            <a:xfrm>
              <a:off x="8748525" y="1508839"/>
              <a:ext cx="152400" cy="152400"/>
              <a:chOff x="1392" y="2064"/>
              <a:chExt cx="192" cy="192"/>
            </a:xfrm>
          </p:grpSpPr>
          <p:sp>
            <p:nvSpPr>
              <p:cNvPr id="217" name="Oval 14">
                <a:extLst>
                  <a:ext uri="{FF2B5EF4-FFF2-40B4-BE49-F238E27FC236}">
                    <a16:creationId xmlns:a16="http://schemas.microsoft.com/office/drawing/2014/main" id="{AAE78CF1-A1A5-BA4A-AC12-C6A9E6F732D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8" name="Rectangle 15">
                <a:extLst>
                  <a:ext uri="{FF2B5EF4-FFF2-40B4-BE49-F238E27FC236}">
                    <a16:creationId xmlns:a16="http://schemas.microsoft.com/office/drawing/2014/main" id="{36C1EF96-78CD-9646-BE7A-8B6129BBDDD9}"/>
                  </a:ext>
                </a:extLst>
              </p:cNvPr>
              <p:cNvSpPr>
                <a:spLocks noChangeAspect="1" noChangeArrowheads="1"/>
              </p:cNvSpPr>
              <p:nvPr/>
            </p:nvSpPr>
            <p:spPr bwMode="auto">
              <a:xfrm>
                <a:off x="1392"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19" name="Straight Connector 218">
              <a:extLst>
                <a:ext uri="{FF2B5EF4-FFF2-40B4-BE49-F238E27FC236}">
                  <a16:creationId xmlns:a16="http://schemas.microsoft.com/office/drawing/2014/main" id="{D851B3E7-83B5-A944-BB29-3970652B9197}"/>
                </a:ext>
              </a:extLst>
            </p:cNvPr>
            <p:cNvCxnSpPr>
              <a:cxnSpLocks/>
            </p:cNvCxnSpPr>
            <p:nvPr/>
          </p:nvCxnSpPr>
          <p:spPr>
            <a:xfrm flipV="1">
              <a:off x="8408481" y="1835462"/>
              <a:ext cx="0" cy="60350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2" name="TextBox 221">
                  <a:extLst>
                    <a:ext uri="{FF2B5EF4-FFF2-40B4-BE49-F238E27FC236}">
                      <a16:creationId xmlns:a16="http://schemas.microsoft.com/office/drawing/2014/main" id="{AAE3F8FB-8C2C-8748-A3FB-9F27755F089D}"/>
                    </a:ext>
                  </a:extLst>
                </p:cNvPr>
                <p:cNvSpPr txBox="1"/>
                <p:nvPr/>
              </p:nvSpPr>
              <p:spPr>
                <a:xfrm>
                  <a:off x="7563799" y="2791885"/>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m:oMathPara>
                  </a14:m>
                  <a:endParaRPr lang="en-US" dirty="0"/>
                </a:p>
              </p:txBody>
            </p:sp>
          </mc:Choice>
          <mc:Fallback xmlns="">
            <p:sp>
              <p:nvSpPr>
                <p:cNvPr id="222" name="TextBox 221">
                  <a:extLst>
                    <a:ext uri="{FF2B5EF4-FFF2-40B4-BE49-F238E27FC236}">
                      <a16:creationId xmlns:a16="http://schemas.microsoft.com/office/drawing/2014/main" id="{AAE3F8FB-8C2C-8748-A3FB-9F27755F089D}"/>
                    </a:ext>
                  </a:extLst>
                </p:cNvPr>
                <p:cNvSpPr txBox="1">
                  <a:spLocks noRot="1" noChangeAspect="1" noMove="1" noResize="1" noEditPoints="1" noAdjustHandles="1" noChangeArrowheads="1" noChangeShapeType="1" noTextEdit="1"/>
                </p:cNvSpPr>
                <p:nvPr/>
              </p:nvSpPr>
              <p:spPr>
                <a:xfrm>
                  <a:off x="7563799" y="2791885"/>
                  <a:ext cx="633999" cy="369332"/>
                </a:xfrm>
                <a:prstGeom prst="rect">
                  <a:avLst/>
                </a:prstGeom>
                <a:blipFill>
                  <a:blip r:embed="rId2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3" name="TextBox 222">
                  <a:extLst>
                    <a:ext uri="{FF2B5EF4-FFF2-40B4-BE49-F238E27FC236}">
                      <a16:creationId xmlns:a16="http://schemas.microsoft.com/office/drawing/2014/main" id="{E9B251A5-FDD7-D448-AC7A-F6B64F6DC5D7}"/>
                    </a:ext>
                  </a:extLst>
                </p:cNvPr>
                <p:cNvSpPr txBox="1"/>
                <p:nvPr/>
              </p:nvSpPr>
              <p:spPr>
                <a:xfrm>
                  <a:off x="9872980" y="2324032"/>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oMath>
                    </m:oMathPara>
                  </a14:m>
                  <a:endParaRPr lang="en-US" dirty="0"/>
                </a:p>
              </p:txBody>
            </p:sp>
          </mc:Choice>
          <mc:Fallback xmlns="">
            <p:sp>
              <p:nvSpPr>
                <p:cNvPr id="223" name="TextBox 222">
                  <a:extLst>
                    <a:ext uri="{FF2B5EF4-FFF2-40B4-BE49-F238E27FC236}">
                      <a16:creationId xmlns:a16="http://schemas.microsoft.com/office/drawing/2014/main" id="{E9B251A5-FDD7-D448-AC7A-F6B64F6DC5D7}"/>
                    </a:ext>
                  </a:extLst>
                </p:cNvPr>
                <p:cNvSpPr txBox="1">
                  <a:spLocks noRot="1" noChangeAspect="1" noMove="1" noResize="1" noEditPoints="1" noAdjustHandles="1" noChangeArrowheads="1" noChangeShapeType="1" noTextEdit="1"/>
                </p:cNvSpPr>
                <p:nvPr/>
              </p:nvSpPr>
              <p:spPr>
                <a:xfrm>
                  <a:off x="9872980" y="2324032"/>
                  <a:ext cx="633999" cy="369332"/>
                </a:xfrm>
                <a:prstGeom prst="rect">
                  <a:avLst/>
                </a:prstGeom>
                <a:blipFill>
                  <a:blip r:embed="rId2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4" name="TextBox 223">
                  <a:extLst>
                    <a:ext uri="{FF2B5EF4-FFF2-40B4-BE49-F238E27FC236}">
                      <a16:creationId xmlns:a16="http://schemas.microsoft.com/office/drawing/2014/main" id="{B6EDF768-F989-AC48-BEFD-C8164CB96CD0}"/>
                    </a:ext>
                  </a:extLst>
                </p:cNvPr>
                <p:cNvSpPr txBox="1"/>
                <p:nvPr/>
              </p:nvSpPr>
              <p:spPr>
                <a:xfrm>
                  <a:off x="8935393" y="1349947"/>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𝑐𝑐</m:t>
                            </m:r>
                          </m:sub>
                        </m:sSub>
                      </m:oMath>
                    </m:oMathPara>
                  </a14:m>
                  <a:endParaRPr lang="en-US" dirty="0"/>
                </a:p>
              </p:txBody>
            </p:sp>
          </mc:Choice>
          <mc:Fallback xmlns="">
            <p:sp>
              <p:nvSpPr>
                <p:cNvPr id="224" name="TextBox 223">
                  <a:extLst>
                    <a:ext uri="{FF2B5EF4-FFF2-40B4-BE49-F238E27FC236}">
                      <a16:creationId xmlns:a16="http://schemas.microsoft.com/office/drawing/2014/main" id="{B6EDF768-F989-AC48-BEFD-C8164CB96CD0}"/>
                    </a:ext>
                  </a:extLst>
                </p:cNvPr>
                <p:cNvSpPr txBox="1">
                  <a:spLocks noRot="1" noChangeAspect="1" noMove="1" noResize="1" noEditPoints="1" noAdjustHandles="1" noChangeArrowheads="1" noChangeShapeType="1" noTextEdit="1"/>
                </p:cNvSpPr>
                <p:nvPr/>
              </p:nvSpPr>
              <p:spPr>
                <a:xfrm>
                  <a:off x="8935393" y="1349947"/>
                  <a:ext cx="633999" cy="369332"/>
                </a:xfrm>
                <a:prstGeom prst="rect">
                  <a:avLst/>
                </a:prstGeom>
                <a:blipFill>
                  <a:blip r:embed="rId2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5" name="TextBox 224">
                  <a:extLst>
                    <a:ext uri="{FF2B5EF4-FFF2-40B4-BE49-F238E27FC236}">
                      <a16:creationId xmlns:a16="http://schemas.microsoft.com/office/drawing/2014/main" id="{9E3006CB-5730-B949-94FA-B5C0B440903D}"/>
                    </a:ext>
                  </a:extLst>
                </p:cNvPr>
                <p:cNvSpPr txBox="1"/>
                <p:nvPr/>
              </p:nvSpPr>
              <p:spPr>
                <a:xfrm>
                  <a:off x="6837317" y="4783757"/>
                  <a:ext cx="3514990" cy="1237300"/>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𝐸</m:t>
                          </m:r>
                        </m:sub>
                      </m:sSub>
                    </m:oMath>
                  </a14:m>
                  <a:r>
                    <a:rPr lang="en-US" i="1" dirty="0">
                      <a:latin typeface="Cambria Math" panose="02040503050406030204" pitchFamily="18" charset="0"/>
                    </a:rPr>
                    <a:t> </a:t>
                  </a:r>
                  <a:r>
                    <a:rPr lang="en-US" dirty="0"/>
                    <a:t>provides bias</a:t>
                  </a:r>
                </a:p>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den>
                      </m:f>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rPr>
                            <m:t>𝑔</m:t>
                          </m:r>
                        </m:e>
                        <m:sub>
                          <m:r>
                            <a:rPr lang="en-US" b="0" i="1" smtClean="0">
                              <a:latin typeface="Cambria Math" panose="02040503050406030204" pitchFamily="18" charset="0"/>
                            </a:rPr>
                            <m:t>𝑚</m:t>
                          </m:r>
                        </m:sub>
                      </m:sSub>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𝐷</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𝑑</m:t>
                              </m:r>
                            </m:sub>
                          </m:sSub>
                        </m:num>
                        <m:den>
                          <m:r>
                            <a:rPr lang="en-US" b="0" i="1" smtClean="0">
                              <a:latin typeface="Cambria Math" panose="02040503050406030204" pitchFamily="18" charset="0"/>
                            </a:rPr>
                            <m:t>𝑗</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𝐶</m:t>
                              </m:r>
                            </m:e>
                            <m:sub>
                              <m:r>
                                <a:rPr lang="en-US" b="0" i="1" smtClean="0">
                                  <a:latin typeface="Cambria Math" panose="02040503050406030204" pitchFamily="18" charset="0"/>
                                  <a:ea typeface="Cambria Math" panose="02040503050406030204" pitchFamily="18" charset="0"/>
                                </a:rPr>
                                <m:t>𝐺𝑆</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𝐶</m:t>
                              </m:r>
                            </m:e>
                            <m:sub>
                              <m:r>
                                <a:rPr lang="en-US" b="0" i="1" smtClean="0">
                                  <a:latin typeface="Cambria Math" panose="02040503050406030204" pitchFamily="18" charset="0"/>
                                  <a:ea typeface="Cambria Math" panose="02040503050406030204" pitchFamily="18" charset="0"/>
                                </a:rPr>
                                <m:t>𝐷𝑆</m:t>
                              </m:r>
                            </m:sub>
                          </m:sSub>
                          <m:r>
                            <a:rPr lang="en-US" b="0" i="1" smtClean="0">
                              <a:latin typeface="Cambria Math" panose="02040503050406030204" pitchFamily="18" charset="0"/>
                              <a:ea typeface="Cambria Math" panose="02040503050406030204" pitchFamily="18" charset="0"/>
                            </a:rPr>
                            <m:t>)</m:t>
                          </m:r>
                        </m:den>
                      </m:f>
                    </m:oMath>
                  </a14:m>
                  <a:endParaRPr lang="en-US" b="0" dirty="0"/>
                </a:p>
                <a:p>
                  <a:pPr marL="285750" indent="-285750">
                    <a:buFont typeface="Arial" panose="020B0604020202020204" pitchFamily="34" charset="0"/>
                    <a:buChar char="•"/>
                  </a:pPr>
                  <a14:m>
                    <m:oMath xmlns:m="http://schemas.openxmlformats.org/officeDocument/2006/math">
                      <m:sSub>
                        <m:sSubPr>
                          <m:ctrlPr>
                            <a:rPr lang="en-US" i="1">
                              <a:latin typeface="Cambria Math" panose="02040503050406030204" pitchFamily="18" charset="0"/>
                            </a:rPr>
                          </m:ctrlPr>
                        </m:sSubPr>
                        <m:e>
                          <m:sSub>
                            <m:sSubPr>
                              <m:ctrlPr>
                                <a:rPr lang="en-US"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𝑚</m:t>
                              </m:r>
                            </m:sub>
                          </m:sSub>
                          <m:r>
                            <a:rPr lang="en-US" b="0" i="1" smtClean="0">
                              <a:latin typeface="Cambria Math" panose="02040503050406030204" pitchFamily="18" charset="0"/>
                            </a:rPr>
                            <m:t>(</m:t>
                          </m:r>
                          <m:r>
                            <a:rPr lang="en-US" i="1">
                              <a:latin typeface="Cambria Math" panose="02040503050406030204" pitchFamily="18" charset="0"/>
                            </a:rPr>
                            <m:t>𝑅</m:t>
                          </m:r>
                        </m:e>
                        <m:sub>
                          <m:r>
                            <a:rPr lang="en-US" i="1">
                              <a:latin typeface="Cambria Math" panose="02040503050406030204" pitchFamily="18" charset="0"/>
                            </a:rPr>
                            <m:t>𝐷</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𝑟</m:t>
                          </m:r>
                        </m:e>
                        <m:sub>
                          <m:r>
                            <a:rPr lang="en-US" i="1">
                              <a:latin typeface="Cambria Math" panose="02040503050406030204" pitchFamily="18" charset="0"/>
                            </a:rPr>
                            <m:t>𝑑</m:t>
                          </m:r>
                        </m:sub>
                      </m:sSub>
                      <m:r>
                        <a:rPr lang="en-US" b="0" i="1" smtClean="0">
                          <a:latin typeface="Cambria Math" panose="02040503050406030204" pitchFamily="18" charset="0"/>
                        </a:rPr>
                        <m:t>)</m:t>
                      </m:r>
                    </m:oMath>
                  </a14:m>
                  <a:endParaRPr lang="en-US" dirty="0"/>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𝑖𝑛</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i="1">
                              <a:latin typeface="Cambria Math" panose="02040503050406030204" pitchFamily="18" charset="0"/>
                            </a:rPr>
                            <m:t>𝑗</m:t>
                          </m:r>
                          <m:r>
                            <a:rPr lang="en-US" i="1">
                              <a:latin typeface="Cambria Math" panose="02040503050406030204" pitchFamily="18" charset="0"/>
                              <a:ea typeface="Cambria Math" panose="02040503050406030204" pitchFamily="18" charset="0"/>
                            </a:rPr>
                            <m:t>𝜔</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𝐶</m:t>
                              </m:r>
                            </m:e>
                            <m:sub>
                              <m:r>
                                <a:rPr lang="en-US" i="1">
                                  <a:latin typeface="Cambria Math" panose="02040503050406030204" pitchFamily="18" charset="0"/>
                                  <a:ea typeface="Cambria Math" panose="02040503050406030204" pitchFamily="18" charset="0"/>
                                </a:rPr>
                                <m:t>𝐺𝑆</m:t>
                              </m:r>
                            </m:sub>
                          </m:sSub>
                          <m:r>
                            <a:rPr lang="en-US" i="1">
                              <a:latin typeface="Cambria Math" panose="02040503050406030204" pitchFamily="18" charset="0"/>
                              <a:ea typeface="Cambria Math" panose="02040503050406030204" pitchFamily="18" charset="0"/>
                            </a:rPr>
                            <m:t>+</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1−</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𝐴</m:t>
                                  </m:r>
                                </m:e>
                                <m:sub>
                                  <m:r>
                                    <a:rPr lang="en-US" b="0" i="1" smtClean="0">
                                      <a:latin typeface="Cambria Math" panose="02040503050406030204" pitchFamily="18" charset="0"/>
                                      <a:ea typeface="Cambria Math" panose="02040503050406030204" pitchFamily="18" charset="0"/>
                                    </a:rPr>
                                    <m:t>0</m:t>
                                  </m:r>
                                </m:sub>
                              </m:sSub>
                            </m:e>
                          </m:d>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𝐶</m:t>
                              </m:r>
                            </m:e>
                            <m:sub>
                              <m:r>
                                <a:rPr lang="en-US" b="0" i="1" smtClean="0">
                                  <a:latin typeface="Cambria Math" panose="02040503050406030204" pitchFamily="18" charset="0"/>
                                  <a:ea typeface="Cambria Math" panose="02040503050406030204" pitchFamily="18" charset="0"/>
                                </a:rPr>
                                <m:t>𝐺𝐷</m:t>
                              </m:r>
                            </m:sub>
                          </m:sSub>
                          <m:r>
                            <a:rPr lang="en-US" b="0" i="1" smtClean="0">
                              <a:latin typeface="Cambria Math" panose="02040503050406030204" pitchFamily="18" charset="0"/>
                              <a:ea typeface="Cambria Math" panose="02040503050406030204" pitchFamily="18" charset="0"/>
                            </a:rPr>
                            <m:t>)</m:t>
                          </m:r>
                        </m:den>
                      </m:f>
                    </m:oMath>
                  </a14:m>
                  <a:endParaRPr lang="en-US" dirty="0"/>
                </a:p>
                <a:p>
                  <a:pPr marL="285750" indent="-285750">
                    <a:buFont typeface="Arial" panose="020B0604020202020204" pitchFamily="34" charset="0"/>
                    <a:buChar char="•"/>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𝑍</m:t>
                          </m:r>
                        </m:e>
                        <m:sub>
                          <m:r>
                            <a:rPr lang="en-US" b="0" i="1" smtClean="0">
                              <a:latin typeface="Cambria Math" panose="02040503050406030204" pitchFamily="18" charset="0"/>
                            </a:rPr>
                            <m:t>𝑜𝑢𝑡</m:t>
                          </m:r>
                        </m:sub>
                      </m:sSub>
                      <m:r>
                        <a:rPr lang="en-US" i="1">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𝐷</m:t>
                          </m:r>
                        </m:sub>
                      </m:sSub>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𝑑</m:t>
                              </m:r>
                            </m:sub>
                          </m:sSub>
                        </m:e>
                      </m:d>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𝑗</m:t>
                          </m:r>
                          <m:r>
                            <a:rPr lang="en-US" i="1">
                              <a:latin typeface="Cambria Math" panose="02040503050406030204" pitchFamily="18" charset="0"/>
                              <a:ea typeface="Cambria Math" panose="02040503050406030204" pitchFamily="18" charset="0"/>
                            </a:rPr>
                            <m:t>𝜔</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𝐶</m:t>
                              </m:r>
                            </m:e>
                            <m:sub>
                              <m:r>
                                <a:rPr lang="en-US" i="1">
                                  <a:latin typeface="Cambria Math" panose="02040503050406030204" pitchFamily="18" charset="0"/>
                                  <a:ea typeface="Cambria Math" panose="02040503050406030204" pitchFamily="18" charset="0"/>
                                </a:rPr>
                                <m:t>𝐺𝑆</m:t>
                              </m:r>
                            </m:sub>
                          </m:sSub>
                          <m:r>
                            <a:rPr lang="en-US" i="1">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𝐶</m:t>
                              </m:r>
                            </m:e>
                            <m:sub>
                              <m:r>
                                <a:rPr lang="en-US" b="0" i="1" smtClean="0">
                                  <a:latin typeface="Cambria Math" panose="02040503050406030204" pitchFamily="18" charset="0"/>
                                  <a:ea typeface="Cambria Math" panose="02040503050406030204" pitchFamily="18" charset="0"/>
                                </a:rPr>
                                <m:t>𝐷𝑆</m:t>
                              </m:r>
                            </m:sub>
                          </m:sSub>
                          <m:r>
                            <a:rPr lang="en-US" i="1">
                              <a:latin typeface="Cambria Math" panose="02040503050406030204" pitchFamily="18" charset="0"/>
                              <a:ea typeface="Cambria Math" panose="02040503050406030204" pitchFamily="18" charset="0"/>
                            </a:rPr>
                            <m:t>)</m:t>
                          </m:r>
                        </m:den>
                      </m:f>
                    </m:oMath>
                  </a14:m>
                  <a:endParaRPr lang="en-US" dirty="0"/>
                </a:p>
              </p:txBody>
            </p:sp>
          </mc:Choice>
          <mc:Fallback xmlns="">
            <p:sp>
              <p:nvSpPr>
                <p:cNvPr id="225" name="TextBox 224">
                  <a:extLst>
                    <a:ext uri="{FF2B5EF4-FFF2-40B4-BE49-F238E27FC236}">
                      <a16:creationId xmlns:a16="http://schemas.microsoft.com/office/drawing/2014/main" id="{9E3006CB-5730-B949-94FA-B5C0B440903D}"/>
                    </a:ext>
                  </a:extLst>
                </p:cNvPr>
                <p:cNvSpPr txBox="1">
                  <a:spLocks noRot="1" noChangeAspect="1" noMove="1" noResize="1" noEditPoints="1" noAdjustHandles="1" noChangeArrowheads="1" noChangeShapeType="1" noTextEdit="1"/>
                </p:cNvSpPr>
                <p:nvPr/>
              </p:nvSpPr>
              <p:spPr>
                <a:xfrm>
                  <a:off x="6837317" y="4783757"/>
                  <a:ext cx="3514990" cy="1237300"/>
                </a:xfrm>
                <a:prstGeom prst="rect">
                  <a:avLst/>
                </a:prstGeom>
                <a:blipFill>
                  <a:blip r:embed="rId26"/>
                  <a:stretch>
                    <a:fillRect l="-1261" t="-2273" b="-101136"/>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846FE2E7-0816-574C-A7C0-86894C758606}"/>
                  </a:ext>
                </a:extLst>
              </p:cNvPr>
              <p:cNvSpPr txBox="1"/>
              <p:nvPr/>
            </p:nvSpPr>
            <p:spPr>
              <a:xfrm>
                <a:off x="167117" y="1291678"/>
                <a:ext cx="3833856" cy="1999067"/>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r>
                      <m:rPr>
                        <m:sty m:val="p"/>
                      </m:rPr>
                      <a:rPr lang="el-GR" i="1" smtClean="0">
                        <a:latin typeface="Cambria Math" panose="02040503050406030204" pitchFamily="18" charset="0"/>
                        <a:ea typeface="Cambria Math" panose="02040503050406030204" pitchFamily="18" charset="0"/>
                      </a:rPr>
                      <m:t>Δ</m:t>
                    </m:r>
                    <m:sSub>
                      <m:sSubPr>
                        <m:ctrlPr>
                          <a:rPr lang="el-GR"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𝑑</m:t>
                        </m:r>
                      </m:sub>
                    </m:sSub>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𝑑</m:t>
                            </m:r>
                          </m:sub>
                        </m:sSub>
                      </m:num>
                      <m:den>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𝐺𝑆</m:t>
                            </m:r>
                          </m:sub>
                        </m:sSub>
                      </m:den>
                    </m:f>
                    <m:r>
                      <m:rPr>
                        <m:sty m:val="p"/>
                      </m:rPr>
                      <a:rPr lang="el-GR" b="0" i="1" smtClean="0">
                        <a:latin typeface="Cambria Math" panose="02040503050406030204" pitchFamily="18" charset="0"/>
                        <a:ea typeface="Cambria Math" panose="02040503050406030204" pitchFamily="18" charset="0"/>
                      </a:rPr>
                      <m:t>Δ</m:t>
                    </m:r>
                    <m:sSub>
                      <m:sSubPr>
                        <m:ctrlPr>
                          <a:rPr lang="el-GR"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𝐺𝑆</m:t>
                        </m:r>
                      </m:sub>
                    </m:sSub>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𝑑</m:t>
                            </m:r>
                          </m:sub>
                        </m:sSub>
                      </m:num>
                      <m:den>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𝐷𝑆</m:t>
                            </m:r>
                          </m:sub>
                        </m:sSub>
                      </m:den>
                    </m:f>
                    <m:r>
                      <m:rPr>
                        <m:sty m:val="p"/>
                      </m:rPr>
                      <a:rPr lang="el-GR" b="0" i="1" smtClean="0">
                        <a:latin typeface="Cambria Math" panose="02040503050406030204" pitchFamily="18" charset="0"/>
                        <a:ea typeface="Cambria Math" panose="02040503050406030204" pitchFamily="18" charset="0"/>
                      </a:rPr>
                      <m:t>Δ</m:t>
                    </m:r>
                    <m:sSub>
                      <m:sSubPr>
                        <m:ctrlPr>
                          <a:rPr lang="el-GR"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𝐷𝑆</m:t>
                        </m:r>
                      </m:sub>
                    </m:sSub>
                  </m:oMath>
                </a14:m>
                <a:endParaRPr lang="en-US" dirty="0"/>
              </a:p>
              <a:p>
                <a:pPr marL="285750" indent="-285750">
                  <a:buFont typeface="Arial" panose="020B0604020202020204" pitchFamily="34" charset="0"/>
                  <a:buChar char="•"/>
                </a:pPr>
                <a14:m>
                  <m:oMath xmlns:m="http://schemas.openxmlformats.org/officeDocument/2006/math">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𝑖</m:t>
                            </m:r>
                          </m:e>
                          <m:sub>
                            <m:r>
                              <a:rPr lang="en-US" i="1">
                                <a:latin typeface="Cambria Math" panose="02040503050406030204" pitchFamily="18" charset="0"/>
                                <a:ea typeface="Cambria Math" panose="02040503050406030204" pitchFamily="18" charset="0"/>
                              </a:rPr>
                              <m:t>𝑑</m:t>
                            </m:r>
                          </m:sub>
                        </m:sSub>
                      </m:num>
                      <m:den>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𝑣</m:t>
                            </m:r>
                          </m:e>
                          <m:sub>
                            <m:r>
                              <a:rPr lang="en-US" i="1">
                                <a:latin typeface="Cambria Math" panose="02040503050406030204" pitchFamily="18" charset="0"/>
                                <a:ea typeface="Cambria Math" panose="02040503050406030204" pitchFamily="18" charset="0"/>
                              </a:rPr>
                              <m:t>𝐺𝑆</m:t>
                            </m:r>
                          </m:sub>
                        </m:sSub>
                      </m:den>
                    </m:f>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𝑔</m:t>
                        </m:r>
                      </m:e>
                      <m:sub>
                        <m:r>
                          <a:rPr lang="en-US" b="0" i="1" smtClean="0">
                            <a:latin typeface="Cambria Math" panose="02040503050406030204" pitchFamily="18" charset="0"/>
                            <a:ea typeface="Cambria Math" panose="02040503050406030204" pitchFamily="18" charset="0"/>
                          </a:rPr>
                          <m:t>𝑑</m:t>
                        </m:r>
                      </m:sub>
                    </m:sSub>
                  </m:oMath>
                </a14:m>
                <a:r>
                  <a:rPr lang="en-US" dirty="0"/>
                  <a:t>, </a:t>
                </a:r>
                <a14:m>
                  <m:oMath xmlns:m="http://schemas.openxmlformats.org/officeDocument/2006/math">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𝑖</m:t>
                            </m:r>
                          </m:e>
                          <m:sub>
                            <m:r>
                              <a:rPr lang="en-US" i="1">
                                <a:latin typeface="Cambria Math" panose="02040503050406030204" pitchFamily="18" charset="0"/>
                                <a:ea typeface="Cambria Math" panose="02040503050406030204" pitchFamily="18" charset="0"/>
                              </a:rPr>
                              <m:t>𝑑</m:t>
                            </m:r>
                          </m:sub>
                        </m:sSub>
                      </m:num>
                      <m:den>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𝐷𝑆</m:t>
                            </m:r>
                          </m:sub>
                        </m:sSub>
                      </m:den>
                    </m:f>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𝑔</m:t>
                        </m:r>
                      </m:e>
                      <m:sub>
                        <m:r>
                          <a:rPr lang="en-US" b="0" i="1" smtClean="0">
                            <a:latin typeface="Cambria Math" panose="02040503050406030204" pitchFamily="18" charset="0"/>
                            <a:ea typeface="Cambria Math" panose="02040503050406030204" pitchFamily="18" charset="0"/>
                          </a:rPr>
                          <m:t>𝑚</m:t>
                        </m:r>
                      </m:sub>
                    </m:sSub>
                  </m:oMath>
                </a14:m>
                <a:endParaRPr lang="en-US" dirty="0"/>
              </a:p>
              <a:p>
                <a:pPr marL="285750" indent="-285750">
                  <a:buFont typeface="Arial" panose="020B0604020202020204" pitchFamily="34" charset="0"/>
                  <a:buChar char="•"/>
                </a:pPr>
                <a:endParaRPr lang="en-US" dirty="0"/>
              </a:p>
            </p:txBody>
          </p:sp>
        </mc:Choice>
        <mc:Fallback xmlns="">
          <p:sp>
            <p:nvSpPr>
              <p:cNvPr id="10" name="TextBox 9">
                <a:extLst>
                  <a:ext uri="{FF2B5EF4-FFF2-40B4-BE49-F238E27FC236}">
                    <a16:creationId xmlns:a16="http://schemas.microsoft.com/office/drawing/2014/main" id="{846FE2E7-0816-574C-A7C0-86894C758606}"/>
                  </a:ext>
                </a:extLst>
              </p:cNvPr>
              <p:cNvSpPr txBox="1">
                <a:spLocks noRot="1" noChangeAspect="1" noMove="1" noResize="1" noEditPoints="1" noAdjustHandles="1" noChangeArrowheads="1" noChangeShapeType="1" noTextEdit="1"/>
              </p:cNvSpPr>
              <p:nvPr/>
            </p:nvSpPr>
            <p:spPr>
              <a:xfrm>
                <a:off x="167117" y="1291678"/>
                <a:ext cx="3833856" cy="1999067"/>
              </a:xfrm>
              <a:prstGeom prst="rect">
                <a:avLst/>
              </a:prstGeom>
              <a:blipFill>
                <a:blip r:embed="rId27"/>
                <a:stretch>
                  <a:fillRect l="-660"/>
                </a:stretch>
              </a:blipFill>
            </p:spPr>
            <p:txBody>
              <a:bodyPr/>
              <a:lstStyle/>
              <a:p>
                <a:r>
                  <a:rPr lang="en-US">
                    <a:noFill/>
                  </a:rPr>
                  <a:t> </a:t>
                </a:r>
              </a:p>
            </p:txBody>
          </p:sp>
        </mc:Fallback>
      </mc:AlternateContent>
      <p:pic>
        <p:nvPicPr>
          <p:cNvPr id="1026" name="Picture 2" descr="N-Channel MOSFET Basics">
            <a:extLst>
              <a:ext uri="{FF2B5EF4-FFF2-40B4-BE49-F238E27FC236}">
                <a16:creationId xmlns:a16="http://schemas.microsoft.com/office/drawing/2014/main" id="{774399D3-66AF-A246-A11A-A58AC045088C}"/>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4552320" y="1507181"/>
            <a:ext cx="3581630" cy="21701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696643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More on FETs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78</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90634707-4D29-A24B-9993-4EFA7D020944}"/>
                  </a:ext>
                </a:extLst>
              </p:cNvPr>
              <p:cNvSpPr txBox="1"/>
              <p:nvPr/>
            </p:nvSpPr>
            <p:spPr>
              <a:xfrm>
                <a:off x="739155" y="1369405"/>
                <a:ext cx="4679130" cy="3851834"/>
              </a:xfrm>
              <a:prstGeom prst="rect">
                <a:avLst/>
              </a:prstGeom>
              <a:noFill/>
            </p:spPr>
            <p:txBody>
              <a:bodyPr wrap="square" rtlCol="0">
                <a:noAutofit/>
              </a:bodyPr>
              <a:lstStyle/>
              <a:p>
                <a:pPr marL="285750" indent="-285750">
                  <a:buFont typeface="Arial" panose="020B0604020202020204" pitchFamily="34" charset="0"/>
                  <a:buChar char="•"/>
                </a:pPr>
                <a:r>
                  <a:rPr lang="en-US" dirty="0"/>
                  <a:t>For common source</a:t>
                </a:r>
              </a:p>
              <a:p>
                <a:pPr marL="742950" lvl="1" indent="-285750">
                  <a:buFont typeface="Arial" panose="020B0604020202020204" pitchFamily="34" charset="0"/>
                  <a:buChar char="•"/>
                </a:pPr>
                <a:r>
                  <a:rPr lang="en-US" dirty="0"/>
                  <a:t>Equivalent for FET: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𝑜</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𝑑</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𝐷</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𝑑</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𝐷</m:t>
                            </m:r>
                          </m:sub>
                        </m:sSub>
                      </m:den>
                    </m:f>
                  </m:oMath>
                </a14:m>
                <a:endParaRPr lang="en-US" dirty="0"/>
              </a:p>
              <a:p>
                <a:pPr marL="742950" lvl="1"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𝐴</m:t>
                    </m:r>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𝑚</m:t>
                            </m:r>
                          </m:sub>
                        </m:sSub>
                        <m:sSup>
                          <m:sSupPr>
                            <m:ctrlPr>
                              <a:rPr lang="en-US" b="0" i="1" smtClean="0">
                                <a:latin typeface="Cambria Math" panose="02040503050406030204" pitchFamily="18" charset="0"/>
                              </a:rPr>
                            </m:ctrlPr>
                          </m:sSupPr>
                          <m:e>
                            <m:r>
                              <a:rPr lang="en-US" b="0" i="1" smtClean="0">
                                <a:latin typeface="Cambria Math" panose="02040503050406030204" pitchFamily="18" charset="0"/>
                              </a:rPr>
                              <m:t>𝑅</m:t>
                            </m:r>
                          </m:e>
                          <m:sup>
                            <m:r>
                              <a:rPr lang="en-US" b="0" i="1" smtClean="0">
                                <a:latin typeface="Cambria Math" panose="02040503050406030204" pitchFamily="18" charset="0"/>
                              </a:rPr>
                              <m:t>′</m:t>
                            </m:r>
                          </m:sup>
                        </m:sSup>
                      </m:num>
                      <m:den>
                        <m:r>
                          <a:rPr lang="en-US" b="0" i="1" smtClean="0">
                            <a:latin typeface="Cambria Math" panose="02040503050406030204" pitchFamily="18" charset="0"/>
                          </a:rPr>
                          <m:t>1+</m:t>
                        </m:r>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rPr>
                                  <m:t>𝑅</m:t>
                                </m:r>
                              </m:e>
                              <m:sup>
                                <m:r>
                                  <a:rPr lang="en-US" b="0" i="1" smtClean="0">
                                    <a:latin typeface="Cambria Math" panose="02040503050406030204" pitchFamily="18" charset="0"/>
                                  </a:rPr>
                                  <m:t>′</m:t>
                                </m:r>
                              </m:sup>
                            </m:sSup>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4</m:t>
                                </m:r>
                              </m:sub>
                            </m:sSub>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𝑗</m:t>
                            </m:r>
                            <m:r>
                              <a:rPr lang="en-US" b="0" i="1" smtClean="0">
                                <a:latin typeface="Cambria Math" panose="02040503050406030204" pitchFamily="18" charset="0"/>
                                <a:ea typeface="Cambria Math" panose="02040503050406030204" pitchFamily="18" charset="0"/>
                              </a:rPr>
                              <m:t>𝜔</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4</m:t>
                                </m:r>
                              </m:sub>
                            </m:sSub>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𝐶</m:t>
                                </m:r>
                              </m:e>
                              <m:sub>
                                <m:r>
                                  <a:rPr lang="en-US" b="0" i="1" smtClean="0">
                                    <a:latin typeface="Cambria Math" panose="02040503050406030204" pitchFamily="18" charset="0"/>
                                    <a:ea typeface="Cambria Math" panose="02040503050406030204" pitchFamily="18" charset="0"/>
                                  </a:rPr>
                                  <m:t>4</m:t>
                                </m:r>
                              </m:sub>
                            </m:sSub>
                          </m:den>
                        </m:f>
                      </m:den>
                    </m:f>
                  </m:oMath>
                </a14:m>
                <a:r>
                  <a:rPr lang="en-US" dirty="0"/>
                  <a:t>,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𝑅</m:t>
                        </m:r>
                      </m:e>
                      <m:sup>
                        <m:r>
                          <a:rPr lang="en-US" b="0" i="1" smtClean="0">
                            <a:latin typeface="Cambria Math" panose="02040503050406030204" pitchFamily="18" charset="0"/>
                          </a:rPr>
                          <m:t>′</m:t>
                        </m:r>
                      </m:sup>
                    </m:sSup>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𝑑</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𝑑</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den>
                    </m:f>
                  </m:oMath>
                </a14:m>
                <a:endParaRPr lang="en-US" dirty="0"/>
              </a:p>
              <a:p>
                <a:pPr marL="285750" indent="-285750">
                  <a:buFont typeface="Arial" panose="020B0604020202020204" pitchFamily="34" charset="0"/>
                  <a:buChar char="•"/>
                </a:pPr>
                <a:r>
                  <a:rPr lang="en-US" dirty="0"/>
                  <a:t>For common drain</a:t>
                </a:r>
              </a:p>
              <a:p>
                <a:pPr marL="742950" lvl="1"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𝑚</m:t>
                            </m:r>
                          </m:sub>
                        </m:sSub>
                      </m:num>
                      <m:den>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𝑑</m:t>
                                </m:r>
                              </m:sub>
                            </m:sSub>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3</m:t>
                                </m:r>
                              </m:sub>
                            </m:sSub>
                          </m:den>
                        </m:f>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𝑚</m:t>
                            </m:r>
                          </m:sub>
                        </m:sSub>
                      </m:den>
                    </m:f>
                  </m:oMath>
                </a14:m>
                <a:endParaRPr lang="en-US" dirty="0"/>
              </a:p>
              <a:p>
                <a:pPr marL="742950" lvl="1"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𝑜</m:t>
                        </m:r>
                      </m:sub>
                    </m:sSub>
                    <m:r>
                      <a:rPr lang="en-US" i="1">
                        <a:latin typeface="Cambria Math" panose="02040503050406030204" pitchFamily="18" charset="0"/>
                      </a:rPr>
                      <m:t>=</m:t>
                    </m:r>
                    <m:f>
                      <m:fPr>
                        <m:ctrlPr>
                          <a:rPr lang="en-US" i="1">
                            <a:latin typeface="Cambria Math" panose="02040503050406030204" pitchFamily="18" charset="0"/>
                          </a:rPr>
                        </m:ctrlPr>
                      </m:fPr>
                      <m:num>
                        <m:r>
                          <a:rPr lang="en-US" b="0" i="1" smtClean="0">
                            <a:latin typeface="Cambria Math" panose="02040503050406030204" pitchFamily="18" charset="0"/>
                          </a:rPr>
                          <m:t>1</m:t>
                        </m:r>
                      </m:num>
                      <m:den>
                        <m:f>
                          <m:fPr>
                            <m:ctrlPr>
                              <a:rPr lang="en-US" i="1">
                                <a:latin typeface="Cambria Math" panose="02040503050406030204" pitchFamily="18" charset="0"/>
                              </a:rPr>
                            </m:ctrlPr>
                          </m:fPr>
                          <m:num>
                            <m:r>
                              <a:rPr lang="en-US" i="1">
                                <a:latin typeface="Cambria Math" panose="02040503050406030204" pitchFamily="18" charset="0"/>
                              </a:rPr>
                              <m:t>1</m:t>
                            </m:r>
                          </m:num>
                          <m:den>
                            <m:sSub>
                              <m:sSubPr>
                                <m:ctrlPr>
                                  <a:rPr lang="en-US" i="1">
                                    <a:latin typeface="Cambria Math" panose="02040503050406030204" pitchFamily="18" charset="0"/>
                                  </a:rPr>
                                </m:ctrlPr>
                              </m:sSubPr>
                              <m:e>
                                <m:r>
                                  <a:rPr lang="en-US" i="1">
                                    <a:latin typeface="Cambria Math" panose="02040503050406030204" pitchFamily="18" charset="0"/>
                                  </a:rPr>
                                  <m:t>𝑟</m:t>
                                </m:r>
                              </m:e>
                              <m:sub>
                                <m:r>
                                  <a:rPr lang="en-US" i="1">
                                    <a:latin typeface="Cambria Math" panose="02040503050406030204" pitchFamily="18" charset="0"/>
                                  </a:rPr>
                                  <m:t>𝑑</m:t>
                                </m:r>
                              </m:sub>
                            </m:sSub>
                          </m:den>
                        </m:f>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3</m:t>
                                </m:r>
                              </m:sub>
                            </m:sSub>
                          </m:den>
                        </m:f>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i="1">
                                <a:latin typeface="Cambria Math" panose="02040503050406030204" pitchFamily="18" charset="0"/>
                              </a:rPr>
                              <m:t>𝑚</m:t>
                            </m:r>
                          </m:sub>
                        </m:sSub>
                      </m:den>
                    </m:f>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196</m:t>
                    </m:r>
                    <m:r>
                      <m:rPr>
                        <m:sty m:val="p"/>
                      </m:rPr>
                      <a:rPr lang="el-GR" b="0" i="1" smtClean="0">
                        <a:latin typeface="Cambria Math" panose="02040503050406030204" pitchFamily="18" charset="0"/>
                        <a:ea typeface="Cambria Math" panose="02040503050406030204" pitchFamily="18" charset="0"/>
                      </a:rPr>
                      <m:t>Ω</m:t>
                    </m:r>
                  </m:oMath>
                </a14:m>
                <a:endParaRPr lang="en-US" dirty="0"/>
              </a:p>
              <a:p>
                <a:pPr marL="742950" lvl="1" indent="-285750">
                  <a:buFont typeface="Arial" panose="020B0604020202020204" pitchFamily="34" charset="0"/>
                  <a:buChar char="•"/>
                </a:pPr>
                <a:endParaRPr lang="en-US" dirty="0"/>
              </a:p>
            </p:txBody>
          </p:sp>
        </mc:Choice>
        <mc:Fallback xmlns="">
          <p:sp>
            <p:nvSpPr>
              <p:cNvPr id="2" name="TextBox 1">
                <a:extLst>
                  <a:ext uri="{FF2B5EF4-FFF2-40B4-BE49-F238E27FC236}">
                    <a16:creationId xmlns:a16="http://schemas.microsoft.com/office/drawing/2014/main" id="{90634707-4D29-A24B-9993-4EFA7D020944}"/>
                  </a:ext>
                </a:extLst>
              </p:cNvPr>
              <p:cNvSpPr txBox="1">
                <a:spLocks noRot="1" noChangeAspect="1" noMove="1" noResize="1" noEditPoints="1" noAdjustHandles="1" noChangeArrowheads="1" noChangeShapeType="1" noTextEdit="1"/>
              </p:cNvSpPr>
              <p:nvPr/>
            </p:nvSpPr>
            <p:spPr>
              <a:xfrm>
                <a:off x="739155" y="1369405"/>
                <a:ext cx="4679130" cy="3851834"/>
              </a:xfrm>
              <a:prstGeom prst="rect">
                <a:avLst/>
              </a:prstGeom>
              <a:blipFill>
                <a:blip r:embed="rId3"/>
                <a:stretch>
                  <a:fillRect l="-813" t="-987"/>
                </a:stretch>
              </a:blipFill>
            </p:spPr>
            <p:txBody>
              <a:bodyPr/>
              <a:lstStyle/>
              <a:p>
                <a:r>
                  <a:rPr lang="en-US">
                    <a:noFill/>
                  </a:rPr>
                  <a:t> </a:t>
                </a:r>
              </a:p>
            </p:txBody>
          </p:sp>
        </mc:Fallback>
      </mc:AlternateContent>
      <p:grpSp>
        <p:nvGrpSpPr>
          <p:cNvPr id="5" name="Group 4">
            <a:extLst>
              <a:ext uri="{FF2B5EF4-FFF2-40B4-BE49-F238E27FC236}">
                <a16:creationId xmlns:a16="http://schemas.microsoft.com/office/drawing/2014/main" id="{CB1D9292-2917-9247-9B33-A42D3B67ADAE}"/>
              </a:ext>
            </a:extLst>
          </p:cNvPr>
          <p:cNvGrpSpPr/>
          <p:nvPr/>
        </p:nvGrpSpPr>
        <p:grpSpPr>
          <a:xfrm>
            <a:off x="9111651" y="586727"/>
            <a:ext cx="2561951" cy="2590527"/>
            <a:chOff x="8421173" y="771524"/>
            <a:chExt cx="2875687" cy="3419926"/>
          </a:xfrm>
        </p:grpSpPr>
        <p:sp>
          <p:nvSpPr>
            <p:cNvPr id="110" name="TextBox 109">
              <a:extLst>
                <a:ext uri="{FF2B5EF4-FFF2-40B4-BE49-F238E27FC236}">
                  <a16:creationId xmlns:a16="http://schemas.microsoft.com/office/drawing/2014/main" id="{ADCDF9CF-CDD3-8B4C-9524-D04F12D790A5}"/>
                </a:ext>
              </a:extLst>
            </p:cNvPr>
            <p:cNvSpPr txBox="1"/>
            <p:nvPr/>
          </p:nvSpPr>
          <p:spPr>
            <a:xfrm>
              <a:off x="8968611" y="771524"/>
              <a:ext cx="2074094" cy="369332"/>
            </a:xfrm>
            <a:prstGeom prst="rect">
              <a:avLst/>
            </a:prstGeom>
            <a:noFill/>
          </p:spPr>
          <p:txBody>
            <a:bodyPr wrap="none" rtlCol="0">
              <a:spAutoFit/>
            </a:bodyPr>
            <a:lstStyle/>
            <a:p>
              <a:r>
                <a:rPr lang="en-US" dirty="0"/>
                <a:t>FET common source</a:t>
              </a:r>
            </a:p>
          </p:txBody>
        </p:sp>
        <p:grpSp>
          <p:nvGrpSpPr>
            <p:cNvPr id="112" name="Group 210">
              <a:extLst>
                <a:ext uri="{FF2B5EF4-FFF2-40B4-BE49-F238E27FC236}">
                  <a16:creationId xmlns:a16="http://schemas.microsoft.com/office/drawing/2014/main" id="{9624D6DC-01E6-2D46-BD62-0B67618B5CAB}"/>
                </a:ext>
              </a:extLst>
            </p:cNvPr>
            <p:cNvGrpSpPr>
              <a:grpSpLocks/>
            </p:cNvGrpSpPr>
            <p:nvPr/>
          </p:nvGrpSpPr>
          <p:grpSpPr bwMode="auto">
            <a:xfrm rot="5400000">
              <a:off x="8790315" y="2232323"/>
              <a:ext cx="304800" cy="762000"/>
              <a:chOff x="3216" y="1728"/>
              <a:chExt cx="192" cy="480"/>
            </a:xfrm>
          </p:grpSpPr>
          <p:sp>
            <p:nvSpPr>
              <p:cNvPr id="172" name="Line 8">
                <a:extLst>
                  <a:ext uri="{FF2B5EF4-FFF2-40B4-BE49-F238E27FC236}">
                    <a16:creationId xmlns:a16="http://schemas.microsoft.com/office/drawing/2014/main" id="{2D659E92-B532-4845-A0EC-814030A62A2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3" name="Line 9">
                <a:extLst>
                  <a:ext uri="{FF2B5EF4-FFF2-40B4-BE49-F238E27FC236}">
                    <a16:creationId xmlns:a16="http://schemas.microsoft.com/office/drawing/2014/main" id="{F1383FE3-C056-6441-83EC-8A96599DA3B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 name="Line 10">
                <a:extLst>
                  <a:ext uri="{FF2B5EF4-FFF2-40B4-BE49-F238E27FC236}">
                    <a16:creationId xmlns:a16="http://schemas.microsoft.com/office/drawing/2014/main" id="{98D4B4AF-51D9-1549-BF54-7D3B7292289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Line 11">
                <a:extLst>
                  <a:ext uri="{FF2B5EF4-FFF2-40B4-BE49-F238E27FC236}">
                    <a16:creationId xmlns:a16="http://schemas.microsoft.com/office/drawing/2014/main" id="{BCADF220-7DC3-AF42-84F7-FF8922A47C7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25" name="Group 124">
              <a:extLst>
                <a:ext uri="{FF2B5EF4-FFF2-40B4-BE49-F238E27FC236}">
                  <a16:creationId xmlns:a16="http://schemas.microsoft.com/office/drawing/2014/main" id="{A29A25FB-1C17-244D-A92F-6A3EED04E651}"/>
                </a:ext>
              </a:extLst>
            </p:cNvPr>
            <p:cNvGrpSpPr/>
            <p:nvPr/>
          </p:nvGrpSpPr>
          <p:grpSpPr>
            <a:xfrm>
              <a:off x="9274729" y="1998401"/>
              <a:ext cx="762000" cy="1219200"/>
              <a:chOff x="2362200" y="1905000"/>
              <a:chExt cx="762000" cy="1219200"/>
            </a:xfrm>
          </p:grpSpPr>
          <p:cxnSp>
            <p:nvCxnSpPr>
              <p:cNvPr id="141" name="Straight Connector 140">
                <a:extLst>
                  <a:ext uri="{FF2B5EF4-FFF2-40B4-BE49-F238E27FC236}">
                    <a16:creationId xmlns:a16="http://schemas.microsoft.com/office/drawing/2014/main" id="{1944838B-0E69-DB44-8234-CE2C50AD907C}"/>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142" name="Straight Connector 141">
                <a:extLst>
                  <a:ext uri="{FF2B5EF4-FFF2-40B4-BE49-F238E27FC236}">
                    <a16:creationId xmlns:a16="http://schemas.microsoft.com/office/drawing/2014/main" id="{A481A13C-5F48-ED43-B93E-F7295F9801AC}"/>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43" name="Straight Connector 142">
                <a:extLst>
                  <a:ext uri="{FF2B5EF4-FFF2-40B4-BE49-F238E27FC236}">
                    <a16:creationId xmlns:a16="http://schemas.microsoft.com/office/drawing/2014/main" id="{028387B7-42FD-8B49-97A8-B7F61C8692B7}"/>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44" name="Straight Connector 143">
                <a:extLst>
                  <a:ext uri="{FF2B5EF4-FFF2-40B4-BE49-F238E27FC236}">
                    <a16:creationId xmlns:a16="http://schemas.microsoft.com/office/drawing/2014/main" id="{B1153F1C-101B-954E-8531-70A1A2F18AF2}"/>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45" name="Straight Connector 144">
                <a:extLst>
                  <a:ext uri="{FF2B5EF4-FFF2-40B4-BE49-F238E27FC236}">
                    <a16:creationId xmlns:a16="http://schemas.microsoft.com/office/drawing/2014/main" id="{2EC5A8A3-8925-3641-8EAF-4AA60F693B0D}"/>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46" name="Straight Arrow Connector 145">
                <a:extLst>
                  <a:ext uri="{FF2B5EF4-FFF2-40B4-BE49-F238E27FC236}">
                    <a16:creationId xmlns:a16="http://schemas.microsoft.com/office/drawing/2014/main" id="{E35B5F36-2692-E141-84F4-CB196E59EC3E}"/>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147" name="TextBox 146">
                <a:extLst>
                  <a:ext uri="{FF2B5EF4-FFF2-40B4-BE49-F238E27FC236}">
                    <a16:creationId xmlns:a16="http://schemas.microsoft.com/office/drawing/2014/main" id="{F7095EEF-3406-7044-9604-B60D3D1BC9B3}"/>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148" name="TextBox 147">
                <a:extLst>
                  <a:ext uri="{FF2B5EF4-FFF2-40B4-BE49-F238E27FC236}">
                    <a16:creationId xmlns:a16="http://schemas.microsoft.com/office/drawing/2014/main" id="{48D51121-8FF7-1749-B6FC-B08BE6327393}"/>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149" name="TextBox 148">
                <a:extLst>
                  <a:ext uri="{FF2B5EF4-FFF2-40B4-BE49-F238E27FC236}">
                    <a16:creationId xmlns:a16="http://schemas.microsoft.com/office/drawing/2014/main" id="{9087C43D-563F-3942-A5AE-4FC2126B018A}"/>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grpSp>
          <p:nvGrpSpPr>
            <p:cNvPr id="132" name="Group 220">
              <a:extLst>
                <a:ext uri="{FF2B5EF4-FFF2-40B4-BE49-F238E27FC236}">
                  <a16:creationId xmlns:a16="http://schemas.microsoft.com/office/drawing/2014/main" id="{023CA4E6-30C5-074D-95BE-31FA3B0735D8}"/>
                </a:ext>
              </a:extLst>
            </p:cNvPr>
            <p:cNvGrpSpPr>
              <a:grpSpLocks/>
            </p:cNvGrpSpPr>
            <p:nvPr/>
          </p:nvGrpSpPr>
          <p:grpSpPr bwMode="auto">
            <a:xfrm>
              <a:off x="9242077" y="3315159"/>
              <a:ext cx="152400" cy="304800"/>
              <a:chOff x="3264" y="3072"/>
              <a:chExt cx="96" cy="192"/>
            </a:xfrm>
          </p:grpSpPr>
          <p:sp>
            <p:nvSpPr>
              <p:cNvPr id="139" name="Line 17">
                <a:extLst>
                  <a:ext uri="{FF2B5EF4-FFF2-40B4-BE49-F238E27FC236}">
                    <a16:creationId xmlns:a16="http://schemas.microsoft.com/office/drawing/2014/main" id="{13179D71-929C-E547-9D8B-1012E6E2AC53}"/>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40" name="Freeform 18">
                <a:extLst>
                  <a:ext uri="{FF2B5EF4-FFF2-40B4-BE49-F238E27FC236}">
                    <a16:creationId xmlns:a16="http://schemas.microsoft.com/office/drawing/2014/main" id="{6B7132E8-B722-3E42-8770-B7570C8F2493}"/>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grpSp>
          <p:nvGrpSpPr>
            <p:cNvPr id="133" name="Group 13">
              <a:extLst>
                <a:ext uri="{FF2B5EF4-FFF2-40B4-BE49-F238E27FC236}">
                  <a16:creationId xmlns:a16="http://schemas.microsoft.com/office/drawing/2014/main" id="{D68D4A66-B873-5540-AB15-062453D5C836}"/>
                </a:ext>
              </a:extLst>
            </p:cNvPr>
            <p:cNvGrpSpPr>
              <a:grpSpLocks noChangeAspect="1"/>
            </p:cNvGrpSpPr>
            <p:nvPr/>
          </p:nvGrpSpPr>
          <p:grpSpPr bwMode="auto">
            <a:xfrm>
              <a:off x="9244890" y="2537125"/>
              <a:ext cx="152400" cy="152400"/>
              <a:chOff x="1344" y="2064"/>
              <a:chExt cx="192" cy="192"/>
            </a:xfrm>
          </p:grpSpPr>
          <p:sp>
            <p:nvSpPr>
              <p:cNvPr id="137" name="Oval 14">
                <a:extLst>
                  <a:ext uri="{FF2B5EF4-FFF2-40B4-BE49-F238E27FC236}">
                    <a16:creationId xmlns:a16="http://schemas.microsoft.com/office/drawing/2014/main" id="{7276C317-0849-DD45-90E9-F6688EE6D0A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8" name="Rectangle 15">
                <a:extLst>
                  <a:ext uri="{FF2B5EF4-FFF2-40B4-BE49-F238E27FC236}">
                    <a16:creationId xmlns:a16="http://schemas.microsoft.com/office/drawing/2014/main" id="{CD7680E3-E4F7-7842-A5B3-2B83B4A0616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81" name="Group 210">
              <a:extLst>
                <a:ext uri="{FF2B5EF4-FFF2-40B4-BE49-F238E27FC236}">
                  <a16:creationId xmlns:a16="http://schemas.microsoft.com/office/drawing/2014/main" id="{88B5AD46-6ED2-5D4B-B475-9E39E2903AEB}"/>
                </a:ext>
              </a:extLst>
            </p:cNvPr>
            <p:cNvGrpSpPr>
              <a:grpSpLocks/>
            </p:cNvGrpSpPr>
            <p:nvPr/>
          </p:nvGrpSpPr>
          <p:grpSpPr bwMode="auto">
            <a:xfrm rot="5400000">
              <a:off x="10254451" y="1622920"/>
              <a:ext cx="304800" cy="762000"/>
              <a:chOff x="3216" y="1728"/>
              <a:chExt cx="192" cy="480"/>
            </a:xfrm>
          </p:grpSpPr>
          <p:sp>
            <p:nvSpPr>
              <p:cNvPr id="182" name="Line 8">
                <a:extLst>
                  <a:ext uri="{FF2B5EF4-FFF2-40B4-BE49-F238E27FC236}">
                    <a16:creationId xmlns:a16="http://schemas.microsoft.com/office/drawing/2014/main" id="{EBA8C408-2071-7B40-AC71-8C4A56D6131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3" name="Line 9">
                <a:extLst>
                  <a:ext uri="{FF2B5EF4-FFF2-40B4-BE49-F238E27FC236}">
                    <a16:creationId xmlns:a16="http://schemas.microsoft.com/office/drawing/2014/main" id="{307ED697-3F9C-B645-A906-8B8B28FA3FC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10">
                <a:extLst>
                  <a:ext uri="{FF2B5EF4-FFF2-40B4-BE49-F238E27FC236}">
                    <a16:creationId xmlns:a16="http://schemas.microsoft.com/office/drawing/2014/main" id="{633D11D4-B878-B94E-BEA9-3C602518496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Line 11">
                <a:extLst>
                  <a:ext uri="{FF2B5EF4-FFF2-40B4-BE49-F238E27FC236}">
                    <a16:creationId xmlns:a16="http://schemas.microsoft.com/office/drawing/2014/main" id="{CEAE0ABB-DFE4-8C42-B3C9-1AD8E8552DE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86" name="Freeform 12">
              <a:extLst>
                <a:ext uri="{FF2B5EF4-FFF2-40B4-BE49-F238E27FC236}">
                  <a16:creationId xmlns:a16="http://schemas.microsoft.com/office/drawing/2014/main" id="{36EFB147-E72C-9044-9485-92B9BC1E7881}"/>
                </a:ext>
              </a:extLst>
            </p:cNvPr>
            <p:cNvSpPr>
              <a:spLocks noChangeAspect="1"/>
            </p:cNvSpPr>
            <p:nvPr/>
          </p:nvSpPr>
          <p:spPr bwMode="auto">
            <a:xfrm>
              <a:off x="9960531" y="125725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87" name="Freeform 12">
              <a:extLst>
                <a:ext uri="{FF2B5EF4-FFF2-40B4-BE49-F238E27FC236}">
                  <a16:creationId xmlns:a16="http://schemas.microsoft.com/office/drawing/2014/main" id="{96BA80C7-7BE4-1E4B-AE48-848EBB0AC70E}"/>
                </a:ext>
              </a:extLst>
            </p:cNvPr>
            <p:cNvSpPr>
              <a:spLocks noChangeAspect="1"/>
            </p:cNvSpPr>
            <p:nvPr/>
          </p:nvSpPr>
          <p:spPr bwMode="auto">
            <a:xfrm>
              <a:off x="9242073" y="261796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88" name="Group 13">
              <a:extLst>
                <a:ext uri="{FF2B5EF4-FFF2-40B4-BE49-F238E27FC236}">
                  <a16:creationId xmlns:a16="http://schemas.microsoft.com/office/drawing/2014/main" id="{C16A4329-EC09-3C4A-97A9-4950A5C2B499}"/>
                </a:ext>
              </a:extLst>
            </p:cNvPr>
            <p:cNvGrpSpPr>
              <a:grpSpLocks noChangeAspect="1"/>
            </p:cNvGrpSpPr>
            <p:nvPr/>
          </p:nvGrpSpPr>
          <p:grpSpPr bwMode="auto">
            <a:xfrm>
              <a:off x="8526433" y="2538866"/>
              <a:ext cx="152400" cy="152400"/>
              <a:chOff x="1344" y="2064"/>
              <a:chExt cx="192" cy="192"/>
            </a:xfrm>
          </p:grpSpPr>
          <p:sp>
            <p:nvSpPr>
              <p:cNvPr id="189" name="Oval 14">
                <a:extLst>
                  <a:ext uri="{FF2B5EF4-FFF2-40B4-BE49-F238E27FC236}">
                    <a16:creationId xmlns:a16="http://schemas.microsoft.com/office/drawing/2014/main" id="{534A31AA-1F2D-8241-8F72-4C99B8BDD99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90" name="Rectangle 15">
                <a:extLst>
                  <a:ext uri="{FF2B5EF4-FFF2-40B4-BE49-F238E27FC236}">
                    <a16:creationId xmlns:a16="http://schemas.microsoft.com/office/drawing/2014/main" id="{FE490AD4-F888-C44E-BC4A-1C01884EB8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91" name="Group 13">
              <a:extLst>
                <a:ext uri="{FF2B5EF4-FFF2-40B4-BE49-F238E27FC236}">
                  <a16:creationId xmlns:a16="http://schemas.microsoft.com/office/drawing/2014/main" id="{85DC7528-84E0-CC46-81B5-90DDFB41036D}"/>
                </a:ext>
              </a:extLst>
            </p:cNvPr>
            <p:cNvGrpSpPr>
              <a:grpSpLocks noChangeAspect="1"/>
            </p:cNvGrpSpPr>
            <p:nvPr/>
          </p:nvGrpSpPr>
          <p:grpSpPr bwMode="auto">
            <a:xfrm>
              <a:off x="10725345" y="1929266"/>
              <a:ext cx="152400" cy="152400"/>
              <a:chOff x="1344" y="2064"/>
              <a:chExt cx="192" cy="192"/>
            </a:xfrm>
          </p:grpSpPr>
          <p:sp>
            <p:nvSpPr>
              <p:cNvPr id="192" name="Oval 14">
                <a:extLst>
                  <a:ext uri="{FF2B5EF4-FFF2-40B4-BE49-F238E27FC236}">
                    <a16:creationId xmlns:a16="http://schemas.microsoft.com/office/drawing/2014/main" id="{215A87B0-5269-2F4D-8ECD-E0A66197F90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93" name="Rectangle 15">
                <a:extLst>
                  <a:ext uri="{FF2B5EF4-FFF2-40B4-BE49-F238E27FC236}">
                    <a16:creationId xmlns:a16="http://schemas.microsoft.com/office/drawing/2014/main" id="{A17DB03F-6C78-B847-B647-EA93544CE0A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94" name="Freeform 12">
              <a:extLst>
                <a:ext uri="{FF2B5EF4-FFF2-40B4-BE49-F238E27FC236}">
                  <a16:creationId xmlns:a16="http://schemas.microsoft.com/office/drawing/2014/main" id="{3EED4A28-2E90-E547-9B6D-08A593296BEF}"/>
                </a:ext>
              </a:extLst>
            </p:cNvPr>
            <p:cNvSpPr>
              <a:spLocks noChangeAspect="1"/>
            </p:cNvSpPr>
            <p:nvPr/>
          </p:nvSpPr>
          <p:spPr bwMode="auto">
            <a:xfrm>
              <a:off x="9960527" y="315136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97" name="Group 220">
              <a:extLst>
                <a:ext uri="{FF2B5EF4-FFF2-40B4-BE49-F238E27FC236}">
                  <a16:creationId xmlns:a16="http://schemas.microsoft.com/office/drawing/2014/main" id="{A06DE9D0-4A4E-A446-A576-4E3D47A1BC35}"/>
                </a:ext>
              </a:extLst>
            </p:cNvPr>
            <p:cNvGrpSpPr>
              <a:grpSpLocks/>
            </p:cNvGrpSpPr>
            <p:nvPr/>
          </p:nvGrpSpPr>
          <p:grpSpPr bwMode="auto">
            <a:xfrm>
              <a:off x="9970454" y="3886650"/>
              <a:ext cx="152400" cy="304800"/>
              <a:chOff x="3264" y="3072"/>
              <a:chExt cx="96" cy="192"/>
            </a:xfrm>
          </p:grpSpPr>
          <p:sp>
            <p:nvSpPr>
              <p:cNvPr id="198" name="Line 17">
                <a:extLst>
                  <a:ext uri="{FF2B5EF4-FFF2-40B4-BE49-F238E27FC236}">
                    <a16:creationId xmlns:a16="http://schemas.microsoft.com/office/drawing/2014/main" id="{A4E2EDEA-DCDB-C74B-912E-461AB7D74C34}"/>
                  </a:ext>
                </a:extLst>
              </p:cNvPr>
              <p:cNvSpPr>
                <a:spLocks noChangeAspect="1" noChangeShapeType="1"/>
              </p:cNvSpPr>
              <p:nvPr/>
            </p:nvSpPr>
            <p:spPr bwMode="auto">
              <a:xfrm>
                <a:off x="3306"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99" name="Freeform 18">
                <a:extLst>
                  <a:ext uri="{FF2B5EF4-FFF2-40B4-BE49-F238E27FC236}">
                    <a16:creationId xmlns:a16="http://schemas.microsoft.com/office/drawing/2014/main" id="{1EB29259-B685-EF48-8205-8053293DEF18}"/>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mc:AlternateContent xmlns:mc="http://schemas.openxmlformats.org/markup-compatibility/2006" xmlns:a14="http://schemas.microsoft.com/office/drawing/2010/main">
          <mc:Choice Requires="a14">
            <p:sp>
              <p:nvSpPr>
                <p:cNvPr id="208" name="TextBox 207">
                  <a:extLst>
                    <a:ext uri="{FF2B5EF4-FFF2-40B4-BE49-F238E27FC236}">
                      <a16:creationId xmlns:a16="http://schemas.microsoft.com/office/drawing/2014/main" id="{A2EF58F1-2E64-0B4C-BB39-C57CFD5BB278}"/>
                    </a:ext>
                  </a:extLst>
                </p:cNvPr>
                <p:cNvSpPr txBox="1"/>
                <p:nvPr/>
              </p:nvSpPr>
              <p:spPr>
                <a:xfrm>
                  <a:off x="10073390" y="2040331"/>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4</m:t>
                            </m:r>
                          </m:sub>
                        </m:sSub>
                      </m:oMath>
                    </m:oMathPara>
                  </a14:m>
                  <a:endParaRPr lang="en-US" dirty="0"/>
                </a:p>
              </p:txBody>
            </p:sp>
          </mc:Choice>
          <mc:Fallback xmlns="">
            <p:sp>
              <p:nvSpPr>
                <p:cNvPr id="208" name="TextBox 207">
                  <a:extLst>
                    <a:ext uri="{FF2B5EF4-FFF2-40B4-BE49-F238E27FC236}">
                      <a16:creationId xmlns:a16="http://schemas.microsoft.com/office/drawing/2014/main" id="{A2EF58F1-2E64-0B4C-BB39-C57CFD5BB278}"/>
                    </a:ext>
                  </a:extLst>
                </p:cNvPr>
                <p:cNvSpPr txBox="1">
                  <a:spLocks noRot="1" noChangeAspect="1" noMove="1" noResize="1" noEditPoints="1" noAdjustHandles="1" noChangeArrowheads="1" noChangeShapeType="1" noTextEdit="1"/>
                </p:cNvSpPr>
                <p:nvPr/>
              </p:nvSpPr>
              <p:spPr>
                <a:xfrm>
                  <a:off x="10073390" y="2040331"/>
                  <a:ext cx="633999" cy="369332"/>
                </a:xfrm>
                <a:prstGeom prst="rect">
                  <a:avLst/>
                </a:prstGeom>
                <a:blipFill>
                  <a:blip r:embed="rId4"/>
                  <a:stretch>
                    <a:fillRect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9" name="TextBox 208">
                  <a:extLst>
                    <a:ext uri="{FF2B5EF4-FFF2-40B4-BE49-F238E27FC236}">
                      <a16:creationId xmlns:a16="http://schemas.microsoft.com/office/drawing/2014/main" id="{55A09CD7-6C20-FE4D-9E2F-C3B7E7D59477}"/>
                    </a:ext>
                  </a:extLst>
                </p:cNvPr>
                <p:cNvSpPr txBox="1"/>
                <p:nvPr/>
              </p:nvSpPr>
              <p:spPr>
                <a:xfrm>
                  <a:off x="8642147" y="2686877"/>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2</m:t>
                            </m:r>
                          </m:sub>
                        </m:sSub>
                      </m:oMath>
                    </m:oMathPara>
                  </a14:m>
                  <a:endParaRPr lang="en-US" dirty="0"/>
                </a:p>
              </p:txBody>
            </p:sp>
          </mc:Choice>
          <mc:Fallback xmlns="">
            <p:sp>
              <p:nvSpPr>
                <p:cNvPr id="209" name="TextBox 208">
                  <a:extLst>
                    <a:ext uri="{FF2B5EF4-FFF2-40B4-BE49-F238E27FC236}">
                      <a16:creationId xmlns:a16="http://schemas.microsoft.com/office/drawing/2014/main" id="{55A09CD7-6C20-FE4D-9E2F-C3B7E7D59477}"/>
                    </a:ext>
                  </a:extLst>
                </p:cNvPr>
                <p:cNvSpPr txBox="1">
                  <a:spLocks noRot="1" noChangeAspect="1" noMove="1" noResize="1" noEditPoints="1" noAdjustHandles="1" noChangeArrowheads="1" noChangeShapeType="1" noTextEdit="1"/>
                </p:cNvSpPr>
                <p:nvPr/>
              </p:nvSpPr>
              <p:spPr>
                <a:xfrm>
                  <a:off x="8642147" y="2686877"/>
                  <a:ext cx="633999" cy="369332"/>
                </a:xfrm>
                <a:prstGeom prst="rect">
                  <a:avLst/>
                </a:prstGeom>
                <a:blipFill>
                  <a:blip r:embed="rId5"/>
                  <a:stretch>
                    <a:fillRect b="-260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0" name="TextBox 209">
                  <a:extLst>
                    <a:ext uri="{FF2B5EF4-FFF2-40B4-BE49-F238E27FC236}">
                      <a16:creationId xmlns:a16="http://schemas.microsoft.com/office/drawing/2014/main" id="{2E85FFA6-6D46-A149-8867-7B29FCB7C366}"/>
                    </a:ext>
                  </a:extLst>
                </p:cNvPr>
                <p:cNvSpPr txBox="1"/>
                <p:nvPr/>
              </p:nvSpPr>
              <p:spPr>
                <a:xfrm>
                  <a:off x="9359181" y="2972568"/>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oMath>
                    </m:oMathPara>
                  </a14:m>
                  <a:endParaRPr lang="en-US" dirty="0"/>
                </a:p>
              </p:txBody>
            </p:sp>
          </mc:Choice>
          <mc:Fallback xmlns="">
            <p:sp>
              <p:nvSpPr>
                <p:cNvPr id="210" name="TextBox 209">
                  <a:extLst>
                    <a:ext uri="{FF2B5EF4-FFF2-40B4-BE49-F238E27FC236}">
                      <a16:creationId xmlns:a16="http://schemas.microsoft.com/office/drawing/2014/main" id="{2E85FFA6-6D46-A149-8867-7B29FCB7C366}"/>
                    </a:ext>
                  </a:extLst>
                </p:cNvPr>
                <p:cNvSpPr txBox="1">
                  <a:spLocks noRot="1" noChangeAspect="1" noMove="1" noResize="1" noEditPoints="1" noAdjustHandles="1" noChangeArrowheads="1" noChangeShapeType="1" noTextEdit="1"/>
                </p:cNvSpPr>
                <p:nvPr/>
              </p:nvSpPr>
              <p:spPr>
                <a:xfrm>
                  <a:off x="9359181" y="2972568"/>
                  <a:ext cx="633999" cy="369332"/>
                </a:xfrm>
                <a:prstGeom prst="rect">
                  <a:avLst/>
                </a:prstGeom>
                <a:blipFill>
                  <a:blip r:embed="rId6"/>
                  <a:stretch>
                    <a:fillRect b="-260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2" name="TextBox 211">
                  <a:extLst>
                    <a:ext uri="{FF2B5EF4-FFF2-40B4-BE49-F238E27FC236}">
                      <a16:creationId xmlns:a16="http://schemas.microsoft.com/office/drawing/2014/main" id="{0C263FBC-3A57-3848-8098-C3BC2F824A72}"/>
                    </a:ext>
                  </a:extLst>
                </p:cNvPr>
                <p:cNvSpPr txBox="1"/>
                <p:nvPr/>
              </p:nvSpPr>
              <p:spPr>
                <a:xfrm>
                  <a:off x="9565475" y="3397477"/>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3</m:t>
                            </m:r>
                          </m:sub>
                        </m:sSub>
                      </m:oMath>
                    </m:oMathPara>
                  </a14:m>
                  <a:endParaRPr lang="en-US" dirty="0"/>
                </a:p>
              </p:txBody>
            </p:sp>
          </mc:Choice>
          <mc:Fallback xmlns="">
            <p:sp>
              <p:nvSpPr>
                <p:cNvPr id="212" name="TextBox 211">
                  <a:extLst>
                    <a:ext uri="{FF2B5EF4-FFF2-40B4-BE49-F238E27FC236}">
                      <a16:creationId xmlns:a16="http://schemas.microsoft.com/office/drawing/2014/main" id="{0C263FBC-3A57-3848-8098-C3BC2F824A72}"/>
                    </a:ext>
                  </a:extLst>
                </p:cNvPr>
                <p:cNvSpPr txBox="1">
                  <a:spLocks noRot="1" noChangeAspect="1" noMove="1" noResize="1" noEditPoints="1" noAdjustHandles="1" noChangeArrowheads="1" noChangeShapeType="1" noTextEdit="1"/>
                </p:cNvSpPr>
                <p:nvPr/>
              </p:nvSpPr>
              <p:spPr>
                <a:xfrm>
                  <a:off x="9565475" y="3397477"/>
                  <a:ext cx="633999" cy="369332"/>
                </a:xfrm>
                <a:prstGeom prst="rect">
                  <a:avLst/>
                </a:prstGeom>
                <a:blipFill>
                  <a:blip r:embed="rId7"/>
                  <a:stretch>
                    <a:fillRect b="-3043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3" name="TextBox 212">
                  <a:extLst>
                    <a:ext uri="{FF2B5EF4-FFF2-40B4-BE49-F238E27FC236}">
                      <a16:creationId xmlns:a16="http://schemas.microsoft.com/office/drawing/2014/main" id="{A7BADD41-30B6-0D44-AA23-D85FD63D9CC6}"/>
                    </a:ext>
                  </a:extLst>
                </p:cNvPr>
                <p:cNvSpPr txBox="1"/>
                <p:nvPr/>
              </p:nvSpPr>
              <p:spPr>
                <a:xfrm>
                  <a:off x="10087571" y="1405452"/>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p:txBody>
            </p:sp>
          </mc:Choice>
          <mc:Fallback xmlns="">
            <p:sp>
              <p:nvSpPr>
                <p:cNvPr id="213" name="TextBox 212">
                  <a:extLst>
                    <a:ext uri="{FF2B5EF4-FFF2-40B4-BE49-F238E27FC236}">
                      <a16:creationId xmlns:a16="http://schemas.microsoft.com/office/drawing/2014/main" id="{A7BADD41-30B6-0D44-AA23-D85FD63D9CC6}"/>
                    </a:ext>
                  </a:extLst>
                </p:cNvPr>
                <p:cNvSpPr txBox="1">
                  <a:spLocks noRot="1" noChangeAspect="1" noMove="1" noResize="1" noEditPoints="1" noAdjustHandles="1" noChangeArrowheads="1" noChangeShapeType="1" noTextEdit="1"/>
                </p:cNvSpPr>
                <p:nvPr/>
              </p:nvSpPr>
              <p:spPr>
                <a:xfrm>
                  <a:off x="10087571" y="1405452"/>
                  <a:ext cx="633999" cy="369332"/>
                </a:xfrm>
                <a:prstGeom prst="rect">
                  <a:avLst/>
                </a:prstGeom>
                <a:blipFill>
                  <a:blip r:embed="rId8"/>
                  <a:stretch>
                    <a:fillRect b="-26087"/>
                  </a:stretch>
                </a:blipFill>
              </p:spPr>
              <p:txBody>
                <a:bodyPr/>
                <a:lstStyle/>
                <a:p>
                  <a:r>
                    <a:rPr lang="en-US">
                      <a:noFill/>
                    </a:rPr>
                    <a:t> </a:t>
                  </a:r>
                </a:p>
              </p:txBody>
            </p:sp>
          </mc:Fallback>
        </mc:AlternateContent>
        <p:grpSp>
          <p:nvGrpSpPr>
            <p:cNvPr id="216" name="Group 13">
              <a:extLst>
                <a:ext uri="{FF2B5EF4-FFF2-40B4-BE49-F238E27FC236}">
                  <a16:creationId xmlns:a16="http://schemas.microsoft.com/office/drawing/2014/main" id="{96F3C292-D7C8-494E-AA1F-1B79C210E704}"/>
                </a:ext>
              </a:extLst>
            </p:cNvPr>
            <p:cNvGrpSpPr>
              <a:grpSpLocks noChangeAspect="1"/>
            </p:cNvGrpSpPr>
            <p:nvPr/>
          </p:nvGrpSpPr>
          <p:grpSpPr bwMode="auto">
            <a:xfrm>
              <a:off x="9960527" y="1180428"/>
              <a:ext cx="152400" cy="152400"/>
              <a:chOff x="1344" y="2064"/>
              <a:chExt cx="192" cy="192"/>
            </a:xfrm>
          </p:grpSpPr>
          <p:sp>
            <p:nvSpPr>
              <p:cNvPr id="217" name="Oval 14">
                <a:extLst>
                  <a:ext uri="{FF2B5EF4-FFF2-40B4-BE49-F238E27FC236}">
                    <a16:creationId xmlns:a16="http://schemas.microsoft.com/office/drawing/2014/main" id="{AAE78CF1-A1A5-BA4A-AC12-C6A9E6F732D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8" name="Rectangle 15">
                <a:extLst>
                  <a:ext uri="{FF2B5EF4-FFF2-40B4-BE49-F238E27FC236}">
                    <a16:creationId xmlns:a16="http://schemas.microsoft.com/office/drawing/2014/main" id="{36C1EF96-78CD-9646-BE7A-8B6129BBDDD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222" name="TextBox 221">
                  <a:extLst>
                    <a:ext uri="{FF2B5EF4-FFF2-40B4-BE49-F238E27FC236}">
                      <a16:creationId xmlns:a16="http://schemas.microsoft.com/office/drawing/2014/main" id="{AAE3F8FB-8C2C-8748-A3FB-9F27755F089D}"/>
                    </a:ext>
                  </a:extLst>
                </p:cNvPr>
                <p:cNvSpPr txBox="1"/>
                <p:nvPr/>
              </p:nvSpPr>
              <p:spPr>
                <a:xfrm>
                  <a:off x="8421173" y="2141068"/>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m:oMathPara>
                  </a14:m>
                  <a:endParaRPr lang="en-US" dirty="0"/>
                </a:p>
              </p:txBody>
            </p:sp>
          </mc:Choice>
          <mc:Fallback xmlns="">
            <p:sp>
              <p:nvSpPr>
                <p:cNvPr id="222" name="TextBox 221">
                  <a:extLst>
                    <a:ext uri="{FF2B5EF4-FFF2-40B4-BE49-F238E27FC236}">
                      <a16:creationId xmlns:a16="http://schemas.microsoft.com/office/drawing/2014/main" id="{AAE3F8FB-8C2C-8748-A3FB-9F27755F089D}"/>
                    </a:ext>
                  </a:extLst>
                </p:cNvPr>
                <p:cNvSpPr txBox="1">
                  <a:spLocks noRot="1" noChangeAspect="1" noMove="1" noResize="1" noEditPoints="1" noAdjustHandles="1" noChangeArrowheads="1" noChangeShapeType="1" noTextEdit="1"/>
                </p:cNvSpPr>
                <p:nvPr/>
              </p:nvSpPr>
              <p:spPr>
                <a:xfrm>
                  <a:off x="8421173" y="2141068"/>
                  <a:ext cx="633999" cy="369332"/>
                </a:xfrm>
                <a:prstGeom prst="rect">
                  <a:avLst/>
                </a:prstGeom>
                <a:blipFill>
                  <a:blip r:embed="rId9"/>
                  <a:stretch>
                    <a:fillRect b="-3043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3" name="TextBox 222">
                  <a:extLst>
                    <a:ext uri="{FF2B5EF4-FFF2-40B4-BE49-F238E27FC236}">
                      <a16:creationId xmlns:a16="http://schemas.microsoft.com/office/drawing/2014/main" id="{E9B251A5-FDD7-D448-AC7A-F6B64F6DC5D7}"/>
                    </a:ext>
                  </a:extLst>
                </p:cNvPr>
                <p:cNvSpPr txBox="1"/>
                <p:nvPr/>
              </p:nvSpPr>
              <p:spPr>
                <a:xfrm>
                  <a:off x="10658307" y="1536861"/>
                  <a:ext cx="415432" cy="487580"/>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oMath>
                    </m:oMathPara>
                  </a14:m>
                  <a:endParaRPr lang="en-US" dirty="0"/>
                </a:p>
              </p:txBody>
            </p:sp>
          </mc:Choice>
          <mc:Fallback xmlns="">
            <p:sp>
              <p:nvSpPr>
                <p:cNvPr id="223" name="TextBox 222">
                  <a:extLst>
                    <a:ext uri="{FF2B5EF4-FFF2-40B4-BE49-F238E27FC236}">
                      <a16:creationId xmlns:a16="http://schemas.microsoft.com/office/drawing/2014/main" id="{E9B251A5-FDD7-D448-AC7A-F6B64F6DC5D7}"/>
                    </a:ext>
                  </a:extLst>
                </p:cNvPr>
                <p:cNvSpPr txBox="1">
                  <a:spLocks noRot="1" noChangeAspect="1" noMove="1" noResize="1" noEditPoints="1" noAdjustHandles="1" noChangeArrowheads="1" noChangeShapeType="1" noTextEdit="1"/>
                </p:cNvSpPr>
                <p:nvPr/>
              </p:nvSpPr>
              <p:spPr>
                <a:xfrm>
                  <a:off x="10658307" y="1536861"/>
                  <a:ext cx="415432" cy="487580"/>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4" name="TextBox 223">
                  <a:extLst>
                    <a:ext uri="{FF2B5EF4-FFF2-40B4-BE49-F238E27FC236}">
                      <a16:creationId xmlns:a16="http://schemas.microsoft.com/office/drawing/2014/main" id="{B6EDF768-F989-AC48-BEFD-C8164CB96CD0}"/>
                    </a:ext>
                  </a:extLst>
                </p:cNvPr>
                <p:cNvSpPr txBox="1"/>
                <p:nvPr/>
              </p:nvSpPr>
              <p:spPr>
                <a:xfrm>
                  <a:off x="10037181" y="1074640"/>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𝑐𝑐</m:t>
                            </m:r>
                          </m:sub>
                        </m:sSub>
                      </m:oMath>
                    </m:oMathPara>
                  </a14:m>
                  <a:endParaRPr lang="en-US" dirty="0"/>
                </a:p>
              </p:txBody>
            </p:sp>
          </mc:Choice>
          <mc:Fallback xmlns="">
            <p:sp>
              <p:nvSpPr>
                <p:cNvPr id="224" name="TextBox 223">
                  <a:extLst>
                    <a:ext uri="{FF2B5EF4-FFF2-40B4-BE49-F238E27FC236}">
                      <a16:creationId xmlns:a16="http://schemas.microsoft.com/office/drawing/2014/main" id="{B6EDF768-F989-AC48-BEFD-C8164CB96CD0}"/>
                    </a:ext>
                  </a:extLst>
                </p:cNvPr>
                <p:cNvSpPr txBox="1">
                  <a:spLocks noRot="1" noChangeAspect="1" noMove="1" noResize="1" noEditPoints="1" noAdjustHandles="1" noChangeArrowheads="1" noChangeShapeType="1" noTextEdit="1"/>
                </p:cNvSpPr>
                <p:nvPr/>
              </p:nvSpPr>
              <p:spPr>
                <a:xfrm>
                  <a:off x="10037181" y="1074640"/>
                  <a:ext cx="633999" cy="369332"/>
                </a:xfrm>
                <a:prstGeom prst="rect">
                  <a:avLst/>
                </a:prstGeom>
                <a:blipFill>
                  <a:blip r:embed="rId11"/>
                  <a:stretch>
                    <a:fillRect b="-21739"/>
                  </a:stretch>
                </a:blipFill>
              </p:spPr>
              <p:txBody>
                <a:bodyPr/>
                <a:lstStyle/>
                <a:p>
                  <a:r>
                    <a:rPr lang="en-US">
                      <a:noFill/>
                    </a:rPr>
                    <a:t> </a:t>
                  </a:r>
                </a:p>
              </p:txBody>
            </p:sp>
          </mc:Fallback>
        </mc:AlternateContent>
        <p:sp>
          <p:nvSpPr>
            <p:cNvPr id="150" name="Freeform 12">
              <a:extLst>
                <a:ext uri="{FF2B5EF4-FFF2-40B4-BE49-F238E27FC236}">
                  <a16:creationId xmlns:a16="http://schemas.microsoft.com/office/drawing/2014/main" id="{761EDCA3-03D1-2742-A8CB-02B3E5F073B5}"/>
                </a:ext>
              </a:extLst>
            </p:cNvPr>
            <p:cNvSpPr>
              <a:spLocks noChangeAspect="1"/>
            </p:cNvSpPr>
            <p:nvPr/>
          </p:nvSpPr>
          <p:spPr bwMode="auto">
            <a:xfrm>
              <a:off x="10536285" y="198891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51" name="Group 220">
              <a:extLst>
                <a:ext uri="{FF2B5EF4-FFF2-40B4-BE49-F238E27FC236}">
                  <a16:creationId xmlns:a16="http://schemas.microsoft.com/office/drawing/2014/main" id="{7EE026A0-6B28-454E-A63B-27600D4BE4EC}"/>
                </a:ext>
              </a:extLst>
            </p:cNvPr>
            <p:cNvGrpSpPr>
              <a:grpSpLocks/>
            </p:cNvGrpSpPr>
            <p:nvPr/>
          </p:nvGrpSpPr>
          <p:grpSpPr bwMode="auto">
            <a:xfrm>
              <a:off x="10546212" y="2724199"/>
              <a:ext cx="152400" cy="304800"/>
              <a:chOff x="3264" y="3072"/>
              <a:chExt cx="96" cy="192"/>
            </a:xfrm>
          </p:grpSpPr>
          <p:sp>
            <p:nvSpPr>
              <p:cNvPr id="152" name="Line 17">
                <a:extLst>
                  <a:ext uri="{FF2B5EF4-FFF2-40B4-BE49-F238E27FC236}">
                    <a16:creationId xmlns:a16="http://schemas.microsoft.com/office/drawing/2014/main" id="{535676C9-EC42-3D4A-A0D1-5C504FAF4586}"/>
                  </a:ext>
                </a:extLst>
              </p:cNvPr>
              <p:cNvSpPr>
                <a:spLocks noChangeAspect="1" noChangeShapeType="1"/>
              </p:cNvSpPr>
              <p:nvPr/>
            </p:nvSpPr>
            <p:spPr bwMode="auto">
              <a:xfrm>
                <a:off x="3306"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53" name="Freeform 18">
                <a:extLst>
                  <a:ext uri="{FF2B5EF4-FFF2-40B4-BE49-F238E27FC236}">
                    <a16:creationId xmlns:a16="http://schemas.microsoft.com/office/drawing/2014/main" id="{BD2E5CB7-8644-4A45-AA8E-D56443561B7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mc:AlternateContent xmlns:mc="http://schemas.openxmlformats.org/markup-compatibility/2006" xmlns:a14="http://schemas.microsoft.com/office/drawing/2010/main">
          <mc:Choice Requires="a14">
            <p:sp>
              <p:nvSpPr>
                <p:cNvPr id="154" name="TextBox 153">
                  <a:extLst>
                    <a:ext uri="{FF2B5EF4-FFF2-40B4-BE49-F238E27FC236}">
                      <a16:creationId xmlns:a16="http://schemas.microsoft.com/office/drawing/2014/main" id="{00AAA7B9-BA30-504B-94CB-7CEE10DE2252}"/>
                    </a:ext>
                  </a:extLst>
                </p:cNvPr>
                <p:cNvSpPr txBox="1"/>
                <p:nvPr/>
              </p:nvSpPr>
              <p:spPr>
                <a:xfrm>
                  <a:off x="10662861" y="2175123"/>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4</m:t>
                            </m:r>
                          </m:sub>
                        </m:sSub>
                      </m:oMath>
                    </m:oMathPara>
                  </a14:m>
                  <a:endParaRPr lang="en-US" dirty="0"/>
                </a:p>
              </p:txBody>
            </p:sp>
          </mc:Choice>
          <mc:Fallback xmlns="">
            <p:sp>
              <p:nvSpPr>
                <p:cNvPr id="154" name="TextBox 153">
                  <a:extLst>
                    <a:ext uri="{FF2B5EF4-FFF2-40B4-BE49-F238E27FC236}">
                      <a16:creationId xmlns:a16="http://schemas.microsoft.com/office/drawing/2014/main" id="{00AAA7B9-BA30-504B-94CB-7CEE10DE2252}"/>
                    </a:ext>
                  </a:extLst>
                </p:cNvPr>
                <p:cNvSpPr txBox="1">
                  <a:spLocks noRot="1" noChangeAspect="1" noMove="1" noResize="1" noEditPoints="1" noAdjustHandles="1" noChangeArrowheads="1" noChangeShapeType="1" noTextEdit="1"/>
                </p:cNvSpPr>
                <p:nvPr/>
              </p:nvSpPr>
              <p:spPr>
                <a:xfrm>
                  <a:off x="10662861" y="2175123"/>
                  <a:ext cx="633999" cy="369332"/>
                </a:xfrm>
                <a:prstGeom prst="rect">
                  <a:avLst/>
                </a:prstGeom>
                <a:blipFill>
                  <a:blip r:embed="rId12"/>
                  <a:stretch>
                    <a:fillRect b="-30435"/>
                  </a:stretch>
                </a:blipFill>
              </p:spPr>
              <p:txBody>
                <a:bodyPr/>
                <a:lstStyle/>
                <a:p>
                  <a:r>
                    <a:rPr lang="en-US">
                      <a:noFill/>
                    </a:rPr>
                    <a:t> </a:t>
                  </a:r>
                </a:p>
              </p:txBody>
            </p:sp>
          </mc:Fallback>
        </mc:AlternateContent>
      </p:grpSp>
      <p:grpSp>
        <p:nvGrpSpPr>
          <p:cNvPr id="6" name="Group 5">
            <a:extLst>
              <a:ext uri="{FF2B5EF4-FFF2-40B4-BE49-F238E27FC236}">
                <a16:creationId xmlns:a16="http://schemas.microsoft.com/office/drawing/2014/main" id="{1BBEF724-F722-5947-87E9-83CFD03641A7}"/>
              </a:ext>
            </a:extLst>
          </p:cNvPr>
          <p:cNvGrpSpPr/>
          <p:nvPr/>
        </p:nvGrpSpPr>
        <p:grpSpPr>
          <a:xfrm>
            <a:off x="9306390" y="3677541"/>
            <a:ext cx="2432447" cy="2785998"/>
            <a:chOff x="5712261" y="923924"/>
            <a:chExt cx="2751134" cy="3419926"/>
          </a:xfrm>
        </p:grpSpPr>
        <p:sp>
          <p:nvSpPr>
            <p:cNvPr id="155" name="TextBox 154">
              <a:extLst>
                <a:ext uri="{FF2B5EF4-FFF2-40B4-BE49-F238E27FC236}">
                  <a16:creationId xmlns:a16="http://schemas.microsoft.com/office/drawing/2014/main" id="{28A691DA-9863-8E49-ADAB-B44F6E13B835}"/>
                </a:ext>
              </a:extLst>
            </p:cNvPr>
            <p:cNvSpPr txBox="1"/>
            <p:nvPr/>
          </p:nvSpPr>
          <p:spPr>
            <a:xfrm>
              <a:off x="6231507" y="923924"/>
              <a:ext cx="1933286" cy="369332"/>
            </a:xfrm>
            <a:prstGeom prst="rect">
              <a:avLst/>
            </a:prstGeom>
            <a:noFill/>
          </p:spPr>
          <p:txBody>
            <a:bodyPr wrap="none" rtlCol="0">
              <a:spAutoFit/>
            </a:bodyPr>
            <a:lstStyle/>
            <a:p>
              <a:r>
                <a:rPr lang="en-US" dirty="0"/>
                <a:t>FET common drain</a:t>
              </a:r>
            </a:p>
          </p:txBody>
        </p:sp>
        <p:grpSp>
          <p:nvGrpSpPr>
            <p:cNvPr id="156" name="Group 210">
              <a:extLst>
                <a:ext uri="{FF2B5EF4-FFF2-40B4-BE49-F238E27FC236}">
                  <a16:creationId xmlns:a16="http://schemas.microsoft.com/office/drawing/2014/main" id="{A3E59127-1950-5444-9D3B-9895747A8F24}"/>
                </a:ext>
              </a:extLst>
            </p:cNvPr>
            <p:cNvGrpSpPr>
              <a:grpSpLocks/>
            </p:cNvGrpSpPr>
            <p:nvPr/>
          </p:nvGrpSpPr>
          <p:grpSpPr bwMode="auto">
            <a:xfrm rot="5400000">
              <a:off x="6053211" y="2384723"/>
              <a:ext cx="304800" cy="762000"/>
              <a:chOff x="3216" y="1728"/>
              <a:chExt cx="192" cy="480"/>
            </a:xfrm>
          </p:grpSpPr>
          <p:sp>
            <p:nvSpPr>
              <p:cNvPr id="157" name="Line 8">
                <a:extLst>
                  <a:ext uri="{FF2B5EF4-FFF2-40B4-BE49-F238E27FC236}">
                    <a16:creationId xmlns:a16="http://schemas.microsoft.com/office/drawing/2014/main" id="{16F71D07-5643-084C-9864-9E164AF46E5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Line 9">
                <a:extLst>
                  <a:ext uri="{FF2B5EF4-FFF2-40B4-BE49-F238E27FC236}">
                    <a16:creationId xmlns:a16="http://schemas.microsoft.com/office/drawing/2014/main" id="{59DA2155-FE53-DA47-A887-E37A182DB4A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9" name="Line 10">
                <a:extLst>
                  <a:ext uri="{FF2B5EF4-FFF2-40B4-BE49-F238E27FC236}">
                    <a16:creationId xmlns:a16="http://schemas.microsoft.com/office/drawing/2014/main" id="{ED6FCC33-DDE5-844F-8579-B02CE84F343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0" name="Line 11">
                <a:extLst>
                  <a:ext uri="{FF2B5EF4-FFF2-40B4-BE49-F238E27FC236}">
                    <a16:creationId xmlns:a16="http://schemas.microsoft.com/office/drawing/2014/main" id="{6A3E4709-EF8A-7E4B-807D-AAF651D7596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61" name="Group 160">
              <a:extLst>
                <a:ext uri="{FF2B5EF4-FFF2-40B4-BE49-F238E27FC236}">
                  <a16:creationId xmlns:a16="http://schemas.microsoft.com/office/drawing/2014/main" id="{8D1E7E17-6967-2547-9E81-30ED622A52DA}"/>
                </a:ext>
              </a:extLst>
            </p:cNvPr>
            <p:cNvGrpSpPr/>
            <p:nvPr/>
          </p:nvGrpSpPr>
          <p:grpSpPr>
            <a:xfrm>
              <a:off x="6537625" y="2150801"/>
              <a:ext cx="762000" cy="1219200"/>
              <a:chOff x="2362200" y="1905000"/>
              <a:chExt cx="762000" cy="1219200"/>
            </a:xfrm>
          </p:grpSpPr>
          <p:cxnSp>
            <p:nvCxnSpPr>
              <p:cNvPr id="162" name="Straight Connector 161">
                <a:extLst>
                  <a:ext uri="{FF2B5EF4-FFF2-40B4-BE49-F238E27FC236}">
                    <a16:creationId xmlns:a16="http://schemas.microsoft.com/office/drawing/2014/main" id="{7EA9CB1C-2EAA-D74C-8D7B-FC8A08C5003F}"/>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163" name="Straight Connector 162">
                <a:extLst>
                  <a:ext uri="{FF2B5EF4-FFF2-40B4-BE49-F238E27FC236}">
                    <a16:creationId xmlns:a16="http://schemas.microsoft.com/office/drawing/2014/main" id="{2139E648-C1E5-3746-87B8-80C74F59EFA9}"/>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64" name="Straight Connector 163">
                <a:extLst>
                  <a:ext uri="{FF2B5EF4-FFF2-40B4-BE49-F238E27FC236}">
                    <a16:creationId xmlns:a16="http://schemas.microsoft.com/office/drawing/2014/main" id="{8341BA0E-D702-7049-963B-1E88F2058FCE}"/>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65" name="Straight Connector 164">
                <a:extLst>
                  <a:ext uri="{FF2B5EF4-FFF2-40B4-BE49-F238E27FC236}">
                    <a16:creationId xmlns:a16="http://schemas.microsoft.com/office/drawing/2014/main" id="{A9B43749-6029-1D45-96D0-28467CBCDF1D}"/>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66" name="Straight Connector 165">
                <a:extLst>
                  <a:ext uri="{FF2B5EF4-FFF2-40B4-BE49-F238E27FC236}">
                    <a16:creationId xmlns:a16="http://schemas.microsoft.com/office/drawing/2014/main" id="{31005AA2-4CCF-4F47-8885-2362859A365C}"/>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67" name="Straight Arrow Connector 166">
                <a:extLst>
                  <a:ext uri="{FF2B5EF4-FFF2-40B4-BE49-F238E27FC236}">
                    <a16:creationId xmlns:a16="http://schemas.microsoft.com/office/drawing/2014/main" id="{DA76D28E-9785-1245-9098-4158E4CFF410}"/>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168" name="TextBox 167">
                <a:extLst>
                  <a:ext uri="{FF2B5EF4-FFF2-40B4-BE49-F238E27FC236}">
                    <a16:creationId xmlns:a16="http://schemas.microsoft.com/office/drawing/2014/main" id="{972536AC-8CE6-5E45-A9B9-3113C3C92DD8}"/>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169" name="TextBox 168">
                <a:extLst>
                  <a:ext uri="{FF2B5EF4-FFF2-40B4-BE49-F238E27FC236}">
                    <a16:creationId xmlns:a16="http://schemas.microsoft.com/office/drawing/2014/main" id="{E01D5193-202F-7045-9786-CE345A64AC2E}"/>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170" name="TextBox 169">
                <a:extLst>
                  <a:ext uri="{FF2B5EF4-FFF2-40B4-BE49-F238E27FC236}">
                    <a16:creationId xmlns:a16="http://schemas.microsoft.com/office/drawing/2014/main" id="{6ABE5BF5-ADA6-FC4F-9E8A-BF8A22524FC0}"/>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grpSp>
          <p:nvGrpSpPr>
            <p:cNvPr id="171" name="Group 220">
              <a:extLst>
                <a:ext uri="{FF2B5EF4-FFF2-40B4-BE49-F238E27FC236}">
                  <a16:creationId xmlns:a16="http://schemas.microsoft.com/office/drawing/2014/main" id="{8183ED57-8417-BE4A-BE7E-7B9342461787}"/>
                </a:ext>
              </a:extLst>
            </p:cNvPr>
            <p:cNvGrpSpPr>
              <a:grpSpLocks/>
            </p:cNvGrpSpPr>
            <p:nvPr/>
          </p:nvGrpSpPr>
          <p:grpSpPr bwMode="auto">
            <a:xfrm>
              <a:off x="6504973" y="3467559"/>
              <a:ext cx="152400" cy="304800"/>
              <a:chOff x="3264" y="3072"/>
              <a:chExt cx="96" cy="192"/>
            </a:xfrm>
          </p:grpSpPr>
          <p:sp>
            <p:nvSpPr>
              <p:cNvPr id="176" name="Line 17">
                <a:extLst>
                  <a:ext uri="{FF2B5EF4-FFF2-40B4-BE49-F238E27FC236}">
                    <a16:creationId xmlns:a16="http://schemas.microsoft.com/office/drawing/2014/main" id="{93FE752F-3469-D44D-BAAD-BCB97C3EE7A6}"/>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77" name="Freeform 18">
                <a:extLst>
                  <a:ext uri="{FF2B5EF4-FFF2-40B4-BE49-F238E27FC236}">
                    <a16:creationId xmlns:a16="http://schemas.microsoft.com/office/drawing/2014/main" id="{3F8CB704-6B01-DE40-AC5B-D80E1D334DC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grpSp>
          <p:nvGrpSpPr>
            <p:cNvPr id="178" name="Group 13">
              <a:extLst>
                <a:ext uri="{FF2B5EF4-FFF2-40B4-BE49-F238E27FC236}">
                  <a16:creationId xmlns:a16="http://schemas.microsoft.com/office/drawing/2014/main" id="{1D22B8E9-C846-304B-A185-5FE6B528443D}"/>
                </a:ext>
              </a:extLst>
            </p:cNvPr>
            <p:cNvGrpSpPr>
              <a:grpSpLocks noChangeAspect="1"/>
            </p:cNvGrpSpPr>
            <p:nvPr/>
          </p:nvGrpSpPr>
          <p:grpSpPr bwMode="auto">
            <a:xfrm>
              <a:off x="6507786" y="2689525"/>
              <a:ext cx="152400" cy="152400"/>
              <a:chOff x="1344" y="2064"/>
              <a:chExt cx="192" cy="192"/>
            </a:xfrm>
          </p:grpSpPr>
          <p:sp>
            <p:nvSpPr>
              <p:cNvPr id="179" name="Oval 14">
                <a:extLst>
                  <a:ext uri="{FF2B5EF4-FFF2-40B4-BE49-F238E27FC236}">
                    <a16:creationId xmlns:a16="http://schemas.microsoft.com/office/drawing/2014/main" id="{EB559E03-8B65-C646-82B3-9E117E6CBE3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80" name="Rectangle 15">
                <a:extLst>
                  <a:ext uri="{FF2B5EF4-FFF2-40B4-BE49-F238E27FC236}">
                    <a16:creationId xmlns:a16="http://schemas.microsoft.com/office/drawing/2014/main" id="{915B38C9-C05F-A34C-B751-4B4268DF3F0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15" name="Group 210">
              <a:extLst>
                <a:ext uri="{FF2B5EF4-FFF2-40B4-BE49-F238E27FC236}">
                  <a16:creationId xmlns:a16="http://schemas.microsoft.com/office/drawing/2014/main" id="{16BCDD6C-B6C6-0B4C-809B-2E49076CEB12}"/>
                </a:ext>
              </a:extLst>
            </p:cNvPr>
            <p:cNvGrpSpPr>
              <a:grpSpLocks/>
            </p:cNvGrpSpPr>
            <p:nvPr/>
          </p:nvGrpSpPr>
          <p:grpSpPr bwMode="auto">
            <a:xfrm rot="5400000">
              <a:off x="7517347" y="2525128"/>
              <a:ext cx="304800" cy="762000"/>
              <a:chOff x="3216" y="1728"/>
              <a:chExt cx="192" cy="480"/>
            </a:xfrm>
          </p:grpSpPr>
          <p:sp>
            <p:nvSpPr>
              <p:cNvPr id="220" name="Line 8">
                <a:extLst>
                  <a:ext uri="{FF2B5EF4-FFF2-40B4-BE49-F238E27FC236}">
                    <a16:creationId xmlns:a16="http://schemas.microsoft.com/office/drawing/2014/main" id="{53F96883-27F6-8440-A85B-0C7944E92D7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1" name="Line 9">
                <a:extLst>
                  <a:ext uri="{FF2B5EF4-FFF2-40B4-BE49-F238E27FC236}">
                    <a16:creationId xmlns:a16="http://schemas.microsoft.com/office/drawing/2014/main" id="{3704A438-D396-CC40-BB9E-5FF182A02ED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7" name="Line 10">
                <a:extLst>
                  <a:ext uri="{FF2B5EF4-FFF2-40B4-BE49-F238E27FC236}">
                    <a16:creationId xmlns:a16="http://schemas.microsoft.com/office/drawing/2014/main" id="{24F73DE2-A7A9-0B44-B381-C7A428222A9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8" name="Line 11">
                <a:extLst>
                  <a:ext uri="{FF2B5EF4-FFF2-40B4-BE49-F238E27FC236}">
                    <a16:creationId xmlns:a16="http://schemas.microsoft.com/office/drawing/2014/main" id="{9BA2D3C7-7A2C-934E-B5B3-6BB510956FB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29" name="Freeform 12">
              <a:extLst>
                <a:ext uri="{FF2B5EF4-FFF2-40B4-BE49-F238E27FC236}">
                  <a16:creationId xmlns:a16="http://schemas.microsoft.com/office/drawing/2014/main" id="{ED5ADFC0-00EF-B149-9B96-BD05C56A5F28}"/>
                </a:ext>
              </a:extLst>
            </p:cNvPr>
            <p:cNvSpPr>
              <a:spLocks noChangeAspect="1"/>
            </p:cNvSpPr>
            <p:nvPr/>
          </p:nvSpPr>
          <p:spPr bwMode="auto">
            <a:xfrm>
              <a:off x="7223427" y="140965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30" name="Freeform 12">
              <a:extLst>
                <a:ext uri="{FF2B5EF4-FFF2-40B4-BE49-F238E27FC236}">
                  <a16:creationId xmlns:a16="http://schemas.microsoft.com/office/drawing/2014/main" id="{73BA0187-D849-7F4A-ABD9-716511C33C21}"/>
                </a:ext>
              </a:extLst>
            </p:cNvPr>
            <p:cNvSpPr>
              <a:spLocks noChangeAspect="1"/>
            </p:cNvSpPr>
            <p:nvPr/>
          </p:nvSpPr>
          <p:spPr bwMode="auto">
            <a:xfrm>
              <a:off x="6504969" y="277036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31" name="Group 13">
              <a:extLst>
                <a:ext uri="{FF2B5EF4-FFF2-40B4-BE49-F238E27FC236}">
                  <a16:creationId xmlns:a16="http://schemas.microsoft.com/office/drawing/2014/main" id="{E5584A2D-33A2-9841-98FA-635DA7C9A9C6}"/>
                </a:ext>
              </a:extLst>
            </p:cNvPr>
            <p:cNvGrpSpPr>
              <a:grpSpLocks noChangeAspect="1"/>
            </p:cNvGrpSpPr>
            <p:nvPr/>
          </p:nvGrpSpPr>
          <p:grpSpPr bwMode="auto">
            <a:xfrm>
              <a:off x="5789329" y="2691266"/>
              <a:ext cx="152400" cy="152400"/>
              <a:chOff x="1344" y="2064"/>
              <a:chExt cx="192" cy="192"/>
            </a:xfrm>
          </p:grpSpPr>
          <p:sp>
            <p:nvSpPr>
              <p:cNvPr id="232" name="Oval 14">
                <a:extLst>
                  <a:ext uri="{FF2B5EF4-FFF2-40B4-BE49-F238E27FC236}">
                    <a16:creationId xmlns:a16="http://schemas.microsoft.com/office/drawing/2014/main" id="{ED524630-1F33-B441-91AC-C37D72D02FB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33" name="Rectangle 15">
                <a:extLst>
                  <a:ext uri="{FF2B5EF4-FFF2-40B4-BE49-F238E27FC236}">
                    <a16:creationId xmlns:a16="http://schemas.microsoft.com/office/drawing/2014/main" id="{86A7A864-0F4B-3D48-98F0-EC824DFDBBB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34" name="Group 13">
              <a:extLst>
                <a:ext uri="{FF2B5EF4-FFF2-40B4-BE49-F238E27FC236}">
                  <a16:creationId xmlns:a16="http://schemas.microsoft.com/office/drawing/2014/main" id="{12EE4DA8-8BDB-2541-A268-BB387C9121C9}"/>
                </a:ext>
              </a:extLst>
            </p:cNvPr>
            <p:cNvGrpSpPr>
              <a:grpSpLocks noChangeAspect="1"/>
            </p:cNvGrpSpPr>
            <p:nvPr/>
          </p:nvGrpSpPr>
          <p:grpSpPr bwMode="auto">
            <a:xfrm>
              <a:off x="7988241" y="2831474"/>
              <a:ext cx="152400" cy="152400"/>
              <a:chOff x="1344" y="2064"/>
              <a:chExt cx="192" cy="192"/>
            </a:xfrm>
          </p:grpSpPr>
          <p:sp>
            <p:nvSpPr>
              <p:cNvPr id="235" name="Oval 14">
                <a:extLst>
                  <a:ext uri="{FF2B5EF4-FFF2-40B4-BE49-F238E27FC236}">
                    <a16:creationId xmlns:a16="http://schemas.microsoft.com/office/drawing/2014/main" id="{59B44A4A-0BC8-5E4F-9F07-F7C1EA24E28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36" name="Rectangle 15">
                <a:extLst>
                  <a:ext uri="{FF2B5EF4-FFF2-40B4-BE49-F238E27FC236}">
                    <a16:creationId xmlns:a16="http://schemas.microsoft.com/office/drawing/2014/main" id="{EBC49E00-08B2-5546-8085-B31177FCEC4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37" name="Freeform 12">
              <a:extLst>
                <a:ext uri="{FF2B5EF4-FFF2-40B4-BE49-F238E27FC236}">
                  <a16:creationId xmlns:a16="http://schemas.microsoft.com/office/drawing/2014/main" id="{B18CFB2B-501A-2740-B03D-F447C5E2376E}"/>
                </a:ext>
              </a:extLst>
            </p:cNvPr>
            <p:cNvSpPr>
              <a:spLocks noChangeAspect="1"/>
            </p:cNvSpPr>
            <p:nvPr/>
          </p:nvSpPr>
          <p:spPr bwMode="auto">
            <a:xfrm>
              <a:off x="7223423" y="330376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38" name="Group 220">
              <a:extLst>
                <a:ext uri="{FF2B5EF4-FFF2-40B4-BE49-F238E27FC236}">
                  <a16:creationId xmlns:a16="http://schemas.microsoft.com/office/drawing/2014/main" id="{B4D1D04C-DB7C-EE4B-9640-21811044DC2C}"/>
                </a:ext>
              </a:extLst>
            </p:cNvPr>
            <p:cNvGrpSpPr>
              <a:grpSpLocks/>
            </p:cNvGrpSpPr>
            <p:nvPr/>
          </p:nvGrpSpPr>
          <p:grpSpPr bwMode="auto">
            <a:xfrm>
              <a:off x="7233350" y="4039050"/>
              <a:ext cx="152400" cy="304800"/>
              <a:chOff x="3264" y="3072"/>
              <a:chExt cx="96" cy="192"/>
            </a:xfrm>
          </p:grpSpPr>
          <p:sp>
            <p:nvSpPr>
              <p:cNvPr id="239" name="Line 17">
                <a:extLst>
                  <a:ext uri="{FF2B5EF4-FFF2-40B4-BE49-F238E27FC236}">
                    <a16:creationId xmlns:a16="http://schemas.microsoft.com/office/drawing/2014/main" id="{08A9CA46-2B93-0B43-9ED0-2582DC974976}"/>
                  </a:ext>
                </a:extLst>
              </p:cNvPr>
              <p:cNvSpPr>
                <a:spLocks noChangeAspect="1" noChangeShapeType="1"/>
              </p:cNvSpPr>
              <p:nvPr/>
            </p:nvSpPr>
            <p:spPr bwMode="auto">
              <a:xfrm>
                <a:off x="3306"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240" name="Freeform 18">
                <a:extLst>
                  <a:ext uri="{FF2B5EF4-FFF2-40B4-BE49-F238E27FC236}">
                    <a16:creationId xmlns:a16="http://schemas.microsoft.com/office/drawing/2014/main" id="{66EB34C7-AE5A-EC4A-96EE-FA33C428AC4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mc:AlternateContent xmlns:mc="http://schemas.openxmlformats.org/markup-compatibility/2006" xmlns:a14="http://schemas.microsoft.com/office/drawing/2010/main">
          <mc:Choice Requires="a14">
            <p:sp>
              <p:nvSpPr>
                <p:cNvPr id="241" name="TextBox 240">
                  <a:extLst>
                    <a:ext uri="{FF2B5EF4-FFF2-40B4-BE49-F238E27FC236}">
                      <a16:creationId xmlns:a16="http://schemas.microsoft.com/office/drawing/2014/main" id="{AB0E488B-1FE9-DD47-8C3E-5419043987D4}"/>
                    </a:ext>
                  </a:extLst>
                </p:cNvPr>
                <p:cNvSpPr txBox="1"/>
                <p:nvPr/>
              </p:nvSpPr>
              <p:spPr>
                <a:xfrm>
                  <a:off x="7470306" y="2365235"/>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4</m:t>
                            </m:r>
                          </m:sub>
                        </m:sSub>
                      </m:oMath>
                    </m:oMathPara>
                  </a14:m>
                  <a:endParaRPr lang="en-US" dirty="0"/>
                </a:p>
              </p:txBody>
            </p:sp>
          </mc:Choice>
          <mc:Fallback xmlns="">
            <p:sp>
              <p:nvSpPr>
                <p:cNvPr id="241" name="TextBox 240">
                  <a:extLst>
                    <a:ext uri="{FF2B5EF4-FFF2-40B4-BE49-F238E27FC236}">
                      <a16:creationId xmlns:a16="http://schemas.microsoft.com/office/drawing/2014/main" id="{AB0E488B-1FE9-DD47-8C3E-5419043987D4}"/>
                    </a:ext>
                  </a:extLst>
                </p:cNvPr>
                <p:cNvSpPr txBox="1">
                  <a:spLocks noRot="1" noChangeAspect="1" noMove="1" noResize="1" noEditPoints="1" noAdjustHandles="1" noChangeArrowheads="1" noChangeShapeType="1" noTextEdit="1"/>
                </p:cNvSpPr>
                <p:nvPr/>
              </p:nvSpPr>
              <p:spPr>
                <a:xfrm>
                  <a:off x="7470306" y="2365235"/>
                  <a:ext cx="633999" cy="369332"/>
                </a:xfrm>
                <a:prstGeom prst="rect">
                  <a:avLst/>
                </a:prstGeom>
                <a:blipFill>
                  <a:blip r:embed="rId13"/>
                  <a:stretch>
                    <a:fillRect b="-2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2" name="TextBox 241">
                  <a:extLst>
                    <a:ext uri="{FF2B5EF4-FFF2-40B4-BE49-F238E27FC236}">
                      <a16:creationId xmlns:a16="http://schemas.microsoft.com/office/drawing/2014/main" id="{49E9C3EF-FDE7-2A4C-81F2-ACA8B40A30E6}"/>
                    </a:ext>
                  </a:extLst>
                </p:cNvPr>
                <p:cNvSpPr txBox="1"/>
                <p:nvPr/>
              </p:nvSpPr>
              <p:spPr>
                <a:xfrm>
                  <a:off x="5905043" y="2839277"/>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2</m:t>
                            </m:r>
                          </m:sub>
                        </m:sSub>
                      </m:oMath>
                    </m:oMathPara>
                  </a14:m>
                  <a:endParaRPr lang="en-US" dirty="0"/>
                </a:p>
              </p:txBody>
            </p:sp>
          </mc:Choice>
          <mc:Fallback xmlns="">
            <p:sp>
              <p:nvSpPr>
                <p:cNvPr id="242" name="TextBox 241">
                  <a:extLst>
                    <a:ext uri="{FF2B5EF4-FFF2-40B4-BE49-F238E27FC236}">
                      <a16:creationId xmlns:a16="http://schemas.microsoft.com/office/drawing/2014/main" id="{49E9C3EF-FDE7-2A4C-81F2-ACA8B40A30E6}"/>
                    </a:ext>
                  </a:extLst>
                </p:cNvPr>
                <p:cNvSpPr txBox="1">
                  <a:spLocks noRot="1" noChangeAspect="1" noMove="1" noResize="1" noEditPoints="1" noAdjustHandles="1" noChangeArrowheads="1" noChangeShapeType="1" noTextEdit="1"/>
                </p:cNvSpPr>
                <p:nvPr/>
              </p:nvSpPr>
              <p:spPr>
                <a:xfrm>
                  <a:off x="5905043" y="2839277"/>
                  <a:ext cx="633999" cy="369332"/>
                </a:xfrm>
                <a:prstGeom prst="rect">
                  <a:avLst/>
                </a:prstGeom>
                <a:blipFill>
                  <a:blip r:embed="rId14"/>
                  <a:stretch>
                    <a:fillRect b="-2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3" name="TextBox 242">
                  <a:extLst>
                    <a:ext uri="{FF2B5EF4-FFF2-40B4-BE49-F238E27FC236}">
                      <a16:creationId xmlns:a16="http://schemas.microsoft.com/office/drawing/2014/main" id="{F1079A9A-CB4C-864A-8819-3BCD6A19079D}"/>
                    </a:ext>
                  </a:extLst>
                </p:cNvPr>
                <p:cNvSpPr txBox="1"/>
                <p:nvPr/>
              </p:nvSpPr>
              <p:spPr>
                <a:xfrm>
                  <a:off x="6102439" y="2082625"/>
                  <a:ext cx="633999" cy="369331"/>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oMath>
                    </m:oMathPara>
                  </a14:m>
                  <a:endParaRPr lang="en-US" dirty="0"/>
                </a:p>
              </p:txBody>
            </p:sp>
          </mc:Choice>
          <mc:Fallback xmlns="">
            <p:sp>
              <p:nvSpPr>
                <p:cNvPr id="243" name="TextBox 242">
                  <a:extLst>
                    <a:ext uri="{FF2B5EF4-FFF2-40B4-BE49-F238E27FC236}">
                      <a16:creationId xmlns:a16="http://schemas.microsoft.com/office/drawing/2014/main" id="{F1079A9A-CB4C-864A-8819-3BCD6A19079D}"/>
                    </a:ext>
                  </a:extLst>
                </p:cNvPr>
                <p:cNvSpPr txBox="1">
                  <a:spLocks noRot="1" noChangeAspect="1" noMove="1" noResize="1" noEditPoints="1" noAdjustHandles="1" noChangeArrowheads="1" noChangeShapeType="1" noTextEdit="1"/>
                </p:cNvSpPr>
                <p:nvPr/>
              </p:nvSpPr>
              <p:spPr>
                <a:xfrm>
                  <a:off x="6102439" y="2082625"/>
                  <a:ext cx="633999" cy="369331"/>
                </a:xfrm>
                <a:prstGeom prst="rect">
                  <a:avLst/>
                </a:prstGeom>
                <a:blipFill>
                  <a:blip r:embed="rId15"/>
                  <a:stretch>
                    <a:fillRect b="-208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4" name="TextBox 243">
                  <a:extLst>
                    <a:ext uri="{FF2B5EF4-FFF2-40B4-BE49-F238E27FC236}">
                      <a16:creationId xmlns:a16="http://schemas.microsoft.com/office/drawing/2014/main" id="{992AA62F-98D4-574C-B6F3-BD6E43624C38}"/>
                    </a:ext>
                  </a:extLst>
                </p:cNvPr>
                <p:cNvSpPr txBox="1"/>
                <p:nvPr/>
              </p:nvSpPr>
              <p:spPr>
                <a:xfrm>
                  <a:off x="6828371" y="3549877"/>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3</m:t>
                            </m:r>
                          </m:sub>
                        </m:sSub>
                      </m:oMath>
                    </m:oMathPara>
                  </a14:m>
                  <a:endParaRPr lang="en-US" dirty="0"/>
                </a:p>
              </p:txBody>
            </p:sp>
          </mc:Choice>
          <mc:Fallback xmlns="">
            <p:sp>
              <p:nvSpPr>
                <p:cNvPr id="244" name="TextBox 243">
                  <a:extLst>
                    <a:ext uri="{FF2B5EF4-FFF2-40B4-BE49-F238E27FC236}">
                      <a16:creationId xmlns:a16="http://schemas.microsoft.com/office/drawing/2014/main" id="{992AA62F-98D4-574C-B6F3-BD6E43624C38}"/>
                    </a:ext>
                  </a:extLst>
                </p:cNvPr>
                <p:cNvSpPr txBox="1">
                  <a:spLocks noRot="1" noChangeAspect="1" noMove="1" noResize="1" noEditPoints="1" noAdjustHandles="1" noChangeArrowheads="1" noChangeShapeType="1" noTextEdit="1"/>
                </p:cNvSpPr>
                <p:nvPr/>
              </p:nvSpPr>
              <p:spPr>
                <a:xfrm>
                  <a:off x="6828371" y="3549877"/>
                  <a:ext cx="633999" cy="369332"/>
                </a:xfrm>
                <a:prstGeom prst="rect">
                  <a:avLst/>
                </a:prstGeom>
                <a:blipFill>
                  <a:blip r:embed="rId16"/>
                  <a:stretch>
                    <a:fillRect b="-16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5" name="TextBox 244">
                  <a:extLst>
                    <a:ext uri="{FF2B5EF4-FFF2-40B4-BE49-F238E27FC236}">
                      <a16:creationId xmlns:a16="http://schemas.microsoft.com/office/drawing/2014/main" id="{E904BB7C-661E-744D-9F8D-96F8378F5359}"/>
                    </a:ext>
                  </a:extLst>
                </p:cNvPr>
                <p:cNvSpPr txBox="1"/>
                <p:nvPr/>
              </p:nvSpPr>
              <p:spPr>
                <a:xfrm>
                  <a:off x="7350467" y="1557852"/>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𝐷</m:t>
                            </m:r>
                          </m:sub>
                        </m:sSub>
                      </m:oMath>
                    </m:oMathPara>
                  </a14:m>
                  <a:endParaRPr lang="en-US" dirty="0"/>
                </a:p>
              </p:txBody>
            </p:sp>
          </mc:Choice>
          <mc:Fallback xmlns="">
            <p:sp>
              <p:nvSpPr>
                <p:cNvPr id="245" name="TextBox 244">
                  <a:extLst>
                    <a:ext uri="{FF2B5EF4-FFF2-40B4-BE49-F238E27FC236}">
                      <a16:creationId xmlns:a16="http://schemas.microsoft.com/office/drawing/2014/main" id="{E904BB7C-661E-744D-9F8D-96F8378F5359}"/>
                    </a:ext>
                  </a:extLst>
                </p:cNvPr>
                <p:cNvSpPr txBox="1">
                  <a:spLocks noRot="1" noChangeAspect="1" noMove="1" noResize="1" noEditPoints="1" noAdjustHandles="1" noChangeArrowheads="1" noChangeShapeType="1" noTextEdit="1"/>
                </p:cNvSpPr>
                <p:nvPr/>
              </p:nvSpPr>
              <p:spPr>
                <a:xfrm>
                  <a:off x="7350467" y="1557852"/>
                  <a:ext cx="633999" cy="369332"/>
                </a:xfrm>
                <a:prstGeom prst="rect">
                  <a:avLst/>
                </a:prstGeom>
                <a:blipFill>
                  <a:blip r:embed="rId17"/>
                  <a:stretch>
                    <a:fillRect b="-20000"/>
                  </a:stretch>
                </a:blipFill>
              </p:spPr>
              <p:txBody>
                <a:bodyPr/>
                <a:lstStyle/>
                <a:p>
                  <a:r>
                    <a:rPr lang="en-US">
                      <a:noFill/>
                    </a:rPr>
                    <a:t> </a:t>
                  </a:r>
                </a:p>
              </p:txBody>
            </p:sp>
          </mc:Fallback>
        </mc:AlternateContent>
        <p:grpSp>
          <p:nvGrpSpPr>
            <p:cNvPr id="246" name="Group 13">
              <a:extLst>
                <a:ext uri="{FF2B5EF4-FFF2-40B4-BE49-F238E27FC236}">
                  <a16:creationId xmlns:a16="http://schemas.microsoft.com/office/drawing/2014/main" id="{797059E1-839E-6049-A9A2-06C5158E549B}"/>
                </a:ext>
              </a:extLst>
            </p:cNvPr>
            <p:cNvGrpSpPr>
              <a:grpSpLocks noChangeAspect="1"/>
            </p:cNvGrpSpPr>
            <p:nvPr/>
          </p:nvGrpSpPr>
          <p:grpSpPr bwMode="auto">
            <a:xfrm>
              <a:off x="7223423" y="1332828"/>
              <a:ext cx="152400" cy="152400"/>
              <a:chOff x="1344" y="2064"/>
              <a:chExt cx="192" cy="192"/>
            </a:xfrm>
          </p:grpSpPr>
          <p:sp>
            <p:nvSpPr>
              <p:cNvPr id="247" name="Oval 14">
                <a:extLst>
                  <a:ext uri="{FF2B5EF4-FFF2-40B4-BE49-F238E27FC236}">
                    <a16:creationId xmlns:a16="http://schemas.microsoft.com/office/drawing/2014/main" id="{BC64EF0B-28B8-654E-AAC5-8011AA51F49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48" name="Rectangle 15">
                <a:extLst>
                  <a:ext uri="{FF2B5EF4-FFF2-40B4-BE49-F238E27FC236}">
                    <a16:creationId xmlns:a16="http://schemas.microsoft.com/office/drawing/2014/main" id="{518DC94E-CB2B-3642-8561-BA977B2A555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249" name="TextBox 248">
                  <a:extLst>
                    <a:ext uri="{FF2B5EF4-FFF2-40B4-BE49-F238E27FC236}">
                      <a16:creationId xmlns:a16="http://schemas.microsoft.com/office/drawing/2014/main" id="{654FC617-EB92-FA4E-97B7-99DE79B0BF2A}"/>
                    </a:ext>
                  </a:extLst>
                </p:cNvPr>
                <p:cNvSpPr txBox="1"/>
                <p:nvPr/>
              </p:nvSpPr>
              <p:spPr>
                <a:xfrm>
                  <a:off x="5712261" y="2332499"/>
                  <a:ext cx="633999" cy="369331"/>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m:oMathPara>
                  </a14:m>
                  <a:endParaRPr lang="en-US" dirty="0"/>
                </a:p>
              </p:txBody>
            </p:sp>
          </mc:Choice>
          <mc:Fallback xmlns="">
            <p:sp>
              <p:nvSpPr>
                <p:cNvPr id="249" name="TextBox 248">
                  <a:extLst>
                    <a:ext uri="{FF2B5EF4-FFF2-40B4-BE49-F238E27FC236}">
                      <a16:creationId xmlns:a16="http://schemas.microsoft.com/office/drawing/2014/main" id="{654FC617-EB92-FA4E-97B7-99DE79B0BF2A}"/>
                    </a:ext>
                  </a:extLst>
                </p:cNvPr>
                <p:cNvSpPr txBox="1">
                  <a:spLocks noRot="1" noChangeAspect="1" noMove="1" noResize="1" noEditPoints="1" noAdjustHandles="1" noChangeArrowheads="1" noChangeShapeType="1" noTextEdit="1"/>
                </p:cNvSpPr>
                <p:nvPr/>
              </p:nvSpPr>
              <p:spPr>
                <a:xfrm>
                  <a:off x="5712261" y="2332499"/>
                  <a:ext cx="633999" cy="369331"/>
                </a:xfrm>
                <a:prstGeom prst="rect">
                  <a:avLst/>
                </a:prstGeom>
                <a:blipFill>
                  <a:blip r:embed="rId18"/>
                  <a:stretch>
                    <a:fillRect b="-2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0" name="TextBox 249">
                  <a:extLst>
                    <a:ext uri="{FF2B5EF4-FFF2-40B4-BE49-F238E27FC236}">
                      <a16:creationId xmlns:a16="http://schemas.microsoft.com/office/drawing/2014/main" id="{1FFDD3B8-62C9-0F4C-84C2-730A3610F4B6}"/>
                    </a:ext>
                  </a:extLst>
                </p:cNvPr>
                <p:cNvSpPr txBox="1"/>
                <p:nvPr/>
              </p:nvSpPr>
              <p:spPr>
                <a:xfrm>
                  <a:off x="7829396" y="2430649"/>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oMath>
                    </m:oMathPara>
                  </a14:m>
                  <a:endParaRPr lang="en-US" dirty="0"/>
                </a:p>
              </p:txBody>
            </p:sp>
          </mc:Choice>
          <mc:Fallback xmlns="">
            <p:sp>
              <p:nvSpPr>
                <p:cNvPr id="250" name="TextBox 249">
                  <a:extLst>
                    <a:ext uri="{FF2B5EF4-FFF2-40B4-BE49-F238E27FC236}">
                      <a16:creationId xmlns:a16="http://schemas.microsoft.com/office/drawing/2014/main" id="{1FFDD3B8-62C9-0F4C-84C2-730A3610F4B6}"/>
                    </a:ext>
                  </a:extLst>
                </p:cNvPr>
                <p:cNvSpPr txBox="1">
                  <a:spLocks noRot="1" noChangeAspect="1" noMove="1" noResize="1" noEditPoints="1" noAdjustHandles="1" noChangeArrowheads="1" noChangeShapeType="1" noTextEdit="1"/>
                </p:cNvSpPr>
                <p:nvPr/>
              </p:nvSpPr>
              <p:spPr>
                <a:xfrm>
                  <a:off x="7829396" y="2430649"/>
                  <a:ext cx="633999" cy="369332"/>
                </a:xfrm>
                <a:prstGeom prst="rect">
                  <a:avLst/>
                </a:prstGeom>
                <a:blipFill>
                  <a:blip r:embed="rId19"/>
                  <a:stretch>
                    <a:fillRect b="-16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1" name="TextBox 250">
                  <a:extLst>
                    <a:ext uri="{FF2B5EF4-FFF2-40B4-BE49-F238E27FC236}">
                      <a16:creationId xmlns:a16="http://schemas.microsoft.com/office/drawing/2014/main" id="{1900780F-FC71-B649-9A15-CE4F85F6BF16}"/>
                    </a:ext>
                  </a:extLst>
                </p:cNvPr>
                <p:cNvSpPr txBox="1"/>
                <p:nvPr/>
              </p:nvSpPr>
              <p:spPr>
                <a:xfrm>
                  <a:off x="7300077" y="1227040"/>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𝑐𝑐</m:t>
                            </m:r>
                          </m:sub>
                        </m:sSub>
                      </m:oMath>
                    </m:oMathPara>
                  </a14:m>
                  <a:endParaRPr lang="en-US" dirty="0"/>
                </a:p>
              </p:txBody>
            </p:sp>
          </mc:Choice>
          <mc:Fallback xmlns="">
            <p:sp>
              <p:nvSpPr>
                <p:cNvPr id="251" name="TextBox 250">
                  <a:extLst>
                    <a:ext uri="{FF2B5EF4-FFF2-40B4-BE49-F238E27FC236}">
                      <a16:creationId xmlns:a16="http://schemas.microsoft.com/office/drawing/2014/main" id="{1900780F-FC71-B649-9A15-CE4F85F6BF16}"/>
                    </a:ext>
                  </a:extLst>
                </p:cNvPr>
                <p:cNvSpPr txBox="1">
                  <a:spLocks noRot="1" noChangeAspect="1" noMove="1" noResize="1" noEditPoints="1" noAdjustHandles="1" noChangeArrowheads="1" noChangeShapeType="1" noTextEdit="1"/>
                </p:cNvSpPr>
                <p:nvPr/>
              </p:nvSpPr>
              <p:spPr>
                <a:xfrm>
                  <a:off x="7300077" y="1227040"/>
                  <a:ext cx="633999" cy="369332"/>
                </a:xfrm>
                <a:prstGeom prst="rect">
                  <a:avLst/>
                </a:prstGeom>
                <a:blipFill>
                  <a:blip r:embed="rId20"/>
                  <a:stretch>
                    <a:fillRect b="-16000"/>
                  </a:stretch>
                </a:blipFill>
              </p:spPr>
              <p:txBody>
                <a:bodyPr/>
                <a:lstStyle/>
                <a:p>
                  <a:r>
                    <a:rPr lang="en-US">
                      <a:noFill/>
                    </a:rPr>
                    <a:t> </a:t>
                  </a:r>
                </a:p>
              </p:txBody>
            </p:sp>
          </mc:Fallback>
        </mc:AlternateContent>
        <p:sp>
          <p:nvSpPr>
            <p:cNvPr id="257" name="Freeform 12">
              <a:extLst>
                <a:ext uri="{FF2B5EF4-FFF2-40B4-BE49-F238E27FC236}">
                  <a16:creationId xmlns:a16="http://schemas.microsoft.com/office/drawing/2014/main" id="{FDBE9A72-0B01-1E4C-92BC-5657643D889F}"/>
                </a:ext>
              </a:extLst>
            </p:cNvPr>
            <p:cNvSpPr>
              <a:spLocks noChangeAspect="1"/>
            </p:cNvSpPr>
            <p:nvPr/>
          </p:nvSpPr>
          <p:spPr bwMode="auto">
            <a:xfrm>
              <a:off x="6501921" y="201751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58" name="Group 13">
              <a:extLst>
                <a:ext uri="{FF2B5EF4-FFF2-40B4-BE49-F238E27FC236}">
                  <a16:creationId xmlns:a16="http://schemas.microsoft.com/office/drawing/2014/main" id="{43676182-29D2-DE4C-810D-A3FB8986CCBB}"/>
                </a:ext>
              </a:extLst>
            </p:cNvPr>
            <p:cNvGrpSpPr>
              <a:grpSpLocks noChangeAspect="1"/>
            </p:cNvGrpSpPr>
            <p:nvPr/>
          </p:nvGrpSpPr>
          <p:grpSpPr bwMode="auto">
            <a:xfrm>
              <a:off x="6504969" y="1977728"/>
              <a:ext cx="152400" cy="152400"/>
              <a:chOff x="1344" y="2064"/>
              <a:chExt cx="192" cy="192"/>
            </a:xfrm>
          </p:grpSpPr>
          <p:sp>
            <p:nvSpPr>
              <p:cNvPr id="259" name="Oval 14">
                <a:extLst>
                  <a:ext uri="{FF2B5EF4-FFF2-40B4-BE49-F238E27FC236}">
                    <a16:creationId xmlns:a16="http://schemas.microsoft.com/office/drawing/2014/main" id="{081EA515-17F7-CE45-B4B1-E496BBF9EB9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60" name="Rectangle 15">
                <a:extLst>
                  <a:ext uri="{FF2B5EF4-FFF2-40B4-BE49-F238E27FC236}">
                    <a16:creationId xmlns:a16="http://schemas.microsoft.com/office/drawing/2014/main" id="{12534632-8EDE-A546-8BC0-9FEF16C3EB6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261" name="TextBox 260">
                  <a:extLst>
                    <a:ext uri="{FF2B5EF4-FFF2-40B4-BE49-F238E27FC236}">
                      <a16:creationId xmlns:a16="http://schemas.microsoft.com/office/drawing/2014/main" id="{CB491944-590D-1A42-B54E-49D3AAF20FD7}"/>
                    </a:ext>
                  </a:extLst>
                </p:cNvPr>
                <p:cNvSpPr txBox="1"/>
                <p:nvPr/>
              </p:nvSpPr>
              <p:spPr>
                <a:xfrm>
                  <a:off x="6591146" y="3002455"/>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p:txBody>
            </p:sp>
          </mc:Choice>
          <mc:Fallback xmlns="">
            <p:sp>
              <p:nvSpPr>
                <p:cNvPr id="261" name="TextBox 260">
                  <a:extLst>
                    <a:ext uri="{FF2B5EF4-FFF2-40B4-BE49-F238E27FC236}">
                      <a16:creationId xmlns:a16="http://schemas.microsoft.com/office/drawing/2014/main" id="{CB491944-590D-1A42-B54E-49D3AAF20FD7}"/>
                    </a:ext>
                  </a:extLst>
                </p:cNvPr>
                <p:cNvSpPr txBox="1">
                  <a:spLocks noRot="1" noChangeAspect="1" noMove="1" noResize="1" noEditPoints="1" noAdjustHandles="1" noChangeArrowheads="1" noChangeShapeType="1" noTextEdit="1"/>
                </p:cNvSpPr>
                <p:nvPr/>
              </p:nvSpPr>
              <p:spPr>
                <a:xfrm>
                  <a:off x="6591146" y="3002455"/>
                  <a:ext cx="633999" cy="369332"/>
                </a:xfrm>
                <a:prstGeom prst="rect">
                  <a:avLst/>
                </a:prstGeom>
                <a:blipFill>
                  <a:blip r:embed="rId21"/>
                  <a:stretch>
                    <a:fillRect b="-16000"/>
                  </a:stretch>
                </a:blipFill>
              </p:spPr>
              <p:txBody>
                <a:bodyPr/>
                <a:lstStyle/>
                <a:p>
                  <a:r>
                    <a:rPr lang="en-US">
                      <a:noFill/>
                    </a:rPr>
                    <a:t> </a:t>
                  </a:r>
                </a:p>
              </p:txBody>
            </p:sp>
          </mc:Fallback>
        </mc:AlternateContent>
      </p:grpSp>
    </p:spTree>
    <p:extLst>
      <p:ext uri="{BB962C8B-B14F-4D97-AF65-F5344CB8AC3E}">
        <p14:creationId xmlns:p14="http://schemas.microsoft.com/office/powerpoint/2010/main" val="350178973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0" y="-3147"/>
            <a:ext cx="11529391" cy="769441"/>
          </a:xfrm>
          <a:prstGeom prst="rect">
            <a:avLst/>
          </a:prstGeom>
          <a:noFill/>
        </p:spPr>
        <p:txBody>
          <a:bodyPr wrap="square" rtlCol="0">
            <a:spAutoFit/>
          </a:bodyPr>
          <a:lstStyle/>
          <a:p>
            <a:pPr algn="ctr"/>
            <a:r>
              <a:rPr lang="en-US" sz="4400" dirty="0">
                <a:latin typeface="+mj-lt"/>
              </a:rPr>
              <a:t>BJT and FET mixers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79</a:t>
            </a:fld>
            <a:endParaRPr lang="en-US"/>
          </a:p>
        </p:txBody>
      </p:sp>
      <p:grpSp>
        <p:nvGrpSpPr>
          <p:cNvPr id="215" name="Group 214">
            <a:extLst>
              <a:ext uri="{FF2B5EF4-FFF2-40B4-BE49-F238E27FC236}">
                <a16:creationId xmlns:a16="http://schemas.microsoft.com/office/drawing/2014/main" id="{1484BF61-908D-4B4C-8D4B-FFEE26825416}"/>
              </a:ext>
            </a:extLst>
          </p:cNvPr>
          <p:cNvGrpSpPr/>
          <p:nvPr/>
        </p:nvGrpSpPr>
        <p:grpSpPr>
          <a:xfrm>
            <a:off x="8694933" y="1658620"/>
            <a:ext cx="2764280" cy="3624320"/>
            <a:chOff x="7978059" y="1042699"/>
            <a:chExt cx="2764280" cy="3624320"/>
          </a:xfrm>
        </p:grpSpPr>
        <p:grpSp>
          <p:nvGrpSpPr>
            <p:cNvPr id="17" name="Group 209">
              <a:extLst>
                <a:ext uri="{FF2B5EF4-FFF2-40B4-BE49-F238E27FC236}">
                  <a16:creationId xmlns:a16="http://schemas.microsoft.com/office/drawing/2014/main" id="{CB3F518F-C911-4144-984A-D3ACB59C14A5}"/>
                </a:ext>
              </a:extLst>
            </p:cNvPr>
            <p:cNvGrpSpPr>
              <a:grpSpLocks/>
            </p:cNvGrpSpPr>
            <p:nvPr/>
          </p:nvGrpSpPr>
          <p:grpSpPr bwMode="auto">
            <a:xfrm>
              <a:off x="8761547" y="2302264"/>
              <a:ext cx="152400" cy="762000"/>
              <a:chOff x="3935" y="1728"/>
              <a:chExt cx="96" cy="480"/>
            </a:xfrm>
          </p:grpSpPr>
          <p:sp>
            <p:nvSpPr>
              <p:cNvPr id="18" name="Arc 59">
                <a:extLst>
                  <a:ext uri="{FF2B5EF4-FFF2-40B4-BE49-F238E27FC236}">
                    <a16:creationId xmlns:a16="http://schemas.microsoft.com/office/drawing/2014/main" id="{79F42420-B6E0-B344-8EA3-78C1DBFFE8B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60">
                <a:extLst>
                  <a:ext uri="{FF2B5EF4-FFF2-40B4-BE49-F238E27FC236}">
                    <a16:creationId xmlns:a16="http://schemas.microsoft.com/office/drawing/2014/main" id="{4B4F8DB3-A65C-D949-A7D5-57E7580A6B3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61">
                <a:extLst>
                  <a:ext uri="{FF2B5EF4-FFF2-40B4-BE49-F238E27FC236}">
                    <a16:creationId xmlns:a16="http://schemas.microsoft.com/office/drawing/2014/main" id="{44929794-199F-864A-A588-5C42430850EA}"/>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 name="Arc 62">
                <a:extLst>
                  <a:ext uri="{FF2B5EF4-FFF2-40B4-BE49-F238E27FC236}">
                    <a16:creationId xmlns:a16="http://schemas.microsoft.com/office/drawing/2014/main" id="{0D9D40E1-41DF-8845-B9A8-58489E7A88F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Line 63">
                <a:extLst>
                  <a:ext uri="{FF2B5EF4-FFF2-40B4-BE49-F238E27FC236}">
                    <a16:creationId xmlns:a16="http://schemas.microsoft.com/office/drawing/2014/main" id="{80AB6230-0C8E-1244-A863-D94DCF4CBC53}"/>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64">
                <a:extLst>
                  <a:ext uri="{FF2B5EF4-FFF2-40B4-BE49-F238E27FC236}">
                    <a16:creationId xmlns:a16="http://schemas.microsoft.com/office/drawing/2014/main" id="{B2A3E257-B7D0-194B-8DCB-4AA2566DAC66}"/>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Arc 65">
                <a:extLst>
                  <a:ext uri="{FF2B5EF4-FFF2-40B4-BE49-F238E27FC236}">
                    <a16:creationId xmlns:a16="http://schemas.microsoft.com/office/drawing/2014/main" id="{04A885A6-3DC2-5641-88E3-3531D22C70A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66">
                <a:extLst>
                  <a:ext uri="{FF2B5EF4-FFF2-40B4-BE49-F238E27FC236}">
                    <a16:creationId xmlns:a16="http://schemas.microsoft.com/office/drawing/2014/main" id="{59121CA0-B3DC-E64C-A673-E6E232A62BA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67">
                <a:extLst>
                  <a:ext uri="{FF2B5EF4-FFF2-40B4-BE49-F238E27FC236}">
                    <a16:creationId xmlns:a16="http://schemas.microsoft.com/office/drawing/2014/main" id="{649E58AF-FB1D-2A4F-8161-C80A9CC4D82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8">
                <a:extLst>
                  <a:ext uri="{FF2B5EF4-FFF2-40B4-BE49-F238E27FC236}">
                    <a16:creationId xmlns:a16="http://schemas.microsoft.com/office/drawing/2014/main" id="{B049FFF8-96C7-0845-9635-D469B4F1996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9">
                <a:extLst>
                  <a:ext uri="{FF2B5EF4-FFF2-40B4-BE49-F238E27FC236}">
                    <a16:creationId xmlns:a16="http://schemas.microsoft.com/office/drawing/2014/main" id="{B07512D0-A0BD-DD40-B708-CB318B97208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70">
                <a:extLst>
                  <a:ext uri="{FF2B5EF4-FFF2-40B4-BE49-F238E27FC236}">
                    <a16:creationId xmlns:a16="http://schemas.microsoft.com/office/drawing/2014/main" id="{77880D2D-B5CC-3649-986E-C7B28CA6B50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Arc 71">
                <a:extLst>
                  <a:ext uri="{FF2B5EF4-FFF2-40B4-BE49-F238E27FC236}">
                    <a16:creationId xmlns:a16="http://schemas.microsoft.com/office/drawing/2014/main" id="{3ECE13DD-EA1A-0F43-B8CE-60103C6090CA}"/>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7" name="TextBox 36">
              <a:extLst>
                <a:ext uri="{FF2B5EF4-FFF2-40B4-BE49-F238E27FC236}">
                  <a16:creationId xmlns:a16="http://schemas.microsoft.com/office/drawing/2014/main" id="{D255FFA7-9159-CA42-A25C-E1EE20154E25}"/>
                </a:ext>
              </a:extLst>
            </p:cNvPr>
            <p:cNvSpPr txBox="1"/>
            <p:nvPr/>
          </p:nvSpPr>
          <p:spPr>
            <a:xfrm>
              <a:off x="8476621" y="1042699"/>
              <a:ext cx="1093889" cy="369332"/>
            </a:xfrm>
            <a:prstGeom prst="rect">
              <a:avLst/>
            </a:prstGeom>
            <a:noFill/>
          </p:spPr>
          <p:txBody>
            <a:bodyPr wrap="none" rtlCol="0">
              <a:spAutoFit/>
            </a:bodyPr>
            <a:lstStyle/>
            <a:p>
              <a:r>
                <a:rPr lang="en-US" dirty="0"/>
                <a:t>FET mixer</a:t>
              </a:r>
            </a:p>
          </p:txBody>
        </p:sp>
        <p:grpSp>
          <p:nvGrpSpPr>
            <p:cNvPr id="38" name="Group 210">
              <a:extLst>
                <a:ext uri="{FF2B5EF4-FFF2-40B4-BE49-F238E27FC236}">
                  <a16:creationId xmlns:a16="http://schemas.microsoft.com/office/drawing/2014/main" id="{5777C84E-A81F-A54D-9673-6B6AFB57B56D}"/>
                </a:ext>
              </a:extLst>
            </p:cNvPr>
            <p:cNvGrpSpPr>
              <a:grpSpLocks/>
            </p:cNvGrpSpPr>
            <p:nvPr/>
          </p:nvGrpSpPr>
          <p:grpSpPr bwMode="auto">
            <a:xfrm rot="5400000">
              <a:off x="8298325" y="2707892"/>
              <a:ext cx="304800" cy="762000"/>
              <a:chOff x="3216" y="1728"/>
              <a:chExt cx="192" cy="480"/>
            </a:xfrm>
          </p:grpSpPr>
          <p:sp>
            <p:nvSpPr>
              <p:cNvPr id="101" name="Line 8">
                <a:extLst>
                  <a:ext uri="{FF2B5EF4-FFF2-40B4-BE49-F238E27FC236}">
                    <a16:creationId xmlns:a16="http://schemas.microsoft.com/office/drawing/2014/main" id="{3C77F468-EAFA-6F41-9318-4602959232C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9">
                <a:extLst>
                  <a:ext uri="{FF2B5EF4-FFF2-40B4-BE49-F238E27FC236}">
                    <a16:creationId xmlns:a16="http://schemas.microsoft.com/office/drawing/2014/main" id="{E02FD86B-00AA-F44D-BDDB-1CE2DF07E6D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0">
                <a:extLst>
                  <a:ext uri="{FF2B5EF4-FFF2-40B4-BE49-F238E27FC236}">
                    <a16:creationId xmlns:a16="http://schemas.microsoft.com/office/drawing/2014/main" id="{1FEDFAAA-B62F-1149-8AA2-BA4EE0CD8E1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1">
                <a:extLst>
                  <a:ext uri="{FF2B5EF4-FFF2-40B4-BE49-F238E27FC236}">
                    <a16:creationId xmlns:a16="http://schemas.microsoft.com/office/drawing/2014/main" id="{E44D8B1E-06AF-C147-BD59-0143810FF5E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0" name="Group 39">
              <a:extLst>
                <a:ext uri="{FF2B5EF4-FFF2-40B4-BE49-F238E27FC236}">
                  <a16:creationId xmlns:a16="http://schemas.microsoft.com/office/drawing/2014/main" id="{225096FF-77BB-314D-B1E7-96C5A4C3760E}"/>
                </a:ext>
              </a:extLst>
            </p:cNvPr>
            <p:cNvGrpSpPr/>
            <p:nvPr/>
          </p:nvGrpSpPr>
          <p:grpSpPr>
            <a:xfrm>
              <a:off x="8782739" y="2473970"/>
              <a:ext cx="762000" cy="1219200"/>
              <a:chOff x="2362200" y="1905000"/>
              <a:chExt cx="762000" cy="1219200"/>
            </a:xfrm>
          </p:grpSpPr>
          <p:cxnSp>
            <p:nvCxnSpPr>
              <p:cNvPr id="92" name="Straight Connector 91">
                <a:extLst>
                  <a:ext uri="{FF2B5EF4-FFF2-40B4-BE49-F238E27FC236}">
                    <a16:creationId xmlns:a16="http://schemas.microsoft.com/office/drawing/2014/main" id="{0CE05387-E260-3144-BEE8-C178DCB2DC98}"/>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93" name="Straight Connector 92">
                <a:extLst>
                  <a:ext uri="{FF2B5EF4-FFF2-40B4-BE49-F238E27FC236}">
                    <a16:creationId xmlns:a16="http://schemas.microsoft.com/office/drawing/2014/main" id="{BFB06DDA-2769-ED4C-99EF-E69199D81C22}"/>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94" name="Straight Connector 93">
                <a:extLst>
                  <a:ext uri="{FF2B5EF4-FFF2-40B4-BE49-F238E27FC236}">
                    <a16:creationId xmlns:a16="http://schemas.microsoft.com/office/drawing/2014/main" id="{2C140FFA-6E06-E74D-9627-208E52B7CEBA}"/>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95" name="Straight Connector 94">
                <a:extLst>
                  <a:ext uri="{FF2B5EF4-FFF2-40B4-BE49-F238E27FC236}">
                    <a16:creationId xmlns:a16="http://schemas.microsoft.com/office/drawing/2014/main" id="{AF288C95-9585-AE4D-BB16-DF173C8CC6D6}"/>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96" name="Straight Connector 95">
                <a:extLst>
                  <a:ext uri="{FF2B5EF4-FFF2-40B4-BE49-F238E27FC236}">
                    <a16:creationId xmlns:a16="http://schemas.microsoft.com/office/drawing/2014/main" id="{F82F6D1C-5740-0740-928A-1A42632BE680}"/>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97" name="Straight Arrow Connector 96">
                <a:extLst>
                  <a:ext uri="{FF2B5EF4-FFF2-40B4-BE49-F238E27FC236}">
                    <a16:creationId xmlns:a16="http://schemas.microsoft.com/office/drawing/2014/main" id="{C43F590E-E551-C146-889E-113C8862C972}"/>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98" name="TextBox 97">
                <a:extLst>
                  <a:ext uri="{FF2B5EF4-FFF2-40B4-BE49-F238E27FC236}">
                    <a16:creationId xmlns:a16="http://schemas.microsoft.com/office/drawing/2014/main" id="{D70E3C61-00D8-1445-BE2C-71DF436A4175}"/>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99" name="TextBox 98">
                <a:extLst>
                  <a:ext uri="{FF2B5EF4-FFF2-40B4-BE49-F238E27FC236}">
                    <a16:creationId xmlns:a16="http://schemas.microsoft.com/office/drawing/2014/main" id="{A76E8216-953C-5245-AA88-42CADF5D8E9D}"/>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100" name="TextBox 99">
                <a:extLst>
                  <a:ext uri="{FF2B5EF4-FFF2-40B4-BE49-F238E27FC236}">
                    <a16:creationId xmlns:a16="http://schemas.microsoft.com/office/drawing/2014/main" id="{E29A2367-3E01-EE41-AFC8-1C59BCFABE91}"/>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grpSp>
          <p:nvGrpSpPr>
            <p:cNvPr id="41" name="Group 220">
              <a:extLst>
                <a:ext uri="{FF2B5EF4-FFF2-40B4-BE49-F238E27FC236}">
                  <a16:creationId xmlns:a16="http://schemas.microsoft.com/office/drawing/2014/main" id="{59F97E2F-392A-5442-ABB9-035E13C7CFE1}"/>
                </a:ext>
              </a:extLst>
            </p:cNvPr>
            <p:cNvGrpSpPr>
              <a:grpSpLocks/>
            </p:cNvGrpSpPr>
            <p:nvPr/>
          </p:nvGrpSpPr>
          <p:grpSpPr bwMode="auto">
            <a:xfrm>
              <a:off x="8750087" y="3790728"/>
              <a:ext cx="152400" cy="304800"/>
              <a:chOff x="3264" y="3072"/>
              <a:chExt cx="96" cy="192"/>
            </a:xfrm>
          </p:grpSpPr>
          <p:sp>
            <p:nvSpPr>
              <p:cNvPr id="90" name="Line 17">
                <a:extLst>
                  <a:ext uri="{FF2B5EF4-FFF2-40B4-BE49-F238E27FC236}">
                    <a16:creationId xmlns:a16="http://schemas.microsoft.com/office/drawing/2014/main" id="{A2BD1F4C-377C-7449-B6E1-7BF8E71783B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91" name="Freeform 18">
                <a:extLst>
                  <a:ext uri="{FF2B5EF4-FFF2-40B4-BE49-F238E27FC236}">
                    <a16:creationId xmlns:a16="http://schemas.microsoft.com/office/drawing/2014/main" id="{A40CC255-201A-6A44-B941-B0548BE7EC33}"/>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grpSp>
          <p:nvGrpSpPr>
            <p:cNvPr id="42" name="Group 13">
              <a:extLst>
                <a:ext uri="{FF2B5EF4-FFF2-40B4-BE49-F238E27FC236}">
                  <a16:creationId xmlns:a16="http://schemas.microsoft.com/office/drawing/2014/main" id="{6CC7033B-EF65-C640-B01D-9093666019EF}"/>
                </a:ext>
              </a:extLst>
            </p:cNvPr>
            <p:cNvGrpSpPr>
              <a:grpSpLocks noChangeAspect="1"/>
            </p:cNvGrpSpPr>
            <p:nvPr/>
          </p:nvGrpSpPr>
          <p:grpSpPr bwMode="auto">
            <a:xfrm>
              <a:off x="8752900" y="3012694"/>
              <a:ext cx="152400" cy="152400"/>
              <a:chOff x="1344" y="2064"/>
              <a:chExt cx="192" cy="192"/>
            </a:xfrm>
          </p:grpSpPr>
          <p:sp>
            <p:nvSpPr>
              <p:cNvPr id="88" name="Oval 14">
                <a:extLst>
                  <a:ext uri="{FF2B5EF4-FFF2-40B4-BE49-F238E27FC236}">
                    <a16:creationId xmlns:a16="http://schemas.microsoft.com/office/drawing/2014/main" id="{D7C1F85E-0795-EA4A-90CE-6CCDE0E4DAB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9" name="Rectangle 15">
                <a:extLst>
                  <a:ext uri="{FF2B5EF4-FFF2-40B4-BE49-F238E27FC236}">
                    <a16:creationId xmlns:a16="http://schemas.microsoft.com/office/drawing/2014/main" id="{EAAE652F-6984-B04D-8271-12BDD8C2823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4" name="Group 210">
              <a:extLst>
                <a:ext uri="{FF2B5EF4-FFF2-40B4-BE49-F238E27FC236}">
                  <a16:creationId xmlns:a16="http://schemas.microsoft.com/office/drawing/2014/main" id="{78D56462-46B5-2142-A056-981534CC3D0B}"/>
                </a:ext>
              </a:extLst>
            </p:cNvPr>
            <p:cNvGrpSpPr>
              <a:grpSpLocks/>
            </p:cNvGrpSpPr>
            <p:nvPr/>
          </p:nvGrpSpPr>
          <p:grpSpPr bwMode="auto">
            <a:xfrm rot="5400000">
              <a:off x="9762461" y="2098489"/>
              <a:ext cx="304800" cy="762000"/>
              <a:chOff x="3216" y="1728"/>
              <a:chExt cx="192" cy="480"/>
            </a:xfrm>
          </p:grpSpPr>
          <p:sp>
            <p:nvSpPr>
              <p:cNvPr id="84" name="Line 8">
                <a:extLst>
                  <a:ext uri="{FF2B5EF4-FFF2-40B4-BE49-F238E27FC236}">
                    <a16:creationId xmlns:a16="http://schemas.microsoft.com/office/drawing/2014/main" id="{278C8F97-0677-3E4D-8EBD-FB5F2B89326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5" name="Line 9">
                <a:extLst>
                  <a:ext uri="{FF2B5EF4-FFF2-40B4-BE49-F238E27FC236}">
                    <a16:creationId xmlns:a16="http://schemas.microsoft.com/office/drawing/2014/main" id="{EAB6022A-DB72-D84F-A6C9-2813C06ADE3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6" name="Line 10">
                <a:extLst>
                  <a:ext uri="{FF2B5EF4-FFF2-40B4-BE49-F238E27FC236}">
                    <a16:creationId xmlns:a16="http://schemas.microsoft.com/office/drawing/2014/main" id="{15230B3E-6162-0F40-B838-D3A99F0E1B8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 name="Line 11">
                <a:extLst>
                  <a:ext uri="{FF2B5EF4-FFF2-40B4-BE49-F238E27FC236}">
                    <a16:creationId xmlns:a16="http://schemas.microsoft.com/office/drawing/2014/main" id="{88D062F1-48AF-1242-A5F1-6EF7A0528B0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6" name="Freeform 12">
              <a:extLst>
                <a:ext uri="{FF2B5EF4-FFF2-40B4-BE49-F238E27FC236}">
                  <a16:creationId xmlns:a16="http://schemas.microsoft.com/office/drawing/2014/main" id="{0B84B576-F079-824E-9937-A1CB53A31F90}"/>
                </a:ext>
              </a:extLst>
            </p:cNvPr>
            <p:cNvSpPr>
              <a:spLocks noChangeAspect="1"/>
            </p:cNvSpPr>
            <p:nvPr/>
          </p:nvSpPr>
          <p:spPr bwMode="auto">
            <a:xfrm>
              <a:off x="8750083" y="309353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47" name="Group 13">
              <a:extLst>
                <a:ext uri="{FF2B5EF4-FFF2-40B4-BE49-F238E27FC236}">
                  <a16:creationId xmlns:a16="http://schemas.microsoft.com/office/drawing/2014/main" id="{BF4E138E-99B0-B241-BB71-24EF9E04E4B2}"/>
                </a:ext>
              </a:extLst>
            </p:cNvPr>
            <p:cNvGrpSpPr>
              <a:grpSpLocks noChangeAspect="1"/>
            </p:cNvGrpSpPr>
            <p:nvPr/>
          </p:nvGrpSpPr>
          <p:grpSpPr bwMode="auto">
            <a:xfrm>
              <a:off x="8034443" y="3023579"/>
              <a:ext cx="152400" cy="152400"/>
              <a:chOff x="1344" y="2064"/>
              <a:chExt cx="192" cy="192"/>
            </a:xfrm>
          </p:grpSpPr>
          <p:sp>
            <p:nvSpPr>
              <p:cNvPr id="82" name="Oval 14">
                <a:extLst>
                  <a:ext uri="{FF2B5EF4-FFF2-40B4-BE49-F238E27FC236}">
                    <a16:creationId xmlns:a16="http://schemas.microsoft.com/office/drawing/2014/main" id="{1A9D61D5-03B4-D942-BD78-00893511F29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3" name="Rectangle 15">
                <a:extLst>
                  <a:ext uri="{FF2B5EF4-FFF2-40B4-BE49-F238E27FC236}">
                    <a16:creationId xmlns:a16="http://schemas.microsoft.com/office/drawing/2014/main" id="{DF565E05-3E37-5846-96DA-F25A2DF0F2E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8" name="Group 13">
              <a:extLst>
                <a:ext uri="{FF2B5EF4-FFF2-40B4-BE49-F238E27FC236}">
                  <a16:creationId xmlns:a16="http://schemas.microsoft.com/office/drawing/2014/main" id="{DC0DE77B-8183-D643-9046-DC7B354AAAE2}"/>
                </a:ext>
              </a:extLst>
            </p:cNvPr>
            <p:cNvGrpSpPr>
              <a:grpSpLocks noChangeAspect="1"/>
            </p:cNvGrpSpPr>
            <p:nvPr/>
          </p:nvGrpSpPr>
          <p:grpSpPr bwMode="auto">
            <a:xfrm>
              <a:off x="10233355" y="2400727"/>
              <a:ext cx="152400" cy="152400"/>
              <a:chOff x="1344" y="2064"/>
              <a:chExt cx="192" cy="192"/>
            </a:xfrm>
          </p:grpSpPr>
          <p:sp>
            <p:nvSpPr>
              <p:cNvPr id="80" name="Oval 14">
                <a:extLst>
                  <a:ext uri="{FF2B5EF4-FFF2-40B4-BE49-F238E27FC236}">
                    <a16:creationId xmlns:a16="http://schemas.microsoft.com/office/drawing/2014/main" id="{6D4F8148-40BE-C645-B786-82EEE826080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1" name="Rectangle 15">
                <a:extLst>
                  <a:ext uri="{FF2B5EF4-FFF2-40B4-BE49-F238E27FC236}">
                    <a16:creationId xmlns:a16="http://schemas.microsoft.com/office/drawing/2014/main" id="{70C1CA47-C0DB-1B4A-885B-7A4BBEE1D48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9" name="Freeform 12">
              <a:extLst>
                <a:ext uri="{FF2B5EF4-FFF2-40B4-BE49-F238E27FC236}">
                  <a16:creationId xmlns:a16="http://schemas.microsoft.com/office/drawing/2014/main" id="{AC9FE2C1-64F5-3E4C-9E4E-DEBF958E7F03}"/>
                </a:ext>
              </a:extLst>
            </p:cNvPr>
            <p:cNvSpPr>
              <a:spLocks noChangeAspect="1"/>
            </p:cNvSpPr>
            <p:nvPr/>
          </p:nvSpPr>
          <p:spPr bwMode="auto">
            <a:xfrm>
              <a:off x="9468537" y="362693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51" name="Straight Connector 50">
              <a:extLst>
                <a:ext uri="{FF2B5EF4-FFF2-40B4-BE49-F238E27FC236}">
                  <a16:creationId xmlns:a16="http://schemas.microsoft.com/office/drawing/2014/main" id="{E2E14B4D-8330-064E-89DB-500627E552A9}"/>
                </a:ext>
              </a:extLst>
            </p:cNvPr>
            <p:cNvCxnSpPr/>
            <p:nvPr/>
          </p:nvCxnSpPr>
          <p:spPr>
            <a:xfrm flipV="1">
              <a:off x="8816109" y="1732824"/>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3" name="Group 220">
              <a:extLst>
                <a:ext uri="{FF2B5EF4-FFF2-40B4-BE49-F238E27FC236}">
                  <a16:creationId xmlns:a16="http://schemas.microsoft.com/office/drawing/2014/main" id="{6C1C90D7-4BF9-2F47-B994-94C6ADB66945}"/>
                </a:ext>
              </a:extLst>
            </p:cNvPr>
            <p:cNvGrpSpPr>
              <a:grpSpLocks/>
            </p:cNvGrpSpPr>
            <p:nvPr/>
          </p:nvGrpSpPr>
          <p:grpSpPr bwMode="auto">
            <a:xfrm>
              <a:off x="9467352" y="4362219"/>
              <a:ext cx="152400" cy="304800"/>
              <a:chOff x="3257" y="3072"/>
              <a:chExt cx="96" cy="192"/>
            </a:xfrm>
          </p:grpSpPr>
          <p:sp>
            <p:nvSpPr>
              <p:cNvPr id="78" name="Line 17">
                <a:extLst>
                  <a:ext uri="{FF2B5EF4-FFF2-40B4-BE49-F238E27FC236}">
                    <a16:creationId xmlns:a16="http://schemas.microsoft.com/office/drawing/2014/main" id="{B423656E-AC4A-7B43-8B4F-178EAFF1D21C}"/>
                  </a:ext>
                </a:extLst>
              </p:cNvPr>
              <p:cNvSpPr>
                <a:spLocks noChangeAspect="1" noChangeShapeType="1"/>
              </p:cNvSpPr>
              <p:nvPr/>
            </p:nvSpPr>
            <p:spPr bwMode="auto">
              <a:xfrm>
                <a:off x="3305"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79" name="Freeform 18">
                <a:extLst>
                  <a:ext uri="{FF2B5EF4-FFF2-40B4-BE49-F238E27FC236}">
                    <a16:creationId xmlns:a16="http://schemas.microsoft.com/office/drawing/2014/main" id="{0184AD8E-0063-9F45-AAAC-216C9D3AA300}"/>
                  </a:ext>
                </a:extLst>
              </p:cNvPr>
              <p:cNvSpPr>
                <a:spLocks noChangeAspect="1"/>
              </p:cNvSpPr>
              <p:nvPr/>
            </p:nvSpPr>
            <p:spPr bwMode="auto">
              <a:xfrm>
                <a:off x="3257"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A8BC80F9-1E4D-D741-9A5C-1754C880F874}"/>
                    </a:ext>
                  </a:extLst>
                </p:cNvPr>
                <p:cNvSpPr txBox="1"/>
                <p:nvPr/>
              </p:nvSpPr>
              <p:spPr>
                <a:xfrm>
                  <a:off x="8159622" y="3253929"/>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𝐵𝐿</m:t>
                            </m:r>
                          </m:sub>
                        </m:sSub>
                      </m:oMath>
                    </m:oMathPara>
                  </a14:m>
                  <a:endParaRPr lang="en-US" dirty="0"/>
                </a:p>
              </p:txBody>
            </p:sp>
          </mc:Choice>
          <mc:Fallback xmlns="">
            <p:sp>
              <p:nvSpPr>
                <p:cNvPr id="57" name="TextBox 56">
                  <a:extLst>
                    <a:ext uri="{FF2B5EF4-FFF2-40B4-BE49-F238E27FC236}">
                      <a16:creationId xmlns:a16="http://schemas.microsoft.com/office/drawing/2014/main" id="{A8BC80F9-1E4D-D741-9A5C-1754C880F874}"/>
                    </a:ext>
                  </a:extLst>
                </p:cNvPr>
                <p:cNvSpPr txBox="1">
                  <a:spLocks noRot="1" noChangeAspect="1" noMove="1" noResize="1" noEditPoints="1" noAdjustHandles="1" noChangeArrowheads="1" noChangeShapeType="1" noTextEdit="1"/>
                </p:cNvSpPr>
                <p:nvPr/>
              </p:nvSpPr>
              <p:spPr>
                <a:xfrm>
                  <a:off x="8159622" y="3253929"/>
                  <a:ext cx="633999"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10D64BD8-E123-4343-B593-6B776D67674E}"/>
                    </a:ext>
                  </a:extLst>
                </p:cNvPr>
                <p:cNvSpPr txBox="1"/>
                <p:nvPr/>
              </p:nvSpPr>
              <p:spPr>
                <a:xfrm>
                  <a:off x="8867191" y="3448137"/>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p:txBody>
            </p:sp>
          </mc:Choice>
          <mc:Fallback xmlns="">
            <p:sp>
              <p:nvSpPr>
                <p:cNvPr id="58" name="TextBox 57">
                  <a:extLst>
                    <a:ext uri="{FF2B5EF4-FFF2-40B4-BE49-F238E27FC236}">
                      <a16:creationId xmlns:a16="http://schemas.microsoft.com/office/drawing/2014/main" id="{10D64BD8-E123-4343-B593-6B776D67674E}"/>
                    </a:ext>
                  </a:extLst>
                </p:cNvPr>
                <p:cNvSpPr txBox="1">
                  <a:spLocks noRot="1" noChangeAspect="1" noMove="1" noResize="1" noEditPoints="1" noAdjustHandles="1" noChangeArrowheads="1" noChangeShapeType="1" noTextEdit="1"/>
                </p:cNvSpPr>
                <p:nvPr/>
              </p:nvSpPr>
              <p:spPr>
                <a:xfrm>
                  <a:off x="8867191" y="3448137"/>
                  <a:ext cx="633999"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DAA98F2B-5C5A-D74F-BAFE-06471FD68C0B}"/>
                    </a:ext>
                  </a:extLst>
                </p:cNvPr>
                <p:cNvSpPr txBox="1"/>
                <p:nvPr/>
              </p:nvSpPr>
              <p:spPr>
                <a:xfrm>
                  <a:off x="9073485" y="3873046"/>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𝑆</m:t>
                            </m:r>
                          </m:sub>
                        </m:sSub>
                      </m:oMath>
                    </m:oMathPara>
                  </a14:m>
                  <a:endParaRPr lang="en-US" dirty="0"/>
                </a:p>
              </p:txBody>
            </p:sp>
          </mc:Choice>
          <mc:Fallback xmlns="">
            <p:sp>
              <p:nvSpPr>
                <p:cNvPr id="60" name="TextBox 59">
                  <a:extLst>
                    <a:ext uri="{FF2B5EF4-FFF2-40B4-BE49-F238E27FC236}">
                      <a16:creationId xmlns:a16="http://schemas.microsoft.com/office/drawing/2014/main" id="{DAA98F2B-5C5A-D74F-BAFE-06471FD68C0B}"/>
                    </a:ext>
                  </a:extLst>
                </p:cNvPr>
                <p:cNvSpPr txBox="1">
                  <a:spLocks noRot="1" noChangeAspect="1" noMove="1" noResize="1" noEditPoints="1" noAdjustHandles="1" noChangeArrowheads="1" noChangeShapeType="1" noTextEdit="1"/>
                </p:cNvSpPr>
                <p:nvPr/>
              </p:nvSpPr>
              <p:spPr>
                <a:xfrm>
                  <a:off x="9073485" y="3873046"/>
                  <a:ext cx="633999" cy="369332"/>
                </a:xfrm>
                <a:prstGeom prst="rect">
                  <a:avLst/>
                </a:prstGeom>
                <a:blipFill>
                  <a:blip r:embed="rId5"/>
                  <a:stretch>
                    <a:fillRect/>
                  </a:stretch>
                </a:blipFill>
              </p:spPr>
              <p:txBody>
                <a:bodyPr/>
                <a:lstStyle/>
                <a:p>
                  <a:r>
                    <a:rPr lang="en-US">
                      <a:noFill/>
                    </a:rPr>
                    <a:t> </a:t>
                  </a:r>
                </a:p>
              </p:txBody>
            </p:sp>
          </mc:Fallback>
        </mc:AlternateContent>
        <p:cxnSp>
          <p:nvCxnSpPr>
            <p:cNvPr id="63" name="Straight Connector 62">
              <a:extLst>
                <a:ext uri="{FF2B5EF4-FFF2-40B4-BE49-F238E27FC236}">
                  <a16:creationId xmlns:a16="http://schemas.microsoft.com/office/drawing/2014/main" id="{EC29EFAD-487C-614D-B352-B2904BB7BDAD}"/>
                </a:ext>
              </a:extLst>
            </p:cNvPr>
            <p:cNvCxnSpPr>
              <a:cxnSpLocks/>
            </p:cNvCxnSpPr>
            <p:nvPr/>
          </p:nvCxnSpPr>
          <p:spPr>
            <a:xfrm flipV="1">
              <a:off x="9205953" y="1474512"/>
              <a:ext cx="0" cy="258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4" name="Group 13">
              <a:extLst>
                <a:ext uri="{FF2B5EF4-FFF2-40B4-BE49-F238E27FC236}">
                  <a16:creationId xmlns:a16="http://schemas.microsoft.com/office/drawing/2014/main" id="{B7492192-3060-E746-8F06-0C636EC9052D}"/>
                </a:ext>
              </a:extLst>
            </p:cNvPr>
            <p:cNvGrpSpPr>
              <a:grpSpLocks noChangeAspect="1"/>
            </p:cNvGrpSpPr>
            <p:nvPr/>
          </p:nvGrpSpPr>
          <p:grpSpPr bwMode="auto">
            <a:xfrm>
              <a:off x="9124685" y="1417520"/>
              <a:ext cx="152400" cy="152400"/>
              <a:chOff x="1344" y="2064"/>
              <a:chExt cx="192" cy="192"/>
            </a:xfrm>
          </p:grpSpPr>
          <p:sp>
            <p:nvSpPr>
              <p:cNvPr id="70" name="Oval 14">
                <a:extLst>
                  <a:ext uri="{FF2B5EF4-FFF2-40B4-BE49-F238E27FC236}">
                    <a16:creationId xmlns:a16="http://schemas.microsoft.com/office/drawing/2014/main" id="{5B7A09B4-A935-A142-A278-D9450CBD6CD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1" name="Rectangle 15">
                <a:extLst>
                  <a:ext uri="{FF2B5EF4-FFF2-40B4-BE49-F238E27FC236}">
                    <a16:creationId xmlns:a16="http://schemas.microsoft.com/office/drawing/2014/main" id="{D8B920F5-31F6-DD4B-9944-3F80F0B6CA5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65" name="Straight Connector 64">
              <a:extLst>
                <a:ext uri="{FF2B5EF4-FFF2-40B4-BE49-F238E27FC236}">
                  <a16:creationId xmlns:a16="http://schemas.microsoft.com/office/drawing/2014/main" id="{E3C3A7FB-BA5E-9A41-96C7-77AE9F70C7BC}"/>
                </a:ext>
              </a:extLst>
            </p:cNvPr>
            <p:cNvCxnSpPr>
              <a:cxnSpLocks/>
            </p:cNvCxnSpPr>
            <p:nvPr/>
          </p:nvCxnSpPr>
          <p:spPr>
            <a:xfrm flipV="1">
              <a:off x="8836333" y="1732824"/>
              <a:ext cx="0" cy="60350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352A6D82-DCEF-E44F-AC47-82BE761D02B2}"/>
                    </a:ext>
                  </a:extLst>
                </p:cNvPr>
                <p:cNvSpPr txBox="1"/>
                <p:nvPr/>
              </p:nvSpPr>
              <p:spPr>
                <a:xfrm>
                  <a:off x="7978059" y="2700566"/>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𝑅𝐹</m:t>
                        </m:r>
                      </m:oMath>
                    </m:oMathPara>
                  </a14:m>
                  <a:endParaRPr lang="en-US" dirty="0"/>
                </a:p>
              </p:txBody>
            </p:sp>
          </mc:Choice>
          <mc:Fallback xmlns="">
            <p:sp>
              <p:nvSpPr>
                <p:cNvPr id="66" name="TextBox 65">
                  <a:extLst>
                    <a:ext uri="{FF2B5EF4-FFF2-40B4-BE49-F238E27FC236}">
                      <a16:creationId xmlns:a16="http://schemas.microsoft.com/office/drawing/2014/main" id="{352A6D82-DCEF-E44F-AC47-82BE761D02B2}"/>
                    </a:ext>
                  </a:extLst>
                </p:cNvPr>
                <p:cNvSpPr txBox="1">
                  <a:spLocks noRot="1" noChangeAspect="1" noMove="1" noResize="1" noEditPoints="1" noAdjustHandles="1" noChangeArrowheads="1" noChangeShapeType="1" noTextEdit="1"/>
                </p:cNvSpPr>
                <p:nvPr/>
              </p:nvSpPr>
              <p:spPr>
                <a:xfrm>
                  <a:off x="7978059" y="2700566"/>
                  <a:ext cx="633999"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C18C1ED4-A9B0-F845-8C82-377EFD09C017}"/>
                    </a:ext>
                  </a:extLst>
                </p:cNvPr>
                <p:cNvSpPr txBox="1"/>
                <p:nvPr/>
              </p:nvSpPr>
              <p:spPr>
                <a:xfrm>
                  <a:off x="10101712" y="2047181"/>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oMath>
                    </m:oMathPara>
                  </a14:m>
                  <a:endParaRPr lang="en-US" dirty="0"/>
                </a:p>
              </p:txBody>
            </p:sp>
          </mc:Choice>
          <mc:Fallback xmlns="">
            <p:sp>
              <p:nvSpPr>
                <p:cNvPr id="67" name="TextBox 66">
                  <a:extLst>
                    <a:ext uri="{FF2B5EF4-FFF2-40B4-BE49-F238E27FC236}">
                      <a16:creationId xmlns:a16="http://schemas.microsoft.com/office/drawing/2014/main" id="{C18C1ED4-A9B0-F845-8C82-377EFD09C017}"/>
                    </a:ext>
                  </a:extLst>
                </p:cNvPr>
                <p:cNvSpPr txBox="1">
                  <a:spLocks noRot="1" noChangeAspect="1" noMove="1" noResize="1" noEditPoints="1" noAdjustHandles="1" noChangeArrowheads="1" noChangeShapeType="1" noTextEdit="1"/>
                </p:cNvSpPr>
                <p:nvPr/>
              </p:nvSpPr>
              <p:spPr>
                <a:xfrm>
                  <a:off x="10101712" y="2047181"/>
                  <a:ext cx="633999"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D367F147-E9CD-384D-8616-C48663EDDA6E}"/>
                    </a:ext>
                  </a:extLst>
                </p:cNvPr>
                <p:cNvSpPr txBox="1"/>
                <p:nvPr/>
              </p:nvSpPr>
              <p:spPr>
                <a:xfrm>
                  <a:off x="9349653" y="1258628"/>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𝑐𝑐</m:t>
                            </m:r>
                          </m:sub>
                        </m:sSub>
                      </m:oMath>
                    </m:oMathPara>
                  </a14:m>
                  <a:endParaRPr lang="en-US" dirty="0"/>
                </a:p>
              </p:txBody>
            </p:sp>
          </mc:Choice>
          <mc:Fallback xmlns="">
            <p:sp>
              <p:nvSpPr>
                <p:cNvPr id="68" name="TextBox 67">
                  <a:extLst>
                    <a:ext uri="{FF2B5EF4-FFF2-40B4-BE49-F238E27FC236}">
                      <a16:creationId xmlns:a16="http://schemas.microsoft.com/office/drawing/2014/main" id="{D367F147-E9CD-384D-8616-C48663EDDA6E}"/>
                    </a:ext>
                  </a:extLst>
                </p:cNvPr>
                <p:cNvSpPr txBox="1">
                  <a:spLocks noRot="1" noChangeAspect="1" noMove="1" noResize="1" noEditPoints="1" noAdjustHandles="1" noChangeArrowheads="1" noChangeShapeType="1" noTextEdit="1"/>
                </p:cNvSpPr>
                <p:nvPr/>
              </p:nvSpPr>
              <p:spPr>
                <a:xfrm>
                  <a:off x="9349653" y="1258628"/>
                  <a:ext cx="633999" cy="369332"/>
                </a:xfrm>
                <a:prstGeom prst="rect">
                  <a:avLst/>
                </a:prstGeom>
                <a:blipFill>
                  <a:blip r:embed="rId8"/>
                  <a:stretch>
                    <a:fillRect/>
                  </a:stretch>
                </a:blipFill>
              </p:spPr>
              <p:txBody>
                <a:bodyPr/>
                <a:lstStyle/>
                <a:p>
                  <a:r>
                    <a:rPr lang="en-US">
                      <a:noFill/>
                    </a:rPr>
                    <a:t> </a:t>
                  </a:r>
                </a:p>
              </p:txBody>
            </p:sp>
          </mc:Fallback>
        </mc:AlternateContent>
        <p:grpSp>
          <p:nvGrpSpPr>
            <p:cNvPr id="106" name="Group 210">
              <a:extLst>
                <a:ext uri="{FF2B5EF4-FFF2-40B4-BE49-F238E27FC236}">
                  <a16:creationId xmlns:a16="http://schemas.microsoft.com/office/drawing/2014/main" id="{5ABDA9C3-7932-174A-A249-115C8123FA2C}"/>
                </a:ext>
              </a:extLst>
            </p:cNvPr>
            <p:cNvGrpSpPr>
              <a:grpSpLocks/>
            </p:cNvGrpSpPr>
            <p:nvPr/>
          </p:nvGrpSpPr>
          <p:grpSpPr bwMode="auto">
            <a:xfrm>
              <a:off x="9380621" y="1741963"/>
              <a:ext cx="304800" cy="762000"/>
              <a:chOff x="3216" y="1728"/>
              <a:chExt cx="192" cy="480"/>
            </a:xfrm>
          </p:grpSpPr>
          <p:sp>
            <p:nvSpPr>
              <p:cNvPr id="107" name="Line 8">
                <a:extLst>
                  <a:ext uri="{FF2B5EF4-FFF2-40B4-BE49-F238E27FC236}">
                    <a16:creationId xmlns:a16="http://schemas.microsoft.com/office/drawing/2014/main" id="{6C99D811-7063-644C-A743-6028E7DF727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9">
                <a:extLst>
                  <a:ext uri="{FF2B5EF4-FFF2-40B4-BE49-F238E27FC236}">
                    <a16:creationId xmlns:a16="http://schemas.microsoft.com/office/drawing/2014/main" id="{0AC1DD38-9BCE-0849-8A20-2F87DA4F6D6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Line 10">
                <a:extLst>
                  <a:ext uri="{FF2B5EF4-FFF2-40B4-BE49-F238E27FC236}">
                    <a16:creationId xmlns:a16="http://schemas.microsoft.com/office/drawing/2014/main" id="{606B97DF-E0DC-B148-874F-27EA7B77309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Line 11">
                <a:extLst>
                  <a:ext uri="{FF2B5EF4-FFF2-40B4-BE49-F238E27FC236}">
                    <a16:creationId xmlns:a16="http://schemas.microsoft.com/office/drawing/2014/main" id="{065D91F9-2B66-4549-AA0F-2480048977F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11" name="Group 210">
              <a:extLst>
                <a:ext uri="{FF2B5EF4-FFF2-40B4-BE49-F238E27FC236}">
                  <a16:creationId xmlns:a16="http://schemas.microsoft.com/office/drawing/2014/main" id="{38EAA3D9-E52A-324F-BF17-79945F33ADBC}"/>
                </a:ext>
              </a:extLst>
            </p:cNvPr>
            <p:cNvGrpSpPr>
              <a:grpSpLocks/>
            </p:cNvGrpSpPr>
            <p:nvPr/>
          </p:nvGrpSpPr>
          <p:grpSpPr bwMode="auto">
            <a:xfrm rot="5400000">
              <a:off x="9738055" y="2853395"/>
              <a:ext cx="304800" cy="762000"/>
              <a:chOff x="3216" y="1728"/>
              <a:chExt cx="192" cy="480"/>
            </a:xfrm>
          </p:grpSpPr>
          <p:sp>
            <p:nvSpPr>
              <p:cNvPr id="112" name="Line 8">
                <a:extLst>
                  <a:ext uri="{FF2B5EF4-FFF2-40B4-BE49-F238E27FC236}">
                    <a16:creationId xmlns:a16="http://schemas.microsoft.com/office/drawing/2014/main" id="{BB1CD36F-2021-F84E-863D-83B5F36FAB3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9">
                <a:extLst>
                  <a:ext uri="{FF2B5EF4-FFF2-40B4-BE49-F238E27FC236}">
                    <a16:creationId xmlns:a16="http://schemas.microsoft.com/office/drawing/2014/main" id="{27400597-C8F1-C74C-AF70-1484FFA18AA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
                <a:extLst>
                  <a:ext uri="{FF2B5EF4-FFF2-40B4-BE49-F238E27FC236}">
                    <a16:creationId xmlns:a16="http://schemas.microsoft.com/office/drawing/2014/main" id="{5DD23070-E78F-EE4C-93A5-75BF71DD3AB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1">
                <a:extLst>
                  <a:ext uri="{FF2B5EF4-FFF2-40B4-BE49-F238E27FC236}">
                    <a16:creationId xmlns:a16="http://schemas.microsoft.com/office/drawing/2014/main" id="{6EF163CB-2BD7-614C-BDEB-314421E0AC1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16" name="Group 13">
              <a:extLst>
                <a:ext uri="{FF2B5EF4-FFF2-40B4-BE49-F238E27FC236}">
                  <a16:creationId xmlns:a16="http://schemas.microsoft.com/office/drawing/2014/main" id="{0FB20316-7F37-8140-AA4E-4C2A68D24698}"/>
                </a:ext>
              </a:extLst>
            </p:cNvPr>
            <p:cNvGrpSpPr>
              <a:grpSpLocks noChangeAspect="1"/>
            </p:cNvGrpSpPr>
            <p:nvPr/>
          </p:nvGrpSpPr>
          <p:grpSpPr bwMode="auto">
            <a:xfrm>
              <a:off x="10200227" y="3149476"/>
              <a:ext cx="152400" cy="152400"/>
              <a:chOff x="1344" y="2064"/>
              <a:chExt cx="192" cy="192"/>
            </a:xfrm>
          </p:grpSpPr>
          <p:sp>
            <p:nvSpPr>
              <p:cNvPr id="117" name="Oval 14">
                <a:extLst>
                  <a:ext uri="{FF2B5EF4-FFF2-40B4-BE49-F238E27FC236}">
                    <a16:creationId xmlns:a16="http://schemas.microsoft.com/office/drawing/2014/main" id="{1E6D2C6C-4D11-6C4F-B6A9-124B0E8FA9B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8" name="Rectangle 15">
                <a:extLst>
                  <a:ext uri="{FF2B5EF4-FFF2-40B4-BE49-F238E27FC236}">
                    <a16:creationId xmlns:a16="http://schemas.microsoft.com/office/drawing/2014/main" id="{7135BD03-C223-9D4E-92CD-CD87E64FA98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119" name="TextBox 118">
                  <a:extLst>
                    <a:ext uri="{FF2B5EF4-FFF2-40B4-BE49-F238E27FC236}">
                      <a16:creationId xmlns:a16="http://schemas.microsoft.com/office/drawing/2014/main" id="{A4A2E08D-CD12-2E46-9D38-10C297B7D39E}"/>
                    </a:ext>
                  </a:extLst>
                </p:cNvPr>
                <p:cNvSpPr txBox="1"/>
                <p:nvPr/>
              </p:nvSpPr>
              <p:spPr>
                <a:xfrm>
                  <a:off x="10108340" y="3246502"/>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𝐿𝑂</m:t>
                        </m:r>
                      </m:oMath>
                    </m:oMathPara>
                  </a14:m>
                  <a:endParaRPr lang="en-US" dirty="0"/>
                </a:p>
              </p:txBody>
            </p:sp>
          </mc:Choice>
          <mc:Fallback xmlns="">
            <p:sp>
              <p:nvSpPr>
                <p:cNvPr id="119" name="TextBox 118">
                  <a:extLst>
                    <a:ext uri="{FF2B5EF4-FFF2-40B4-BE49-F238E27FC236}">
                      <a16:creationId xmlns:a16="http://schemas.microsoft.com/office/drawing/2014/main" id="{A4A2E08D-CD12-2E46-9D38-10C297B7D39E}"/>
                    </a:ext>
                  </a:extLst>
                </p:cNvPr>
                <p:cNvSpPr txBox="1">
                  <a:spLocks noRot="1" noChangeAspect="1" noMove="1" noResize="1" noEditPoints="1" noAdjustHandles="1" noChangeArrowheads="1" noChangeShapeType="1" noTextEdit="1"/>
                </p:cNvSpPr>
                <p:nvPr/>
              </p:nvSpPr>
              <p:spPr>
                <a:xfrm>
                  <a:off x="10108340" y="3246502"/>
                  <a:ext cx="633999" cy="369332"/>
                </a:xfrm>
                <a:prstGeom prst="rect">
                  <a:avLst/>
                </a:prstGeom>
                <a:blipFill>
                  <a:blip r:embed="rId9"/>
                  <a:stretch>
                    <a:fillRect/>
                  </a:stretch>
                </a:blipFill>
              </p:spPr>
              <p:txBody>
                <a:bodyPr/>
                <a:lstStyle/>
                <a:p>
                  <a:r>
                    <a:rPr lang="en-US">
                      <a:noFill/>
                    </a:rPr>
                    <a:t> </a:t>
                  </a:r>
                </a:p>
              </p:txBody>
            </p:sp>
          </mc:Fallback>
        </mc:AlternateContent>
      </p:grpSp>
      <p:grpSp>
        <p:nvGrpSpPr>
          <p:cNvPr id="2" name="Group 1">
            <a:extLst>
              <a:ext uri="{FF2B5EF4-FFF2-40B4-BE49-F238E27FC236}">
                <a16:creationId xmlns:a16="http://schemas.microsoft.com/office/drawing/2014/main" id="{B5A2A6A6-6C7E-B641-8641-A09332BA84A0}"/>
              </a:ext>
            </a:extLst>
          </p:cNvPr>
          <p:cNvGrpSpPr/>
          <p:nvPr/>
        </p:nvGrpSpPr>
        <p:grpSpPr>
          <a:xfrm>
            <a:off x="540394" y="1988662"/>
            <a:ext cx="3650089" cy="3452137"/>
            <a:chOff x="540394" y="1988662"/>
            <a:chExt cx="3650089" cy="3452137"/>
          </a:xfrm>
        </p:grpSpPr>
        <p:sp>
          <p:nvSpPr>
            <p:cNvPr id="105" name="TextBox 104">
              <a:extLst>
                <a:ext uri="{FF2B5EF4-FFF2-40B4-BE49-F238E27FC236}">
                  <a16:creationId xmlns:a16="http://schemas.microsoft.com/office/drawing/2014/main" id="{A7DD109E-77DF-7543-8730-80CB5D46DD2E}"/>
                </a:ext>
              </a:extLst>
            </p:cNvPr>
            <p:cNvSpPr txBox="1"/>
            <p:nvPr/>
          </p:nvSpPr>
          <p:spPr>
            <a:xfrm>
              <a:off x="1322132" y="1988662"/>
              <a:ext cx="1074653" cy="369332"/>
            </a:xfrm>
            <a:prstGeom prst="rect">
              <a:avLst/>
            </a:prstGeom>
            <a:noFill/>
          </p:spPr>
          <p:txBody>
            <a:bodyPr wrap="none" rtlCol="0">
              <a:spAutoFit/>
            </a:bodyPr>
            <a:lstStyle/>
            <a:p>
              <a:r>
                <a:rPr lang="en-US" dirty="0"/>
                <a:t>BJT mixer</a:t>
              </a:r>
            </a:p>
          </p:txBody>
        </p:sp>
        <p:grpSp>
          <p:nvGrpSpPr>
            <p:cNvPr id="125" name="Group 209">
              <a:extLst>
                <a:ext uri="{FF2B5EF4-FFF2-40B4-BE49-F238E27FC236}">
                  <a16:creationId xmlns:a16="http://schemas.microsoft.com/office/drawing/2014/main" id="{F588259B-217C-1D43-B44D-76356E70A3A6}"/>
                </a:ext>
              </a:extLst>
            </p:cNvPr>
            <p:cNvGrpSpPr>
              <a:grpSpLocks/>
            </p:cNvGrpSpPr>
            <p:nvPr/>
          </p:nvGrpSpPr>
          <p:grpSpPr bwMode="auto">
            <a:xfrm>
              <a:off x="2057809" y="3052093"/>
              <a:ext cx="152400" cy="762000"/>
              <a:chOff x="3935" y="1728"/>
              <a:chExt cx="96" cy="480"/>
            </a:xfrm>
          </p:grpSpPr>
          <p:sp>
            <p:nvSpPr>
              <p:cNvPr id="126" name="Arc 59">
                <a:extLst>
                  <a:ext uri="{FF2B5EF4-FFF2-40B4-BE49-F238E27FC236}">
                    <a16:creationId xmlns:a16="http://schemas.microsoft.com/office/drawing/2014/main" id="{791F562D-5E15-CC43-8B01-B67989B75A9B}"/>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7" name="Arc 60">
                <a:extLst>
                  <a:ext uri="{FF2B5EF4-FFF2-40B4-BE49-F238E27FC236}">
                    <a16:creationId xmlns:a16="http://schemas.microsoft.com/office/drawing/2014/main" id="{5061E1CF-47DB-3A46-8875-5CAFA13A4C8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 name="Arc 61">
                <a:extLst>
                  <a:ext uri="{FF2B5EF4-FFF2-40B4-BE49-F238E27FC236}">
                    <a16:creationId xmlns:a16="http://schemas.microsoft.com/office/drawing/2014/main" id="{03BBF630-EECD-684A-90D1-8567AED3AF6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9" name="Arc 62">
                <a:extLst>
                  <a:ext uri="{FF2B5EF4-FFF2-40B4-BE49-F238E27FC236}">
                    <a16:creationId xmlns:a16="http://schemas.microsoft.com/office/drawing/2014/main" id="{71DDA873-F170-3B44-BF00-8D2FA6A9E7D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0" name="Line 63">
                <a:extLst>
                  <a:ext uri="{FF2B5EF4-FFF2-40B4-BE49-F238E27FC236}">
                    <a16:creationId xmlns:a16="http://schemas.microsoft.com/office/drawing/2014/main" id="{4974E285-4A4B-2140-A1F0-256180630362}"/>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1" name="Line 64">
                <a:extLst>
                  <a:ext uri="{FF2B5EF4-FFF2-40B4-BE49-F238E27FC236}">
                    <a16:creationId xmlns:a16="http://schemas.microsoft.com/office/drawing/2014/main" id="{2DCCAF3D-EC2A-1043-8E04-2763DBC75F75}"/>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2" name="Arc 65">
                <a:extLst>
                  <a:ext uri="{FF2B5EF4-FFF2-40B4-BE49-F238E27FC236}">
                    <a16:creationId xmlns:a16="http://schemas.microsoft.com/office/drawing/2014/main" id="{B761C7A0-61EA-BD4F-AE87-89E497C54A3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3" name="Arc 66">
                <a:extLst>
                  <a:ext uri="{FF2B5EF4-FFF2-40B4-BE49-F238E27FC236}">
                    <a16:creationId xmlns:a16="http://schemas.microsoft.com/office/drawing/2014/main" id="{819EA6A4-C9A8-FD47-9BC5-329BAC603DEC}"/>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4" name="Arc 67">
                <a:extLst>
                  <a:ext uri="{FF2B5EF4-FFF2-40B4-BE49-F238E27FC236}">
                    <a16:creationId xmlns:a16="http://schemas.microsoft.com/office/drawing/2014/main" id="{DB57A4CB-F6E6-F548-9A83-B00E59A3427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5" name="Arc 68">
                <a:extLst>
                  <a:ext uri="{FF2B5EF4-FFF2-40B4-BE49-F238E27FC236}">
                    <a16:creationId xmlns:a16="http://schemas.microsoft.com/office/drawing/2014/main" id="{EFAEDFCF-C988-4E45-A3AD-2F0627161FB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6" name="Arc 69">
                <a:extLst>
                  <a:ext uri="{FF2B5EF4-FFF2-40B4-BE49-F238E27FC236}">
                    <a16:creationId xmlns:a16="http://schemas.microsoft.com/office/drawing/2014/main" id="{59CECDB7-DCF7-B64A-8BDA-7EA1AD17B19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7" name="Arc 70">
                <a:extLst>
                  <a:ext uri="{FF2B5EF4-FFF2-40B4-BE49-F238E27FC236}">
                    <a16:creationId xmlns:a16="http://schemas.microsoft.com/office/drawing/2014/main" id="{6E540DA1-ABC9-3F41-8445-0526CABFEA6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8" name="Arc 71">
                <a:extLst>
                  <a:ext uri="{FF2B5EF4-FFF2-40B4-BE49-F238E27FC236}">
                    <a16:creationId xmlns:a16="http://schemas.microsoft.com/office/drawing/2014/main" id="{731BC3AD-6430-A94C-AA54-A5958B8E486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39" name="Group 210">
              <a:extLst>
                <a:ext uri="{FF2B5EF4-FFF2-40B4-BE49-F238E27FC236}">
                  <a16:creationId xmlns:a16="http://schemas.microsoft.com/office/drawing/2014/main" id="{0AD0E7C0-2E4C-BF4D-B9FA-549BB26DD3BF}"/>
                </a:ext>
              </a:extLst>
            </p:cNvPr>
            <p:cNvGrpSpPr>
              <a:grpSpLocks/>
            </p:cNvGrpSpPr>
            <p:nvPr/>
          </p:nvGrpSpPr>
          <p:grpSpPr bwMode="auto">
            <a:xfrm rot="5400000">
              <a:off x="904957" y="3744349"/>
              <a:ext cx="304800" cy="762000"/>
              <a:chOff x="3216" y="1728"/>
              <a:chExt cx="192" cy="480"/>
            </a:xfrm>
          </p:grpSpPr>
          <p:sp>
            <p:nvSpPr>
              <p:cNvPr id="140" name="Line 8">
                <a:extLst>
                  <a:ext uri="{FF2B5EF4-FFF2-40B4-BE49-F238E27FC236}">
                    <a16:creationId xmlns:a16="http://schemas.microsoft.com/office/drawing/2014/main" id="{014C4E5A-9282-144E-8C83-BC4AFAFA230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9">
                <a:extLst>
                  <a:ext uri="{FF2B5EF4-FFF2-40B4-BE49-F238E27FC236}">
                    <a16:creationId xmlns:a16="http://schemas.microsoft.com/office/drawing/2014/main" id="{5F80B5BD-84B6-804C-971F-B4043BCB4E6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
                <a:extLst>
                  <a:ext uri="{FF2B5EF4-FFF2-40B4-BE49-F238E27FC236}">
                    <a16:creationId xmlns:a16="http://schemas.microsoft.com/office/drawing/2014/main" id="{115A7772-3B4A-F845-BF44-7D295A282BA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1">
                <a:extLst>
                  <a:ext uri="{FF2B5EF4-FFF2-40B4-BE49-F238E27FC236}">
                    <a16:creationId xmlns:a16="http://schemas.microsoft.com/office/drawing/2014/main" id="{641533BE-2D1F-8847-BC0D-054D2DA8A1D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54" name="Group 220">
              <a:extLst>
                <a:ext uri="{FF2B5EF4-FFF2-40B4-BE49-F238E27FC236}">
                  <a16:creationId xmlns:a16="http://schemas.microsoft.com/office/drawing/2014/main" id="{33FC2EA2-67CC-514F-B30A-BF680916F79B}"/>
                </a:ext>
              </a:extLst>
            </p:cNvPr>
            <p:cNvGrpSpPr>
              <a:grpSpLocks/>
            </p:cNvGrpSpPr>
            <p:nvPr/>
          </p:nvGrpSpPr>
          <p:grpSpPr bwMode="auto">
            <a:xfrm>
              <a:off x="1356719" y="4816299"/>
              <a:ext cx="152400" cy="304800"/>
              <a:chOff x="3264" y="3072"/>
              <a:chExt cx="96" cy="192"/>
            </a:xfrm>
          </p:grpSpPr>
          <p:sp>
            <p:nvSpPr>
              <p:cNvPr id="155" name="Line 17">
                <a:extLst>
                  <a:ext uri="{FF2B5EF4-FFF2-40B4-BE49-F238E27FC236}">
                    <a16:creationId xmlns:a16="http://schemas.microsoft.com/office/drawing/2014/main" id="{FC36F4CD-6D41-C249-BE94-2D68BCE562A3}"/>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56" name="Freeform 18">
                <a:extLst>
                  <a:ext uri="{FF2B5EF4-FFF2-40B4-BE49-F238E27FC236}">
                    <a16:creationId xmlns:a16="http://schemas.microsoft.com/office/drawing/2014/main" id="{7E37CEFD-64B2-5E48-A088-454EAD44112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grpSp>
          <p:nvGrpSpPr>
            <p:cNvPr id="157" name="Group 13">
              <a:extLst>
                <a:ext uri="{FF2B5EF4-FFF2-40B4-BE49-F238E27FC236}">
                  <a16:creationId xmlns:a16="http://schemas.microsoft.com/office/drawing/2014/main" id="{149E5FE1-927C-E342-AAAC-8A7BE4E03C68}"/>
                </a:ext>
              </a:extLst>
            </p:cNvPr>
            <p:cNvGrpSpPr>
              <a:grpSpLocks noChangeAspect="1"/>
            </p:cNvGrpSpPr>
            <p:nvPr/>
          </p:nvGrpSpPr>
          <p:grpSpPr bwMode="auto">
            <a:xfrm>
              <a:off x="1359532" y="4049151"/>
              <a:ext cx="152400" cy="152400"/>
              <a:chOff x="1344" y="2064"/>
              <a:chExt cx="192" cy="192"/>
            </a:xfrm>
          </p:grpSpPr>
          <p:sp>
            <p:nvSpPr>
              <p:cNvPr id="158" name="Oval 14">
                <a:extLst>
                  <a:ext uri="{FF2B5EF4-FFF2-40B4-BE49-F238E27FC236}">
                    <a16:creationId xmlns:a16="http://schemas.microsoft.com/office/drawing/2014/main" id="{29FA3C52-674B-EF44-99B1-F39ADF2C0E7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9" name="Rectangle 15">
                <a:extLst>
                  <a:ext uri="{FF2B5EF4-FFF2-40B4-BE49-F238E27FC236}">
                    <a16:creationId xmlns:a16="http://schemas.microsoft.com/office/drawing/2014/main" id="{9BCD8518-C359-A440-A724-7EA06BA091C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60" name="Group 210">
              <a:extLst>
                <a:ext uri="{FF2B5EF4-FFF2-40B4-BE49-F238E27FC236}">
                  <a16:creationId xmlns:a16="http://schemas.microsoft.com/office/drawing/2014/main" id="{9363A572-4D59-5741-8B53-C9D020F54F14}"/>
                </a:ext>
              </a:extLst>
            </p:cNvPr>
            <p:cNvGrpSpPr>
              <a:grpSpLocks/>
            </p:cNvGrpSpPr>
            <p:nvPr/>
          </p:nvGrpSpPr>
          <p:grpSpPr bwMode="auto">
            <a:xfrm rot="5400000">
              <a:off x="3217233" y="3415607"/>
              <a:ext cx="304800" cy="762000"/>
              <a:chOff x="3216" y="1728"/>
              <a:chExt cx="192" cy="480"/>
            </a:xfrm>
          </p:grpSpPr>
          <p:sp>
            <p:nvSpPr>
              <p:cNvPr id="161" name="Line 8">
                <a:extLst>
                  <a:ext uri="{FF2B5EF4-FFF2-40B4-BE49-F238E27FC236}">
                    <a16:creationId xmlns:a16="http://schemas.microsoft.com/office/drawing/2014/main" id="{7D848EF1-FA0F-7C41-B88D-32DFB0BF977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9">
                <a:extLst>
                  <a:ext uri="{FF2B5EF4-FFF2-40B4-BE49-F238E27FC236}">
                    <a16:creationId xmlns:a16="http://schemas.microsoft.com/office/drawing/2014/main" id="{EA2C2E0D-4B4E-324C-BF72-F25A64A134E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10">
                <a:extLst>
                  <a:ext uri="{FF2B5EF4-FFF2-40B4-BE49-F238E27FC236}">
                    <a16:creationId xmlns:a16="http://schemas.microsoft.com/office/drawing/2014/main" id="{0A1F6656-3F76-ED4E-8541-330D15F2AFB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 name="Line 11">
                <a:extLst>
                  <a:ext uri="{FF2B5EF4-FFF2-40B4-BE49-F238E27FC236}">
                    <a16:creationId xmlns:a16="http://schemas.microsoft.com/office/drawing/2014/main" id="{28417F38-8958-F64B-A6C8-9B71E37424D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5" name="Freeform 12">
              <a:extLst>
                <a:ext uri="{FF2B5EF4-FFF2-40B4-BE49-F238E27FC236}">
                  <a16:creationId xmlns:a16="http://schemas.microsoft.com/office/drawing/2014/main" id="{1CCF8E7E-9FC9-4248-92B6-8AEBC1B71506}"/>
                </a:ext>
              </a:extLst>
            </p:cNvPr>
            <p:cNvSpPr>
              <a:spLocks noChangeAspect="1"/>
            </p:cNvSpPr>
            <p:nvPr/>
          </p:nvSpPr>
          <p:spPr bwMode="auto">
            <a:xfrm>
              <a:off x="1356715" y="411910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66" name="Group 13">
              <a:extLst>
                <a:ext uri="{FF2B5EF4-FFF2-40B4-BE49-F238E27FC236}">
                  <a16:creationId xmlns:a16="http://schemas.microsoft.com/office/drawing/2014/main" id="{4892EF4C-76F5-8D4E-ADCC-F690829556ED}"/>
                </a:ext>
              </a:extLst>
            </p:cNvPr>
            <p:cNvGrpSpPr>
              <a:grpSpLocks noChangeAspect="1"/>
            </p:cNvGrpSpPr>
            <p:nvPr/>
          </p:nvGrpSpPr>
          <p:grpSpPr bwMode="auto">
            <a:xfrm>
              <a:off x="641075" y="4049150"/>
              <a:ext cx="152400" cy="152400"/>
              <a:chOff x="1344" y="2064"/>
              <a:chExt cx="192" cy="192"/>
            </a:xfrm>
          </p:grpSpPr>
          <p:sp>
            <p:nvSpPr>
              <p:cNvPr id="167" name="Oval 14">
                <a:extLst>
                  <a:ext uri="{FF2B5EF4-FFF2-40B4-BE49-F238E27FC236}">
                    <a16:creationId xmlns:a16="http://schemas.microsoft.com/office/drawing/2014/main" id="{4713C5BE-8039-7742-BD16-5349C3BA718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8" name="Rectangle 15">
                <a:extLst>
                  <a:ext uri="{FF2B5EF4-FFF2-40B4-BE49-F238E27FC236}">
                    <a16:creationId xmlns:a16="http://schemas.microsoft.com/office/drawing/2014/main" id="{7505467C-161B-834E-B635-A3F95FDF1F9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69" name="Group 13">
              <a:extLst>
                <a:ext uri="{FF2B5EF4-FFF2-40B4-BE49-F238E27FC236}">
                  <a16:creationId xmlns:a16="http://schemas.microsoft.com/office/drawing/2014/main" id="{1A07BCA3-B332-8047-9F0E-1F5BCB94CD7D}"/>
                </a:ext>
              </a:extLst>
            </p:cNvPr>
            <p:cNvGrpSpPr>
              <a:grpSpLocks noChangeAspect="1"/>
            </p:cNvGrpSpPr>
            <p:nvPr/>
          </p:nvGrpSpPr>
          <p:grpSpPr bwMode="auto">
            <a:xfrm>
              <a:off x="3688127" y="3717845"/>
              <a:ext cx="152400" cy="152400"/>
              <a:chOff x="1344" y="2064"/>
              <a:chExt cx="192" cy="192"/>
            </a:xfrm>
          </p:grpSpPr>
          <p:sp>
            <p:nvSpPr>
              <p:cNvPr id="170" name="Oval 14">
                <a:extLst>
                  <a:ext uri="{FF2B5EF4-FFF2-40B4-BE49-F238E27FC236}">
                    <a16:creationId xmlns:a16="http://schemas.microsoft.com/office/drawing/2014/main" id="{13097AFD-02BC-5E42-94F1-A20C0C396D5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1" name="Rectangle 15">
                <a:extLst>
                  <a:ext uri="{FF2B5EF4-FFF2-40B4-BE49-F238E27FC236}">
                    <a16:creationId xmlns:a16="http://schemas.microsoft.com/office/drawing/2014/main" id="{1087E3F5-B844-594C-B813-2976AC08C24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2" name="Freeform 12">
              <a:extLst>
                <a:ext uri="{FF2B5EF4-FFF2-40B4-BE49-F238E27FC236}">
                  <a16:creationId xmlns:a16="http://schemas.microsoft.com/office/drawing/2014/main" id="{50D32D89-D315-8C48-9819-87E4A7C56131}"/>
                </a:ext>
              </a:extLst>
            </p:cNvPr>
            <p:cNvSpPr>
              <a:spLocks noChangeAspect="1"/>
            </p:cNvSpPr>
            <p:nvPr/>
          </p:nvSpPr>
          <p:spPr bwMode="auto">
            <a:xfrm>
              <a:off x="2061917" y="440071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73" name="Straight Connector 172">
              <a:extLst>
                <a:ext uri="{FF2B5EF4-FFF2-40B4-BE49-F238E27FC236}">
                  <a16:creationId xmlns:a16="http://schemas.microsoft.com/office/drawing/2014/main" id="{BEC01FC3-F9C4-984D-9930-994748A1DB56}"/>
                </a:ext>
              </a:extLst>
            </p:cNvPr>
            <p:cNvCxnSpPr/>
            <p:nvPr/>
          </p:nvCxnSpPr>
          <p:spPr>
            <a:xfrm flipV="1">
              <a:off x="1442376" y="2784899"/>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74" name="Group 220">
              <a:extLst>
                <a:ext uri="{FF2B5EF4-FFF2-40B4-BE49-F238E27FC236}">
                  <a16:creationId xmlns:a16="http://schemas.microsoft.com/office/drawing/2014/main" id="{41A4AF00-A81E-5048-8F42-5A537707995A}"/>
                </a:ext>
              </a:extLst>
            </p:cNvPr>
            <p:cNvGrpSpPr>
              <a:grpSpLocks/>
            </p:cNvGrpSpPr>
            <p:nvPr/>
          </p:nvGrpSpPr>
          <p:grpSpPr bwMode="auto">
            <a:xfrm>
              <a:off x="2060958" y="5135999"/>
              <a:ext cx="152400" cy="304800"/>
              <a:chOff x="3264" y="3072"/>
              <a:chExt cx="96" cy="192"/>
            </a:xfrm>
          </p:grpSpPr>
          <p:sp>
            <p:nvSpPr>
              <p:cNvPr id="175" name="Line 17">
                <a:extLst>
                  <a:ext uri="{FF2B5EF4-FFF2-40B4-BE49-F238E27FC236}">
                    <a16:creationId xmlns:a16="http://schemas.microsoft.com/office/drawing/2014/main" id="{65C31343-C888-6946-BE08-302CF03D0C0B}"/>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76" name="Freeform 18">
                <a:extLst>
                  <a:ext uri="{FF2B5EF4-FFF2-40B4-BE49-F238E27FC236}">
                    <a16:creationId xmlns:a16="http://schemas.microsoft.com/office/drawing/2014/main" id="{8E68A282-D5DA-BB4C-BE95-0E7A5A1B40EB}"/>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cxnSp>
          <p:nvCxnSpPr>
            <p:cNvPr id="180" name="Straight Connector 179">
              <a:extLst>
                <a:ext uri="{FF2B5EF4-FFF2-40B4-BE49-F238E27FC236}">
                  <a16:creationId xmlns:a16="http://schemas.microsoft.com/office/drawing/2014/main" id="{BA2C615E-7074-A749-B024-6474DFE55084}"/>
                </a:ext>
              </a:extLst>
            </p:cNvPr>
            <p:cNvCxnSpPr>
              <a:cxnSpLocks/>
            </p:cNvCxnSpPr>
            <p:nvPr/>
          </p:nvCxnSpPr>
          <p:spPr>
            <a:xfrm flipV="1">
              <a:off x="2143889" y="2526587"/>
              <a:ext cx="0" cy="258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81" name="Group 13">
              <a:extLst>
                <a:ext uri="{FF2B5EF4-FFF2-40B4-BE49-F238E27FC236}">
                  <a16:creationId xmlns:a16="http://schemas.microsoft.com/office/drawing/2014/main" id="{1AE3E16C-16AA-9348-A4E2-3E19C009EBB9}"/>
                </a:ext>
              </a:extLst>
            </p:cNvPr>
            <p:cNvGrpSpPr>
              <a:grpSpLocks noChangeAspect="1"/>
            </p:cNvGrpSpPr>
            <p:nvPr/>
          </p:nvGrpSpPr>
          <p:grpSpPr bwMode="auto">
            <a:xfrm>
              <a:off x="2073507" y="2443091"/>
              <a:ext cx="152400" cy="152400"/>
              <a:chOff x="1344" y="2064"/>
              <a:chExt cx="192" cy="192"/>
            </a:xfrm>
          </p:grpSpPr>
          <p:sp>
            <p:nvSpPr>
              <p:cNvPr id="182" name="Oval 14">
                <a:extLst>
                  <a:ext uri="{FF2B5EF4-FFF2-40B4-BE49-F238E27FC236}">
                    <a16:creationId xmlns:a16="http://schemas.microsoft.com/office/drawing/2014/main" id="{EFAAA325-264A-E048-AEC1-E72F9FB4402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83" name="Rectangle 15">
                <a:extLst>
                  <a:ext uri="{FF2B5EF4-FFF2-40B4-BE49-F238E27FC236}">
                    <a16:creationId xmlns:a16="http://schemas.microsoft.com/office/drawing/2014/main" id="{22683F4F-68CE-7340-A951-96816CF8CE6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84" name="Straight Connector 183">
              <a:extLst>
                <a:ext uri="{FF2B5EF4-FFF2-40B4-BE49-F238E27FC236}">
                  <a16:creationId xmlns:a16="http://schemas.microsoft.com/office/drawing/2014/main" id="{1329C44D-49E0-A141-B58B-34D901723ABA}"/>
                </a:ext>
              </a:extLst>
            </p:cNvPr>
            <p:cNvCxnSpPr>
              <a:cxnSpLocks/>
            </p:cNvCxnSpPr>
            <p:nvPr/>
          </p:nvCxnSpPr>
          <p:spPr>
            <a:xfrm flipV="1">
              <a:off x="1442965" y="2784899"/>
              <a:ext cx="0" cy="60350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5" name="TextBox 184">
                  <a:extLst>
                    <a:ext uri="{FF2B5EF4-FFF2-40B4-BE49-F238E27FC236}">
                      <a16:creationId xmlns:a16="http://schemas.microsoft.com/office/drawing/2014/main" id="{4DEE7CD5-46B9-EB43-ADF8-81A414C9E6A5}"/>
                    </a:ext>
                  </a:extLst>
                </p:cNvPr>
                <p:cNvSpPr txBox="1"/>
                <p:nvPr/>
              </p:nvSpPr>
              <p:spPr>
                <a:xfrm>
                  <a:off x="540394" y="3628502"/>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𝑅𝐹</m:t>
                        </m:r>
                      </m:oMath>
                    </m:oMathPara>
                  </a14:m>
                  <a:endParaRPr lang="en-US" dirty="0"/>
                </a:p>
              </p:txBody>
            </p:sp>
          </mc:Choice>
          <mc:Fallback xmlns="">
            <p:sp>
              <p:nvSpPr>
                <p:cNvPr id="185" name="TextBox 184">
                  <a:extLst>
                    <a:ext uri="{FF2B5EF4-FFF2-40B4-BE49-F238E27FC236}">
                      <a16:creationId xmlns:a16="http://schemas.microsoft.com/office/drawing/2014/main" id="{4DEE7CD5-46B9-EB43-ADF8-81A414C9E6A5}"/>
                    </a:ext>
                  </a:extLst>
                </p:cNvPr>
                <p:cNvSpPr txBox="1">
                  <a:spLocks noRot="1" noChangeAspect="1" noMove="1" noResize="1" noEditPoints="1" noAdjustHandles="1" noChangeArrowheads="1" noChangeShapeType="1" noTextEdit="1"/>
                </p:cNvSpPr>
                <p:nvPr/>
              </p:nvSpPr>
              <p:spPr>
                <a:xfrm>
                  <a:off x="540394" y="3628502"/>
                  <a:ext cx="633999"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6" name="TextBox 185">
                  <a:extLst>
                    <a:ext uri="{FF2B5EF4-FFF2-40B4-BE49-F238E27FC236}">
                      <a16:creationId xmlns:a16="http://schemas.microsoft.com/office/drawing/2014/main" id="{B06A0697-0DC5-5945-B708-A11603894399}"/>
                    </a:ext>
                  </a:extLst>
                </p:cNvPr>
                <p:cNvSpPr txBox="1"/>
                <p:nvPr/>
              </p:nvSpPr>
              <p:spPr>
                <a:xfrm>
                  <a:off x="3556484" y="3364299"/>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oMath>
                    </m:oMathPara>
                  </a14:m>
                  <a:endParaRPr lang="en-US" dirty="0"/>
                </a:p>
              </p:txBody>
            </p:sp>
          </mc:Choice>
          <mc:Fallback xmlns="">
            <p:sp>
              <p:nvSpPr>
                <p:cNvPr id="186" name="TextBox 185">
                  <a:extLst>
                    <a:ext uri="{FF2B5EF4-FFF2-40B4-BE49-F238E27FC236}">
                      <a16:creationId xmlns:a16="http://schemas.microsoft.com/office/drawing/2014/main" id="{B06A0697-0DC5-5945-B708-A11603894399}"/>
                    </a:ext>
                  </a:extLst>
                </p:cNvPr>
                <p:cNvSpPr txBox="1">
                  <a:spLocks noRot="1" noChangeAspect="1" noMove="1" noResize="1" noEditPoints="1" noAdjustHandles="1" noChangeArrowheads="1" noChangeShapeType="1" noTextEdit="1"/>
                </p:cNvSpPr>
                <p:nvPr/>
              </p:nvSpPr>
              <p:spPr>
                <a:xfrm>
                  <a:off x="3556484" y="3364299"/>
                  <a:ext cx="633999" cy="369332"/>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7" name="TextBox 186">
                  <a:extLst>
                    <a:ext uri="{FF2B5EF4-FFF2-40B4-BE49-F238E27FC236}">
                      <a16:creationId xmlns:a16="http://schemas.microsoft.com/office/drawing/2014/main" id="{8F267ACB-2880-8546-95D6-E3F5E75F5ED3}"/>
                    </a:ext>
                  </a:extLst>
                </p:cNvPr>
                <p:cNvSpPr txBox="1"/>
                <p:nvPr/>
              </p:nvSpPr>
              <p:spPr>
                <a:xfrm>
                  <a:off x="2286357" y="2308363"/>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𝑐𝑐</m:t>
                            </m:r>
                          </m:sub>
                        </m:sSub>
                      </m:oMath>
                    </m:oMathPara>
                  </a14:m>
                  <a:endParaRPr lang="en-US" dirty="0"/>
                </a:p>
              </p:txBody>
            </p:sp>
          </mc:Choice>
          <mc:Fallback xmlns="">
            <p:sp>
              <p:nvSpPr>
                <p:cNvPr id="187" name="TextBox 186">
                  <a:extLst>
                    <a:ext uri="{FF2B5EF4-FFF2-40B4-BE49-F238E27FC236}">
                      <a16:creationId xmlns:a16="http://schemas.microsoft.com/office/drawing/2014/main" id="{8F267ACB-2880-8546-95D6-E3F5E75F5ED3}"/>
                    </a:ext>
                  </a:extLst>
                </p:cNvPr>
                <p:cNvSpPr txBox="1">
                  <a:spLocks noRot="1" noChangeAspect="1" noMove="1" noResize="1" noEditPoints="1" noAdjustHandles="1" noChangeArrowheads="1" noChangeShapeType="1" noTextEdit="1"/>
                </p:cNvSpPr>
                <p:nvPr/>
              </p:nvSpPr>
              <p:spPr>
                <a:xfrm>
                  <a:off x="2286357" y="2308363"/>
                  <a:ext cx="633999" cy="369332"/>
                </a:xfrm>
                <a:prstGeom prst="rect">
                  <a:avLst/>
                </a:prstGeom>
                <a:blipFill>
                  <a:blip r:embed="rId12"/>
                  <a:stretch>
                    <a:fillRect/>
                  </a:stretch>
                </a:blipFill>
              </p:spPr>
              <p:txBody>
                <a:bodyPr/>
                <a:lstStyle/>
                <a:p>
                  <a:r>
                    <a:rPr lang="en-US">
                      <a:noFill/>
                    </a:rPr>
                    <a:t> </a:t>
                  </a:r>
                </a:p>
              </p:txBody>
            </p:sp>
          </mc:Fallback>
        </mc:AlternateContent>
        <p:grpSp>
          <p:nvGrpSpPr>
            <p:cNvPr id="188" name="Group 210">
              <a:extLst>
                <a:ext uri="{FF2B5EF4-FFF2-40B4-BE49-F238E27FC236}">
                  <a16:creationId xmlns:a16="http://schemas.microsoft.com/office/drawing/2014/main" id="{BFF94CCA-E7F7-2A46-A1DE-0AE66E3BD77D}"/>
                </a:ext>
              </a:extLst>
            </p:cNvPr>
            <p:cNvGrpSpPr>
              <a:grpSpLocks/>
            </p:cNvGrpSpPr>
            <p:nvPr/>
          </p:nvGrpSpPr>
          <p:grpSpPr bwMode="auto">
            <a:xfrm>
              <a:off x="2742629" y="3045829"/>
              <a:ext cx="304800" cy="762000"/>
              <a:chOff x="3216" y="1728"/>
              <a:chExt cx="192" cy="480"/>
            </a:xfrm>
          </p:grpSpPr>
          <p:sp>
            <p:nvSpPr>
              <p:cNvPr id="189" name="Line 8">
                <a:extLst>
                  <a:ext uri="{FF2B5EF4-FFF2-40B4-BE49-F238E27FC236}">
                    <a16:creationId xmlns:a16="http://schemas.microsoft.com/office/drawing/2014/main" id="{8815F648-AA3A-4B4C-8D7B-199293B4200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Line 9">
                <a:extLst>
                  <a:ext uri="{FF2B5EF4-FFF2-40B4-BE49-F238E27FC236}">
                    <a16:creationId xmlns:a16="http://schemas.microsoft.com/office/drawing/2014/main" id="{EB8AEA65-46A2-9044-B001-84D3B1B10C1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1" name="Line 10">
                <a:extLst>
                  <a:ext uri="{FF2B5EF4-FFF2-40B4-BE49-F238E27FC236}">
                    <a16:creationId xmlns:a16="http://schemas.microsoft.com/office/drawing/2014/main" id="{0C677B4B-171A-6848-973E-95B569796D2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 name="Line 11">
                <a:extLst>
                  <a:ext uri="{FF2B5EF4-FFF2-40B4-BE49-F238E27FC236}">
                    <a16:creationId xmlns:a16="http://schemas.microsoft.com/office/drawing/2014/main" id="{C9F919ED-B25B-9245-AD8B-4BECB56781C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3" name="Group 210">
              <a:extLst>
                <a:ext uri="{FF2B5EF4-FFF2-40B4-BE49-F238E27FC236}">
                  <a16:creationId xmlns:a16="http://schemas.microsoft.com/office/drawing/2014/main" id="{C383462C-A21C-A44E-A19E-F1B53B54233D}"/>
                </a:ext>
              </a:extLst>
            </p:cNvPr>
            <p:cNvGrpSpPr>
              <a:grpSpLocks/>
            </p:cNvGrpSpPr>
            <p:nvPr/>
          </p:nvGrpSpPr>
          <p:grpSpPr bwMode="auto">
            <a:xfrm rot="5400000">
              <a:off x="2344687" y="3918722"/>
              <a:ext cx="304800" cy="762000"/>
              <a:chOff x="3216" y="1728"/>
              <a:chExt cx="192" cy="480"/>
            </a:xfrm>
          </p:grpSpPr>
          <p:sp>
            <p:nvSpPr>
              <p:cNvPr id="194" name="Line 8">
                <a:extLst>
                  <a:ext uri="{FF2B5EF4-FFF2-40B4-BE49-F238E27FC236}">
                    <a16:creationId xmlns:a16="http://schemas.microsoft.com/office/drawing/2014/main" id="{17995D10-5E17-DA4C-9B45-C04C21FB4B9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5" name="Line 9">
                <a:extLst>
                  <a:ext uri="{FF2B5EF4-FFF2-40B4-BE49-F238E27FC236}">
                    <a16:creationId xmlns:a16="http://schemas.microsoft.com/office/drawing/2014/main" id="{187CE883-AB60-3940-9DC3-18EA5F6242E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10">
                <a:extLst>
                  <a:ext uri="{FF2B5EF4-FFF2-40B4-BE49-F238E27FC236}">
                    <a16:creationId xmlns:a16="http://schemas.microsoft.com/office/drawing/2014/main" id="{8C8457C7-DC55-4948-A34B-EB5C94E1EA8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11">
                <a:extLst>
                  <a:ext uri="{FF2B5EF4-FFF2-40B4-BE49-F238E27FC236}">
                    <a16:creationId xmlns:a16="http://schemas.microsoft.com/office/drawing/2014/main" id="{5331198E-CE76-484D-87A7-F9547DC9F2B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8" name="Group 13">
              <a:extLst>
                <a:ext uri="{FF2B5EF4-FFF2-40B4-BE49-F238E27FC236}">
                  <a16:creationId xmlns:a16="http://schemas.microsoft.com/office/drawing/2014/main" id="{C1C742B1-06A3-A745-B51E-F584E5758068}"/>
                </a:ext>
              </a:extLst>
            </p:cNvPr>
            <p:cNvGrpSpPr>
              <a:grpSpLocks noChangeAspect="1"/>
            </p:cNvGrpSpPr>
            <p:nvPr/>
          </p:nvGrpSpPr>
          <p:grpSpPr bwMode="auto">
            <a:xfrm>
              <a:off x="2806859" y="4214803"/>
              <a:ext cx="152400" cy="152400"/>
              <a:chOff x="1344" y="2064"/>
              <a:chExt cx="192" cy="192"/>
            </a:xfrm>
          </p:grpSpPr>
          <p:sp>
            <p:nvSpPr>
              <p:cNvPr id="199" name="Oval 14">
                <a:extLst>
                  <a:ext uri="{FF2B5EF4-FFF2-40B4-BE49-F238E27FC236}">
                    <a16:creationId xmlns:a16="http://schemas.microsoft.com/office/drawing/2014/main" id="{ABA49248-B52B-E54F-84A5-4131A6ADA20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00" name="Rectangle 15">
                <a:extLst>
                  <a:ext uri="{FF2B5EF4-FFF2-40B4-BE49-F238E27FC236}">
                    <a16:creationId xmlns:a16="http://schemas.microsoft.com/office/drawing/2014/main" id="{92929119-9B97-484D-A1B6-17D98DC8E07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201" name="TextBox 200">
                  <a:extLst>
                    <a:ext uri="{FF2B5EF4-FFF2-40B4-BE49-F238E27FC236}">
                      <a16:creationId xmlns:a16="http://schemas.microsoft.com/office/drawing/2014/main" id="{816CC5ED-D1F2-9248-ACD0-109A165324FA}"/>
                    </a:ext>
                  </a:extLst>
                </p:cNvPr>
                <p:cNvSpPr txBox="1"/>
                <p:nvPr/>
              </p:nvSpPr>
              <p:spPr>
                <a:xfrm>
                  <a:off x="2714972" y="4272073"/>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𝐿𝑂</m:t>
                        </m:r>
                      </m:oMath>
                    </m:oMathPara>
                  </a14:m>
                  <a:endParaRPr lang="en-US" dirty="0"/>
                </a:p>
              </p:txBody>
            </p:sp>
          </mc:Choice>
          <mc:Fallback xmlns="">
            <p:sp>
              <p:nvSpPr>
                <p:cNvPr id="201" name="TextBox 200">
                  <a:extLst>
                    <a:ext uri="{FF2B5EF4-FFF2-40B4-BE49-F238E27FC236}">
                      <a16:creationId xmlns:a16="http://schemas.microsoft.com/office/drawing/2014/main" id="{816CC5ED-D1F2-9248-ACD0-109A165324FA}"/>
                    </a:ext>
                  </a:extLst>
                </p:cNvPr>
                <p:cNvSpPr txBox="1">
                  <a:spLocks noRot="1" noChangeAspect="1" noMove="1" noResize="1" noEditPoints="1" noAdjustHandles="1" noChangeArrowheads="1" noChangeShapeType="1" noTextEdit="1"/>
                </p:cNvSpPr>
                <p:nvPr/>
              </p:nvSpPr>
              <p:spPr>
                <a:xfrm>
                  <a:off x="2714972" y="4272073"/>
                  <a:ext cx="633999" cy="369332"/>
                </a:xfrm>
                <a:prstGeom prst="rect">
                  <a:avLst/>
                </a:prstGeom>
                <a:blipFill>
                  <a:blip r:embed="rId13"/>
                  <a:stretch>
                    <a:fillRect/>
                  </a:stretch>
                </a:blipFill>
              </p:spPr>
              <p:txBody>
                <a:bodyPr/>
                <a:lstStyle/>
                <a:p>
                  <a:r>
                    <a:rPr lang="en-US">
                      <a:noFill/>
                    </a:rPr>
                    <a:t> </a:t>
                  </a:r>
                </a:p>
              </p:txBody>
            </p:sp>
          </mc:Fallback>
        </mc:AlternateContent>
        <p:cxnSp>
          <p:nvCxnSpPr>
            <p:cNvPr id="202" name="Straight Connector 201">
              <a:extLst>
                <a:ext uri="{FF2B5EF4-FFF2-40B4-BE49-F238E27FC236}">
                  <a16:creationId xmlns:a16="http://schemas.microsoft.com/office/drawing/2014/main" id="{F7AF79FA-E2B2-C849-9082-E954E530396F}"/>
                </a:ext>
              </a:extLst>
            </p:cNvPr>
            <p:cNvCxnSpPr/>
            <p:nvPr/>
          </p:nvCxnSpPr>
          <p:spPr>
            <a:xfrm flipV="1">
              <a:off x="2105203" y="3802766"/>
              <a:ext cx="914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028104CC-1CEB-134D-A7DE-4F2613FEB1D1}"/>
                </a:ext>
              </a:extLst>
            </p:cNvPr>
            <p:cNvCxnSpPr/>
            <p:nvPr/>
          </p:nvCxnSpPr>
          <p:spPr>
            <a:xfrm flipV="1">
              <a:off x="2028269" y="2788034"/>
              <a:ext cx="87782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a:extLst>
                <a:ext uri="{FF2B5EF4-FFF2-40B4-BE49-F238E27FC236}">
                  <a16:creationId xmlns:a16="http://schemas.microsoft.com/office/drawing/2014/main" id="{C157C621-AE52-8C45-9564-12B65C0C9014}"/>
                </a:ext>
              </a:extLst>
            </p:cNvPr>
            <p:cNvCxnSpPr/>
            <p:nvPr/>
          </p:nvCxnSpPr>
          <p:spPr>
            <a:xfrm flipV="1">
              <a:off x="1152816" y="4129994"/>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05" name="Freeform 12">
              <a:extLst>
                <a:ext uri="{FF2B5EF4-FFF2-40B4-BE49-F238E27FC236}">
                  <a16:creationId xmlns:a16="http://schemas.microsoft.com/office/drawing/2014/main" id="{ECEE1D33-6505-3748-9B41-908F864561E2}"/>
                </a:ext>
              </a:extLst>
            </p:cNvPr>
            <p:cNvSpPr>
              <a:spLocks noChangeAspect="1"/>
            </p:cNvSpPr>
            <p:nvPr/>
          </p:nvSpPr>
          <p:spPr bwMode="auto">
            <a:xfrm>
              <a:off x="1366176" y="338692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06" name="Group 478">
              <a:extLst>
                <a:ext uri="{FF2B5EF4-FFF2-40B4-BE49-F238E27FC236}">
                  <a16:creationId xmlns:a16="http://schemas.microsoft.com/office/drawing/2014/main" id="{EB6660F4-19A8-FE41-8EAD-1930D215C3A6}"/>
                </a:ext>
              </a:extLst>
            </p:cNvPr>
            <p:cNvGrpSpPr>
              <a:grpSpLocks/>
            </p:cNvGrpSpPr>
            <p:nvPr/>
          </p:nvGrpSpPr>
          <p:grpSpPr bwMode="auto">
            <a:xfrm flipH="1">
              <a:off x="1700783" y="3794045"/>
              <a:ext cx="437080" cy="668991"/>
              <a:chOff x="4656" y="1344"/>
              <a:chExt cx="192" cy="384"/>
            </a:xfrm>
          </p:grpSpPr>
          <p:sp>
            <p:nvSpPr>
              <p:cNvPr id="207" name="Freeform 206">
                <a:extLst>
                  <a:ext uri="{FF2B5EF4-FFF2-40B4-BE49-F238E27FC236}">
                    <a16:creationId xmlns:a16="http://schemas.microsoft.com/office/drawing/2014/main" id="{4C9597A5-BB98-7F47-8699-AEB0186C2ECF}"/>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208" name="Line 36">
                <a:extLst>
                  <a:ext uri="{FF2B5EF4-FFF2-40B4-BE49-F238E27FC236}">
                    <a16:creationId xmlns:a16="http://schemas.microsoft.com/office/drawing/2014/main" id="{EC70C804-4CA8-5240-A2E0-47683D79E23B}"/>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09" name="Line 37">
                <a:extLst>
                  <a:ext uri="{FF2B5EF4-FFF2-40B4-BE49-F238E27FC236}">
                    <a16:creationId xmlns:a16="http://schemas.microsoft.com/office/drawing/2014/main" id="{3AF82159-40BF-0C42-8C8C-F4ABB76CDEA0}"/>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10" name="Freeform 209">
                <a:extLst>
                  <a:ext uri="{FF2B5EF4-FFF2-40B4-BE49-F238E27FC236}">
                    <a16:creationId xmlns:a16="http://schemas.microsoft.com/office/drawing/2014/main" id="{AF59BBF7-8C38-5742-A66D-52AAE6023108}"/>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cxnSp>
          <p:nvCxnSpPr>
            <p:cNvPr id="211" name="Straight Connector 210">
              <a:extLst>
                <a:ext uri="{FF2B5EF4-FFF2-40B4-BE49-F238E27FC236}">
                  <a16:creationId xmlns:a16="http://schemas.microsoft.com/office/drawing/2014/main" id="{C3ACE46C-956F-3549-8D0C-7941A95545CE}"/>
                </a:ext>
              </a:extLst>
            </p:cNvPr>
            <p:cNvCxnSpPr>
              <a:cxnSpLocks/>
            </p:cNvCxnSpPr>
            <p:nvPr/>
          </p:nvCxnSpPr>
          <p:spPr>
            <a:xfrm>
              <a:off x="2896575" y="2771647"/>
              <a:ext cx="0" cy="5080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E644336D-4930-C844-A506-DFE27D2CA6FE}"/>
                </a:ext>
              </a:extLst>
            </p:cNvPr>
            <p:cNvCxnSpPr>
              <a:cxnSpLocks/>
            </p:cNvCxnSpPr>
            <p:nvPr/>
          </p:nvCxnSpPr>
          <p:spPr>
            <a:xfrm flipV="1">
              <a:off x="2138704" y="2772800"/>
              <a:ext cx="0" cy="30796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16" name="TextBox 215">
                <a:extLst>
                  <a:ext uri="{FF2B5EF4-FFF2-40B4-BE49-F238E27FC236}">
                    <a16:creationId xmlns:a16="http://schemas.microsoft.com/office/drawing/2014/main" id="{19F81602-0971-BC43-9F2E-B0609626629B}"/>
                  </a:ext>
                </a:extLst>
              </p:cNvPr>
              <p:cNvSpPr txBox="1"/>
              <p:nvPr/>
            </p:nvSpPr>
            <p:spPr>
              <a:xfrm>
                <a:off x="3864608" y="1748067"/>
                <a:ext cx="4775819" cy="3063351"/>
              </a:xfrm>
              <a:prstGeom prst="rect">
                <a:avLst/>
              </a:prstGeom>
              <a:noFill/>
            </p:spPr>
            <p:txBody>
              <a:bodyPr wrap="square" rtlCol="0">
                <a:noAutofit/>
              </a:bodyPr>
              <a:lstStyle/>
              <a:p>
                <a:pPr marL="285750" indent="-285750">
                  <a:buFont typeface="Arial" panose="020B0604020202020204" pitchFamily="34" charset="0"/>
                  <a:buChar char="•"/>
                </a:pPr>
                <a:r>
                  <a:rPr lang="en-US" dirty="0"/>
                  <a:t>AM: </a:t>
                </a:r>
                <a14:m>
                  <m:oMath xmlns:m="http://schemas.openxmlformats.org/officeDocument/2006/math">
                    <m:r>
                      <a:rPr lang="en-US" b="0" i="1" smtClean="0">
                        <a:latin typeface="Cambria Math" panose="02040503050406030204" pitchFamily="18" charset="0"/>
                      </a:rPr>
                      <m:t>𝑣</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𝑚𝑎</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e>
                    </m:d>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𝑐</m:t>
                        </m:r>
                      </m:sub>
                    </m:sSub>
                    <m:r>
                      <a:rPr lang="en-US" b="0" i="1" smtClean="0">
                        <a:latin typeface="Cambria Math" panose="02040503050406030204" pitchFamily="18" charset="0"/>
                      </a:rPr>
                      <m:t>𝑡</m:t>
                    </m:r>
                    <m:r>
                      <a:rPr lang="en-US" b="0" i="1" smtClean="0">
                        <a:latin typeface="Cambria Math" panose="02040503050406030204" pitchFamily="18" charset="0"/>
                      </a:rPr>
                      <m:t>)</m:t>
                    </m:r>
                  </m:oMath>
                </a14:m>
                <a:endParaRPr lang="en-US" dirty="0"/>
              </a:p>
              <a:p>
                <a:pPr marL="285750" indent="-285750">
                  <a:buFont typeface="Arial" panose="020B0604020202020204" pitchFamily="34" charset="0"/>
                  <a:buChar char="•"/>
                </a:pPr>
                <a:r>
                  <a:rPr lang="en-US" dirty="0"/>
                  <a:t>Phase: </a:t>
                </a:r>
                <a14:m>
                  <m:oMath xmlns:m="http://schemas.openxmlformats.org/officeDocument/2006/math">
                    <m:r>
                      <a:rPr lang="en-US" i="1">
                        <a:latin typeface="Cambria Math" panose="02040503050406030204" pitchFamily="18" charset="0"/>
                      </a:rPr>
                      <m:t>𝑣</m:t>
                    </m:r>
                    <m:d>
                      <m:dPr>
                        <m:ctrlPr>
                          <a:rPr lang="en-US" i="1">
                            <a:latin typeface="Cambria Math" panose="02040503050406030204" pitchFamily="18" charset="0"/>
                          </a:rPr>
                        </m:ctrlPr>
                      </m:dPr>
                      <m:e>
                        <m:r>
                          <a:rPr lang="en-US" i="1">
                            <a:latin typeface="Cambria Math" panose="02040503050406030204" pitchFamily="18" charset="0"/>
                          </a:rPr>
                          <m:t>𝑡</m:t>
                        </m:r>
                      </m:e>
                    </m:d>
                    <m:r>
                      <a:rPr lang="en-US" i="1">
                        <a:latin typeface="Cambria Math" panose="02040503050406030204" pitchFamily="18" charset="0"/>
                      </a:rPr>
                      <m:t>=</m:t>
                    </m:r>
                    <m:r>
                      <a:rPr lang="en-US" b="0" i="1" smtClean="0">
                        <a:latin typeface="Cambria Math" panose="02040503050406030204" pitchFamily="18" charset="0"/>
                      </a:rPr>
                      <m:t>𝐴</m:t>
                    </m:r>
                    <m:r>
                      <m:rPr>
                        <m:sty m:val="p"/>
                      </m:rPr>
                      <a:rPr lang="en-US">
                        <a:latin typeface="Cambria Math" panose="02040503050406030204" pitchFamily="18" charset="0"/>
                      </a:rPr>
                      <m:t>cos</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rPr>
                          <m:t>𝑐</m:t>
                        </m:r>
                      </m:sub>
                    </m:sSub>
                    <m:r>
                      <a:rPr lang="en-US" i="1">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𝜙</m:t>
                    </m:r>
                    <m:r>
                      <a:rPr lang="en-US" i="1">
                        <a:latin typeface="Cambria Math" panose="02040503050406030204" pitchFamily="18" charset="0"/>
                      </a:rPr>
                      <m:t>)</m:t>
                    </m:r>
                  </m:oMath>
                </a14:m>
                <a:r>
                  <a:rPr lang="en-US" dirty="0"/>
                  <a:t>, </a:t>
                </a:r>
                <a14:m>
                  <m:oMath xmlns:m="http://schemas.openxmlformats.org/officeDocument/2006/math">
                    <m:r>
                      <a:rPr lang="en-US" i="1" dirty="0" smtClean="0">
                        <a:latin typeface="Cambria Math" panose="02040503050406030204" pitchFamily="18" charset="0"/>
                        <a:ea typeface="Cambria Math" panose="02040503050406030204" pitchFamily="18" charset="0"/>
                      </a:rPr>
                      <m:t>𝜙</m:t>
                    </m:r>
                    <m:r>
                      <a:rPr lang="en-US" b="0"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𝑚𝑎</m:t>
                    </m:r>
                    <m:r>
                      <a:rPr lang="en-US" b="0"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𝑡</m:t>
                    </m:r>
                    <m:r>
                      <a:rPr lang="en-US" b="0" i="1" dirty="0" smtClean="0">
                        <a:latin typeface="Cambria Math" panose="02040503050406030204" pitchFamily="18" charset="0"/>
                        <a:ea typeface="Cambria Math" panose="02040503050406030204" pitchFamily="18" charset="0"/>
                      </a:rPr>
                      <m:t>)</m:t>
                    </m:r>
                  </m:oMath>
                </a14:m>
                <a:endParaRPr lang="en-US" dirty="0"/>
              </a:p>
              <a:p>
                <a:pPr marL="285750" indent="-285750">
                  <a:buFont typeface="Arial" panose="020B0604020202020204" pitchFamily="34" charset="0"/>
                  <a:buChar char="•"/>
                </a:pPr>
                <a:r>
                  <a:rPr lang="en-US" dirty="0"/>
                  <a:t>FM: </a:t>
                </a:r>
                <a14:m>
                  <m:oMath xmlns:m="http://schemas.openxmlformats.org/officeDocument/2006/math">
                    <m:r>
                      <a:rPr lang="en-US" i="1">
                        <a:latin typeface="Cambria Math" panose="02040503050406030204" pitchFamily="18" charset="0"/>
                      </a:rPr>
                      <m:t>𝑣</m:t>
                    </m:r>
                    <m:d>
                      <m:dPr>
                        <m:ctrlPr>
                          <a:rPr lang="en-US" i="1">
                            <a:latin typeface="Cambria Math" panose="02040503050406030204" pitchFamily="18" charset="0"/>
                          </a:rPr>
                        </m:ctrlPr>
                      </m:dPr>
                      <m:e>
                        <m:r>
                          <a:rPr lang="en-US" i="1">
                            <a:latin typeface="Cambria Math" panose="02040503050406030204" pitchFamily="18" charset="0"/>
                          </a:rPr>
                          <m:t>𝑡</m:t>
                        </m:r>
                      </m:e>
                    </m:d>
                    <m:r>
                      <a:rPr lang="en-US" i="1">
                        <a:latin typeface="Cambria Math" panose="02040503050406030204" pitchFamily="18" charset="0"/>
                      </a:rPr>
                      <m:t>=</m:t>
                    </m:r>
                    <m:r>
                      <a:rPr lang="en-US" i="1">
                        <a:latin typeface="Cambria Math" panose="02040503050406030204" pitchFamily="18" charset="0"/>
                      </a:rPr>
                      <m:t>𝐴</m:t>
                    </m:r>
                    <m:r>
                      <m:rPr>
                        <m:sty m:val="p"/>
                      </m:rPr>
                      <a:rPr lang="en-US">
                        <a:latin typeface="Cambria Math" panose="02040503050406030204" pitchFamily="18" charset="0"/>
                      </a:rPr>
                      <m:t>cos</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rPr>
                          <m:t>𝑐</m:t>
                        </m:r>
                      </m:sub>
                    </m:sSub>
                    <m:r>
                      <a:rPr lang="en-US" i="1">
                        <a:latin typeface="Cambria Math" panose="02040503050406030204" pitchFamily="18" charset="0"/>
                      </a:rPr>
                      <m:t>𝑡</m:t>
                    </m:r>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𝜙</m:t>
                    </m:r>
                    <m:r>
                      <a:rPr lang="en-US" i="1">
                        <a:latin typeface="Cambria Math" panose="02040503050406030204" pitchFamily="18" charset="0"/>
                      </a:rPr>
                      <m:t>)</m:t>
                    </m:r>
                  </m:oMath>
                </a14:m>
                <a:r>
                  <a:rPr lang="en-US" dirty="0"/>
                  <a:t>, </a:t>
                </a:r>
                <a14:m>
                  <m:oMath xmlns:m="http://schemas.openxmlformats.org/officeDocument/2006/math">
                    <m:r>
                      <a:rPr lang="en-US" i="1" dirty="0">
                        <a:latin typeface="Cambria Math" panose="02040503050406030204" pitchFamily="18" charset="0"/>
                        <a:ea typeface="Cambria Math" panose="02040503050406030204" pitchFamily="18" charset="0"/>
                      </a:rPr>
                      <m:t>𝜙</m:t>
                    </m:r>
                    <m:r>
                      <a:rPr lang="en-US" i="1" dirty="0">
                        <a:latin typeface="Cambria Math" panose="02040503050406030204" pitchFamily="18" charset="0"/>
                        <a:ea typeface="Cambria Math" panose="02040503050406030204" pitchFamily="18" charset="0"/>
                      </a:rPr>
                      <m:t>=</m:t>
                    </m:r>
                    <m:nary>
                      <m:naryPr>
                        <m:limLoc m:val="undOvr"/>
                        <m:subHide m:val="on"/>
                        <m:supHide m:val="on"/>
                        <m:ctrlPr>
                          <a:rPr lang="en-US" i="1" dirty="0" smtClean="0">
                            <a:latin typeface="Cambria Math" panose="02040503050406030204" pitchFamily="18" charset="0"/>
                            <a:ea typeface="Cambria Math" panose="02040503050406030204" pitchFamily="18" charset="0"/>
                          </a:rPr>
                        </m:ctrlPr>
                      </m:naryPr>
                      <m:sub/>
                      <m:sup/>
                      <m:e>
                        <m:r>
                          <a:rPr lang="en-US" i="1" dirty="0">
                            <a:latin typeface="Cambria Math" panose="02040503050406030204" pitchFamily="18" charset="0"/>
                            <a:ea typeface="Cambria Math" panose="02040503050406030204" pitchFamily="18" charset="0"/>
                          </a:rPr>
                          <m:t>𝑚𝑎</m:t>
                        </m:r>
                        <m:r>
                          <a:rPr lang="en-US" i="1" dirty="0">
                            <a:latin typeface="Cambria Math" panose="02040503050406030204" pitchFamily="18" charset="0"/>
                            <a:ea typeface="Cambria Math" panose="02040503050406030204" pitchFamily="18" charset="0"/>
                          </a:rPr>
                          <m:t>(</m:t>
                        </m:r>
                        <m:r>
                          <a:rPr lang="en-US" i="1" dirty="0">
                            <a:latin typeface="Cambria Math" panose="02040503050406030204" pitchFamily="18" charset="0"/>
                            <a:ea typeface="Cambria Math" panose="02040503050406030204" pitchFamily="18" charset="0"/>
                          </a:rPr>
                          <m:t>𝑡</m:t>
                        </m:r>
                        <m:r>
                          <a:rPr lang="en-US" i="1" dirty="0">
                            <a:latin typeface="Cambria Math" panose="02040503050406030204" pitchFamily="18" charset="0"/>
                            <a:ea typeface="Cambria Math" panose="02040503050406030204" pitchFamily="18" charset="0"/>
                          </a:rPr>
                          <m:t>)</m:t>
                        </m:r>
                        <m:r>
                          <m:rPr>
                            <m:nor/>
                          </m:rPr>
                          <a:rPr lang="en-US" dirty="0"/>
                          <m:t> </m:t>
                        </m:r>
                        <m:r>
                          <a:rPr lang="en-US" b="0" i="1" dirty="0" smtClean="0">
                            <a:latin typeface="Cambria Math" panose="02040503050406030204" pitchFamily="18" charset="0"/>
                          </a:rPr>
                          <m:t>𝑑𝑡</m:t>
                        </m:r>
                      </m:e>
                    </m:nary>
                  </m:oMath>
                </a14:m>
                <a:endParaRPr lang="en-US" dirty="0"/>
              </a:p>
            </p:txBody>
          </p:sp>
        </mc:Choice>
        <mc:Fallback xmlns="">
          <p:sp>
            <p:nvSpPr>
              <p:cNvPr id="216" name="TextBox 215">
                <a:extLst>
                  <a:ext uri="{FF2B5EF4-FFF2-40B4-BE49-F238E27FC236}">
                    <a16:creationId xmlns:a16="http://schemas.microsoft.com/office/drawing/2014/main" id="{19F81602-0971-BC43-9F2E-B0609626629B}"/>
                  </a:ext>
                </a:extLst>
              </p:cNvPr>
              <p:cNvSpPr txBox="1">
                <a:spLocks noRot="1" noChangeAspect="1" noMove="1" noResize="1" noEditPoints="1" noAdjustHandles="1" noChangeArrowheads="1" noChangeShapeType="1" noTextEdit="1"/>
              </p:cNvSpPr>
              <p:nvPr/>
            </p:nvSpPr>
            <p:spPr>
              <a:xfrm>
                <a:off x="3864608" y="1748067"/>
                <a:ext cx="4775819" cy="3063351"/>
              </a:xfrm>
              <a:prstGeom prst="rect">
                <a:avLst/>
              </a:prstGeom>
              <a:blipFill>
                <a:blip r:embed="rId14"/>
                <a:stretch>
                  <a:fillRect l="-796" t="-826"/>
                </a:stretch>
              </a:blipFill>
            </p:spPr>
            <p:txBody>
              <a:bodyPr/>
              <a:lstStyle/>
              <a:p>
                <a:r>
                  <a:rPr lang="en-US">
                    <a:noFill/>
                  </a:rPr>
                  <a:t> </a:t>
                </a:r>
              </a:p>
            </p:txBody>
          </p:sp>
        </mc:Fallback>
      </mc:AlternateContent>
    </p:spTree>
    <p:extLst>
      <p:ext uri="{BB962C8B-B14F-4D97-AF65-F5344CB8AC3E}">
        <p14:creationId xmlns:p14="http://schemas.microsoft.com/office/powerpoint/2010/main" val="1908058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Transmitting Antennas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42636" y="2042209"/>
                <a:ext cx="9358952" cy="408499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defTabSz="457200" hangingPunct="0"/>
                <a:endParaRPr lang="en-US" sz="2000" dirty="0">
                  <a:solidFill>
                    <a:srgbClr val="000000"/>
                  </a:solidFill>
                  <a:ea typeface="Calibri"/>
                  <a:cs typeface="Calibri"/>
                  <a:sym typeface="Calibri"/>
                </a:endParaRPr>
              </a:p>
              <a:p>
                <a:pPr marL="285750" indent="-285750" defTabSz="457200" hangingPunct="0">
                  <a:buFont typeface="Arial" panose="020B0604020202020204" pitchFamily="34" charset="0"/>
                  <a:buChar char="•"/>
                </a:pPr>
                <a:r>
                  <a:rPr lang="en-US" sz="2000" dirty="0">
                    <a:solidFill>
                      <a:srgbClr val="000000"/>
                    </a:solidFill>
                  </a:rPr>
                  <a:t>Power density for isotropic antenna: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𝑆</m:t>
                        </m:r>
                      </m:e>
                      <m:sub>
                        <m:r>
                          <a:rPr lang="en-US" sz="2000" i="1">
                            <a:solidFill>
                              <a:srgbClr val="000000"/>
                            </a:solidFill>
                            <a:latin typeface="Cambria Math" panose="02040503050406030204" pitchFamily="18" charset="0"/>
                          </a:rPr>
                          <m:t>𝑖</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𝑡</m:t>
                            </m:r>
                          </m:sub>
                        </m:sSub>
                      </m:num>
                      <m:den>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den>
                    </m:f>
                  </m:oMath>
                </a14:m>
                <a:endParaRPr lang="en-US" sz="2000" dirty="0">
                  <a:solidFill>
                    <a:srgbClr val="000000"/>
                  </a:solidFill>
                  <a:ea typeface="Calibri"/>
                  <a:cs typeface="Calibri"/>
                  <a:sym typeface="Calibri"/>
                </a:endParaRPr>
              </a:p>
              <a:p>
                <a:pPr marL="285750" indent="-285750" hangingPunct="0">
                  <a:buFont typeface="Arial" panose="020B0604020202020204" pitchFamily="34" charset="0"/>
                  <a:buChar char="•"/>
                </a:pPr>
                <a:r>
                  <a:rPr lang="en-US" sz="2000" dirty="0">
                    <a:solidFill>
                      <a:srgbClr val="000000"/>
                    </a:solidFill>
                    <a:ea typeface="Calibri"/>
                    <a:cs typeface="Calibri"/>
                    <a:sym typeface="Calibri"/>
                  </a:rPr>
                  <a:t>Define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𝐺</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r>
                      <a:rPr lang="en-US" sz="2000" i="1">
                        <a:solidFill>
                          <a:srgbClr val="000000"/>
                        </a:solidFill>
                        <a:latin typeface="Cambria Math" panose="02040503050406030204" pitchFamily="18" charset="0"/>
                        <a:ea typeface="Cambria Math" panose="02040503050406030204" pitchFamily="18" charset="0"/>
                        <a:sym typeface="Calibri"/>
                      </a:rPr>
                      <m:t>= </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𝑆</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r>
                          <a:rPr lang="en-US" sz="2000" i="1">
                            <a:solidFill>
                              <a:srgbClr val="000000"/>
                            </a:solidFill>
                            <a:latin typeface="Cambria Math" panose="02040503050406030204" pitchFamily="18" charset="0"/>
                            <a:ea typeface="Cambria Math" panose="02040503050406030204" pitchFamily="18" charset="0"/>
                            <a:sym typeface="Calibri"/>
                          </a:rPr>
                          <m:t>)</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𝑆</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den>
                    </m:f>
                  </m:oMath>
                </a14:m>
                <a:r>
                  <a:rPr lang="en-US" sz="2000" dirty="0">
                    <a:solidFill>
                      <a:srgbClr val="000000"/>
                    </a:solidFill>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𝑆</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oMath>
                </a14:m>
                <a:r>
                  <a:rPr lang="en-US" sz="2000" dirty="0">
                    <a:solidFill>
                      <a:srgbClr val="000000"/>
                    </a:solidFill>
                    <a:ea typeface="Calibri"/>
                    <a:cs typeface="Calibri"/>
                    <a:sym typeface="Calibri"/>
                  </a:rPr>
                  <a:t> is just the Poynting vector.</a:t>
                </a:r>
                <a:endParaRPr lang="en-US" sz="2000" dirty="0">
                  <a:solidFill>
                    <a:srgbClr val="000000"/>
                  </a:solidFill>
                  <a:ea typeface="Cambria Math" panose="02040503050406030204" pitchFamily="18" charset="0"/>
                </a:endParaRPr>
              </a:p>
              <a:p>
                <a:pPr marL="285750" indent="-285750" defTabSz="4572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𝐺</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r>
                      <a:rPr lang="en-US" sz="2000" i="1" smtClean="0">
                        <a:solidFill>
                          <a:srgbClr val="000000"/>
                        </a:solidFill>
                        <a:latin typeface="Cambria Math" panose="02040503050406030204" pitchFamily="18" charset="0"/>
                        <a:ea typeface="Cambria Math" panose="02040503050406030204" pitchFamily="18" charset="0"/>
                      </a:rPr>
                      <m:t>≡</m:t>
                    </m:r>
                    <m:f>
                      <m:fPr>
                        <m:ctrlPr>
                          <a:rPr lang="en-US" sz="200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𝑆</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num>
                      <m:den>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𝑆</m:t>
                            </m:r>
                          </m:e>
                          <m:sub>
                            <m:r>
                              <a:rPr lang="en-US" sz="2000" b="0" i="1" smtClean="0">
                                <a:solidFill>
                                  <a:srgbClr val="000000"/>
                                </a:solidFill>
                                <a:latin typeface="Cambria Math" panose="02040503050406030204" pitchFamily="18" charset="0"/>
                              </a:rPr>
                              <m:t>𝑖</m:t>
                            </m:r>
                          </m:sub>
                        </m:sSub>
                      </m:den>
                    </m:f>
                    <m:r>
                      <a:rPr lang="en-US" sz="2000" b="0" i="1" smtClean="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r>
                          <a:rPr lang="en-US" sz="2000" i="1">
                            <a:solidFill>
                              <a:srgbClr val="000000"/>
                            </a:solidFill>
                            <a:latin typeface="Cambria Math" panose="02040503050406030204" pitchFamily="18" charset="0"/>
                            <a:ea typeface="Cambria Math" panose="02040503050406030204" pitchFamily="18" charset="0"/>
                          </a:rPr>
                          <m:t>𝑆</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𝑡</m:t>
                            </m:r>
                          </m:sub>
                        </m:sSub>
                      </m:den>
                    </m:f>
                  </m:oMath>
                </a14:m>
                <a:r>
                  <a:rPr lang="en-US" sz="2000" dirty="0">
                    <a:solidFill>
                      <a:srgbClr val="000000"/>
                    </a:solidFill>
                    <a:ea typeface="Calibri"/>
                    <a:cs typeface="Calibri"/>
                    <a:sym typeface="Calibri"/>
                  </a:rPr>
                  <a:t>.  </a:t>
                </a:r>
              </a:p>
              <a:p>
                <a:pPr marL="285750" indent="-285750" defTabSz="457200" latinLnBrk="1" hangingPunct="0">
                  <a:buFont typeface="Arial" panose="020B0604020202020204" pitchFamily="34" charset="0"/>
                  <a:buChar char="•"/>
                </a:pPr>
                <a:r>
                  <a:rPr lang="en-US" sz="2000" dirty="0">
                    <a:solidFill>
                      <a:srgbClr val="000000"/>
                    </a:solidFill>
                    <a:ea typeface="Calibri"/>
                    <a:cs typeface="Calibri"/>
                    <a:sym typeface="Calibri"/>
                  </a:rPr>
                  <a:t>Since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𝑆</m:t>
                        </m:r>
                      </m:e>
                      <m:sub>
                        <m:r>
                          <m:rPr>
                            <m:sty m:val="p"/>
                          </m:rPr>
                          <a:rPr lang="el-GR" sz="2000" i="1" smtClean="0">
                            <a:solidFill>
                              <a:srgbClr val="000000"/>
                            </a:solidFill>
                            <a:latin typeface="Cambria Math" panose="02040503050406030204" pitchFamily="18" charset="0"/>
                            <a:ea typeface="Cambria Math" panose="02040503050406030204" pitchFamily="18" charset="0"/>
                            <a:cs typeface="Calibri"/>
                            <a:sym typeface="Calibri"/>
                          </a:rPr>
                          <m:t>Ω</m:t>
                        </m:r>
                      </m:sub>
                    </m:sSub>
                    <m:r>
                      <a:rPr lang="en-US" sz="2000" b="0" i="1" smtClean="0">
                        <a:solidFill>
                          <a:srgbClr val="000000"/>
                        </a:solidFill>
                        <a:latin typeface="Cambria Math" panose="02040503050406030204" pitchFamily="18" charset="0"/>
                        <a:cs typeface="Calibri"/>
                        <a:sym typeface="Calibri"/>
                      </a:rPr>
                      <m:t>(</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𝑟</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r>
                      <a:rPr lang="en-US" sz="2000" b="0" i="1" smtClean="0">
                        <a:solidFill>
                          <a:srgbClr val="000000"/>
                        </a:solidFill>
                        <a:latin typeface="Cambria Math" panose="02040503050406030204" pitchFamily="18" charset="0"/>
                        <a:cs typeface="Calibri"/>
                        <a:sym typeface="Calibri"/>
                      </a:rPr>
                      <m:t>𝑆</m:t>
                    </m:r>
                    <m:r>
                      <a:rPr lang="en-US" sz="2000" i="1">
                        <a:solidFill>
                          <a:srgbClr val="000000"/>
                        </a:solidFill>
                        <a:latin typeface="Cambria Math" panose="02040503050406030204" pitchFamily="18" charset="0"/>
                        <a:cs typeface="Calibri"/>
                        <a:sym typeface="Calibri"/>
                      </a:rPr>
                      <m:t>(</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oMath>
                </a14:m>
                <a:r>
                  <a:rPr lang="en-US" sz="2000" b="0" i="0" dirty="0">
                    <a:solidFill>
                      <a:srgbClr val="000000"/>
                    </a:solidFill>
                    <a:latin typeface="Cambria Math" panose="02040503050406030204" pitchFamily="18" charset="0"/>
                    <a:ea typeface="Cambria Math" panose="02040503050406030204" pitchFamily="18" charset="0"/>
                    <a:sym typeface="Calibri"/>
                  </a:rPr>
                  <a:t>,  </a:t>
                </a:r>
                <a14:m>
                  <m:oMath xmlns:m="http://schemas.openxmlformats.org/officeDocument/2006/math">
                    <m:nary>
                      <m:naryPr>
                        <m:limLoc m:val="undOvr"/>
                        <m:subHide m:val="on"/>
                        <m:supHide m:val="on"/>
                        <m:ctrlPr>
                          <a:rPr lang="en-US" sz="2000" i="1" smtClean="0">
                            <a:solidFill>
                              <a:srgbClr val="000000"/>
                            </a:solidFill>
                            <a:latin typeface="Cambria Math" panose="02040503050406030204" pitchFamily="18" charset="0"/>
                            <a:cs typeface="Calibri"/>
                            <a:sym typeface="Calibri"/>
                          </a:rPr>
                        </m:ctrlPr>
                      </m:naryPr>
                      <m:sub/>
                      <m:sup/>
                      <m:e>
                        <m:r>
                          <a:rPr lang="en-US" sz="2000" i="1">
                            <a:solidFill>
                              <a:srgbClr val="000000"/>
                            </a:solidFill>
                            <a:latin typeface="Cambria Math" panose="02040503050406030204" pitchFamily="18" charset="0"/>
                          </a:rPr>
                          <m:t>𝐺</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r>
                          <a:rPr lang="en-US" sz="2000" b="0" i="1" smtClean="0">
                            <a:solidFill>
                              <a:srgbClr val="000000"/>
                            </a:solidFill>
                            <a:latin typeface="Cambria Math" panose="02040503050406030204" pitchFamily="18" charset="0"/>
                            <a:ea typeface="Cambria Math" panose="02040503050406030204" pitchFamily="18" charset="0"/>
                            <a:sym typeface="Calibri"/>
                          </a:rPr>
                          <m:t> </m:t>
                        </m:r>
                        <m:r>
                          <a:rPr lang="en-US" sz="2000" b="0" i="1" smtClean="0">
                            <a:solidFill>
                              <a:srgbClr val="000000"/>
                            </a:solidFill>
                            <a:latin typeface="Cambria Math" panose="02040503050406030204" pitchFamily="18" charset="0"/>
                            <a:cs typeface="Calibri"/>
                            <a:sym typeface="Calibri"/>
                          </a:rPr>
                          <m:t>𝑑</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e>
                    </m:nary>
                    <m:r>
                      <a:rPr lang="en-US" sz="2000" b="0" i="1" smtClean="0">
                        <a:solidFill>
                          <a:srgbClr val="000000"/>
                        </a:solidFill>
                        <a:latin typeface="Cambria Math" panose="02040503050406030204" pitchFamily="18" charset="0"/>
                        <a:cs typeface="Calibri"/>
                        <a:sym typeface="Calibri"/>
                      </a:rPr>
                      <m:t>=4</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𝜋</m:t>
                    </m:r>
                  </m:oMath>
                </a14:m>
                <a:endParaRPr lang="en-US" sz="2000" dirty="0">
                  <a:solidFill>
                    <a:srgbClr val="000000"/>
                  </a:solidFill>
                  <a:ea typeface="Calibri"/>
                  <a:cs typeface="Calibri"/>
                  <a:sym typeface="Calibri"/>
                </a:endParaRPr>
              </a:p>
              <a:p>
                <a:pPr hangingPunct="0"/>
                <a:endParaRPr lang="en-US" dirty="0">
                  <a:solidFill>
                    <a:srgbClr val="000000"/>
                  </a:solidFill>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42636" y="2042209"/>
                <a:ext cx="9358952" cy="4084998"/>
              </a:xfrm>
              <a:prstGeom prst="rect">
                <a:avLst/>
              </a:prstGeom>
              <a:blipFill>
                <a:blip r:embed="rId3"/>
                <a:stretch>
                  <a:fillRect l="-949"/>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a:t>
            </a:fld>
            <a:endParaRPr lang="en-US" dirty="0">
              <a:solidFill>
                <a:schemeClr val="tx1"/>
              </a:solidFill>
            </a:endParaRPr>
          </a:p>
        </p:txBody>
      </p:sp>
      <p:grpSp>
        <p:nvGrpSpPr>
          <p:cNvPr id="13" name="Group 12">
            <a:extLst>
              <a:ext uri="{FF2B5EF4-FFF2-40B4-BE49-F238E27FC236}">
                <a16:creationId xmlns:a16="http://schemas.microsoft.com/office/drawing/2014/main" id="{BCBE84BD-22B6-AD4C-8B78-71EA18AA6151}"/>
              </a:ext>
            </a:extLst>
          </p:cNvPr>
          <p:cNvGrpSpPr/>
          <p:nvPr/>
        </p:nvGrpSpPr>
        <p:grpSpPr>
          <a:xfrm>
            <a:off x="9887218" y="1388726"/>
            <a:ext cx="2354652" cy="1876782"/>
            <a:chOff x="9700180" y="1388726"/>
            <a:chExt cx="2354652" cy="1876782"/>
          </a:xfrm>
        </p:grpSpPr>
        <p:sp>
          <p:nvSpPr>
            <p:cNvPr id="9" name="TextBox 8">
              <a:extLst>
                <a:ext uri="{FF2B5EF4-FFF2-40B4-BE49-F238E27FC236}">
                  <a16:creationId xmlns:a16="http://schemas.microsoft.com/office/drawing/2014/main" id="{CD090DD9-FCE8-E541-B38B-623975622518}"/>
                </a:ext>
              </a:extLst>
            </p:cNvPr>
            <p:cNvSpPr txBox="1"/>
            <p:nvPr/>
          </p:nvSpPr>
          <p:spPr>
            <a:xfrm>
              <a:off x="10378770" y="1388726"/>
              <a:ext cx="242374" cy="369332"/>
            </a:xfrm>
            <a:prstGeom prst="rect">
              <a:avLst/>
            </a:prstGeom>
            <a:noFill/>
          </p:spPr>
          <p:txBody>
            <a:bodyPr wrap="none" rtlCol="0">
              <a:spAutoFit/>
            </a:bodyPr>
            <a:lstStyle/>
            <a:p>
              <a:r>
                <a:rPr lang="en-US" dirty="0"/>
                <a:t>I</a:t>
              </a:r>
            </a:p>
          </p:txBody>
        </p:sp>
        <p:sp>
          <p:nvSpPr>
            <p:cNvPr id="5" name="Rectangle 4">
              <a:extLst>
                <a:ext uri="{FF2B5EF4-FFF2-40B4-BE49-F238E27FC236}">
                  <a16:creationId xmlns:a16="http://schemas.microsoft.com/office/drawing/2014/main" id="{FFA6E90F-0EF9-5E40-9E8D-5404154222DE}"/>
                </a:ext>
              </a:extLst>
            </p:cNvPr>
            <p:cNvSpPr/>
            <p:nvPr/>
          </p:nvSpPr>
          <p:spPr>
            <a:xfrm>
              <a:off x="10829584" y="2101049"/>
              <a:ext cx="245806" cy="513546"/>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2BCCE597-1B40-6B42-B3E5-85980209A274}"/>
                </a:ext>
              </a:extLst>
            </p:cNvPr>
            <p:cNvSpPr txBox="1"/>
            <p:nvPr/>
          </p:nvSpPr>
          <p:spPr>
            <a:xfrm>
              <a:off x="10800073" y="2167232"/>
              <a:ext cx="253557" cy="369332"/>
            </a:xfrm>
            <a:prstGeom prst="rect">
              <a:avLst/>
            </a:prstGeom>
            <a:noFill/>
          </p:spPr>
          <p:txBody>
            <a:bodyPr wrap="square" rtlCol="0">
              <a:spAutoFit/>
            </a:bodyPr>
            <a:lstStyle/>
            <a:p>
              <a:r>
                <a:rPr lang="en-US" dirty="0"/>
                <a:t>Z</a:t>
              </a:r>
            </a:p>
          </p:txBody>
        </p:sp>
        <p:cxnSp>
          <p:nvCxnSpPr>
            <p:cNvPr id="27" name="Straight Connector 26">
              <a:extLst>
                <a:ext uri="{FF2B5EF4-FFF2-40B4-BE49-F238E27FC236}">
                  <a16:creationId xmlns:a16="http://schemas.microsoft.com/office/drawing/2014/main" id="{57158C40-9BEA-8441-978B-A5953A3CB455}"/>
                </a:ext>
              </a:extLst>
            </p:cNvPr>
            <p:cNvCxnSpPr>
              <a:cxnSpLocks/>
            </p:cNvCxnSpPr>
            <p:nvPr/>
          </p:nvCxnSpPr>
          <p:spPr>
            <a:xfrm>
              <a:off x="10160991" y="1690366"/>
              <a:ext cx="7816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94D827B8-5AB6-4F40-ABA5-F4B69DD317F6}"/>
                </a:ext>
              </a:extLst>
            </p:cNvPr>
            <p:cNvCxnSpPr>
              <a:cxnSpLocks/>
            </p:cNvCxnSpPr>
            <p:nvPr/>
          </p:nvCxnSpPr>
          <p:spPr>
            <a:xfrm>
              <a:off x="10937723" y="1690366"/>
              <a:ext cx="0" cy="39820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6" name="Group 13">
              <a:extLst>
                <a:ext uri="{FF2B5EF4-FFF2-40B4-BE49-F238E27FC236}">
                  <a16:creationId xmlns:a16="http://schemas.microsoft.com/office/drawing/2014/main" id="{EFF53BFC-8CF9-2045-A6E3-9B65CB33CBDF}"/>
                </a:ext>
              </a:extLst>
            </p:cNvPr>
            <p:cNvGrpSpPr>
              <a:grpSpLocks noChangeAspect="1"/>
            </p:cNvGrpSpPr>
            <p:nvPr/>
          </p:nvGrpSpPr>
          <p:grpSpPr bwMode="auto">
            <a:xfrm>
              <a:off x="10126572" y="1619071"/>
              <a:ext cx="152400" cy="152400"/>
              <a:chOff x="1344" y="2064"/>
              <a:chExt cx="192" cy="192"/>
            </a:xfrm>
          </p:grpSpPr>
          <p:sp>
            <p:nvSpPr>
              <p:cNvPr id="47" name="Oval 14">
                <a:extLst>
                  <a:ext uri="{FF2B5EF4-FFF2-40B4-BE49-F238E27FC236}">
                    <a16:creationId xmlns:a16="http://schemas.microsoft.com/office/drawing/2014/main" id="{31259E37-5983-A840-B409-0C93076E2DC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8" name="Rectangle 15">
                <a:extLst>
                  <a:ext uri="{FF2B5EF4-FFF2-40B4-BE49-F238E27FC236}">
                    <a16:creationId xmlns:a16="http://schemas.microsoft.com/office/drawing/2014/main" id="{C9034A48-DBAF-FE40-959D-A0AB4C7069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9" name="Group 220">
              <a:extLst>
                <a:ext uri="{FF2B5EF4-FFF2-40B4-BE49-F238E27FC236}">
                  <a16:creationId xmlns:a16="http://schemas.microsoft.com/office/drawing/2014/main" id="{BB46F2B9-4CCF-D54C-86CC-2EAE0E9197A7}"/>
                </a:ext>
              </a:extLst>
            </p:cNvPr>
            <p:cNvGrpSpPr>
              <a:grpSpLocks/>
            </p:cNvGrpSpPr>
            <p:nvPr/>
          </p:nvGrpSpPr>
          <p:grpSpPr bwMode="auto">
            <a:xfrm>
              <a:off x="10873831" y="2624425"/>
              <a:ext cx="152400" cy="304800"/>
              <a:chOff x="3264" y="3072"/>
              <a:chExt cx="96" cy="192"/>
            </a:xfrm>
          </p:grpSpPr>
          <p:sp>
            <p:nvSpPr>
              <p:cNvPr id="51" name="Line 17">
                <a:extLst>
                  <a:ext uri="{FF2B5EF4-FFF2-40B4-BE49-F238E27FC236}">
                    <a16:creationId xmlns:a16="http://schemas.microsoft.com/office/drawing/2014/main" id="{EB769595-0B49-DA4A-80D1-023B9600B24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Freeform 18">
                <a:extLst>
                  <a:ext uri="{FF2B5EF4-FFF2-40B4-BE49-F238E27FC236}">
                    <a16:creationId xmlns:a16="http://schemas.microsoft.com/office/drawing/2014/main" id="{80859878-6FA3-654D-8312-B2AF21FA9D8E}"/>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53" name="TextBox 52">
              <a:extLst>
                <a:ext uri="{FF2B5EF4-FFF2-40B4-BE49-F238E27FC236}">
                  <a16:creationId xmlns:a16="http://schemas.microsoft.com/office/drawing/2014/main" id="{88667B84-F67F-F348-AC7D-8A2DB9093DBB}"/>
                </a:ext>
              </a:extLst>
            </p:cNvPr>
            <p:cNvSpPr txBox="1"/>
            <p:nvPr/>
          </p:nvSpPr>
          <p:spPr>
            <a:xfrm>
              <a:off x="9700180" y="2926954"/>
              <a:ext cx="2354652" cy="338554"/>
            </a:xfrm>
            <a:prstGeom prst="rect">
              <a:avLst/>
            </a:prstGeom>
            <a:noFill/>
          </p:spPr>
          <p:txBody>
            <a:bodyPr wrap="square" rtlCol="0">
              <a:spAutoFit/>
            </a:bodyPr>
            <a:lstStyle/>
            <a:p>
              <a:r>
                <a:rPr lang="en-US" sz="1600" dirty="0"/>
                <a:t>Transmitting Antenna</a:t>
              </a:r>
            </a:p>
          </p:txBody>
        </p:sp>
      </p:grpSp>
      <p:grpSp>
        <p:nvGrpSpPr>
          <p:cNvPr id="11" name="Group 10">
            <a:extLst>
              <a:ext uri="{FF2B5EF4-FFF2-40B4-BE49-F238E27FC236}">
                <a16:creationId xmlns:a16="http://schemas.microsoft.com/office/drawing/2014/main" id="{5B258CD1-B871-904F-B295-1820E53A117E}"/>
              </a:ext>
            </a:extLst>
          </p:cNvPr>
          <p:cNvGrpSpPr/>
          <p:nvPr/>
        </p:nvGrpSpPr>
        <p:grpSpPr>
          <a:xfrm>
            <a:off x="9963125" y="4084708"/>
            <a:ext cx="2354652" cy="2327213"/>
            <a:chOff x="9148337" y="3208394"/>
            <a:chExt cx="2354652" cy="2327213"/>
          </a:xfrm>
        </p:grpSpPr>
        <p:grpSp>
          <p:nvGrpSpPr>
            <p:cNvPr id="29" name="Group 207">
              <a:extLst>
                <a:ext uri="{FF2B5EF4-FFF2-40B4-BE49-F238E27FC236}">
                  <a16:creationId xmlns:a16="http://schemas.microsoft.com/office/drawing/2014/main" id="{1EF8A4AC-3ACC-B746-9794-AF4361283774}"/>
                </a:ext>
              </a:extLst>
            </p:cNvPr>
            <p:cNvGrpSpPr>
              <a:grpSpLocks/>
            </p:cNvGrpSpPr>
            <p:nvPr/>
          </p:nvGrpSpPr>
          <p:grpSpPr bwMode="auto">
            <a:xfrm>
              <a:off x="10251442" y="4215318"/>
              <a:ext cx="304800" cy="762000"/>
              <a:chOff x="4560" y="2400"/>
              <a:chExt cx="192" cy="480"/>
            </a:xfrm>
          </p:grpSpPr>
          <p:sp>
            <p:nvSpPr>
              <p:cNvPr id="30" name="Oval 111">
                <a:extLst>
                  <a:ext uri="{FF2B5EF4-FFF2-40B4-BE49-F238E27FC236}">
                    <a16:creationId xmlns:a16="http://schemas.microsoft.com/office/drawing/2014/main" id="{6BF5AE43-3447-4545-AB10-5DC951078222}"/>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31" name="Line 112">
                <a:extLst>
                  <a:ext uri="{FF2B5EF4-FFF2-40B4-BE49-F238E27FC236}">
                    <a16:creationId xmlns:a16="http://schemas.microsoft.com/office/drawing/2014/main" id="{125C1D26-99D5-824D-B427-829BCB6AA479}"/>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13">
                <a:extLst>
                  <a:ext uri="{FF2B5EF4-FFF2-40B4-BE49-F238E27FC236}">
                    <a16:creationId xmlns:a16="http://schemas.microsoft.com/office/drawing/2014/main" id="{72C83990-F1B1-6048-8A2C-49EAB34EB3F7}"/>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36" name="Group 117">
                <a:extLst>
                  <a:ext uri="{FF2B5EF4-FFF2-40B4-BE49-F238E27FC236}">
                    <a16:creationId xmlns:a16="http://schemas.microsoft.com/office/drawing/2014/main" id="{502701F9-6518-1C49-B820-A8ED3E8FB4DE}"/>
                  </a:ext>
                </a:extLst>
              </p:cNvPr>
              <p:cNvGrpSpPr>
                <a:grpSpLocks noChangeAspect="1"/>
              </p:cNvGrpSpPr>
              <p:nvPr/>
            </p:nvGrpSpPr>
            <p:grpSpPr bwMode="auto">
              <a:xfrm>
                <a:off x="4608" y="2592"/>
                <a:ext cx="96" cy="96"/>
                <a:chOff x="2929" y="3217"/>
                <a:chExt cx="383" cy="191"/>
              </a:xfrm>
            </p:grpSpPr>
            <p:sp>
              <p:nvSpPr>
                <p:cNvPr id="37" name="Arc 118">
                  <a:extLst>
                    <a:ext uri="{FF2B5EF4-FFF2-40B4-BE49-F238E27FC236}">
                      <a16:creationId xmlns:a16="http://schemas.microsoft.com/office/drawing/2014/main" id="{2A71BB7F-97B9-8047-96C2-801EAFB1A80B}"/>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119">
                  <a:extLst>
                    <a:ext uri="{FF2B5EF4-FFF2-40B4-BE49-F238E27FC236}">
                      <a16:creationId xmlns:a16="http://schemas.microsoft.com/office/drawing/2014/main" id="{8532D6F2-EB74-E641-B590-A7F257B11F58}"/>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54" name="Rectangle 53">
              <a:extLst>
                <a:ext uri="{FF2B5EF4-FFF2-40B4-BE49-F238E27FC236}">
                  <a16:creationId xmlns:a16="http://schemas.microsoft.com/office/drawing/2014/main" id="{BA46CAEB-054B-3645-AAEB-4D383A5863D0}"/>
                </a:ext>
              </a:extLst>
            </p:cNvPr>
            <p:cNvSpPr/>
            <p:nvPr/>
          </p:nvSpPr>
          <p:spPr>
            <a:xfrm>
              <a:off x="10281416" y="3690372"/>
              <a:ext cx="245806" cy="513546"/>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CE14B5DC-201E-4F47-9D4C-05FB347E1DB5}"/>
                </a:ext>
              </a:extLst>
            </p:cNvPr>
            <p:cNvSpPr txBox="1"/>
            <p:nvPr/>
          </p:nvSpPr>
          <p:spPr>
            <a:xfrm>
              <a:off x="10251905" y="3756555"/>
              <a:ext cx="253557" cy="369332"/>
            </a:xfrm>
            <a:prstGeom prst="rect">
              <a:avLst/>
            </a:prstGeom>
            <a:noFill/>
          </p:spPr>
          <p:txBody>
            <a:bodyPr wrap="square" rtlCol="0">
              <a:spAutoFit/>
            </a:bodyPr>
            <a:lstStyle/>
            <a:p>
              <a:r>
                <a:rPr lang="en-US" dirty="0"/>
                <a:t>Z</a:t>
              </a:r>
            </a:p>
          </p:txBody>
        </p:sp>
        <p:cxnSp>
          <p:nvCxnSpPr>
            <p:cNvPr id="56" name="Straight Connector 55">
              <a:extLst>
                <a:ext uri="{FF2B5EF4-FFF2-40B4-BE49-F238E27FC236}">
                  <a16:creationId xmlns:a16="http://schemas.microsoft.com/office/drawing/2014/main" id="{1CC9920C-B099-6445-88F7-1C72CA3E0402}"/>
                </a:ext>
              </a:extLst>
            </p:cNvPr>
            <p:cNvCxnSpPr>
              <a:cxnSpLocks/>
            </p:cNvCxnSpPr>
            <p:nvPr/>
          </p:nvCxnSpPr>
          <p:spPr>
            <a:xfrm>
              <a:off x="9612823" y="3279689"/>
              <a:ext cx="7816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EAB2E18A-2183-1747-BE03-43EBD6D9415C}"/>
                </a:ext>
              </a:extLst>
            </p:cNvPr>
            <p:cNvCxnSpPr>
              <a:cxnSpLocks/>
            </p:cNvCxnSpPr>
            <p:nvPr/>
          </p:nvCxnSpPr>
          <p:spPr>
            <a:xfrm>
              <a:off x="10389555" y="3279689"/>
              <a:ext cx="0" cy="39820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8" name="Group 13">
              <a:extLst>
                <a:ext uri="{FF2B5EF4-FFF2-40B4-BE49-F238E27FC236}">
                  <a16:creationId xmlns:a16="http://schemas.microsoft.com/office/drawing/2014/main" id="{E10E8260-77AB-334F-9303-2A63B1137293}"/>
                </a:ext>
              </a:extLst>
            </p:cNvPr>
            <p:cNvGrpSpPr>
              <a:grpSpLocks noChangeAspect="1"/>
            </p:cNvGrpSpPr>
            <p:nvPr/>
          </p:nvGrpSpPr>
          <p:grpSpPr bwMode="auto">
            <a:xfrm>
              <a:off x="9578404" y="3208394"/>
              <a:ext cx="152400" cy="152400"/>
              <a:chOff x="1344" y="2064"/>
              <a:chExt cx="192" cy="192"/>
            </a:xfrm>
          </p:grpSpPr>
          <p:sp>
            <p:nvSpPr>
              <p:cNvPr id="59" name="Oval 14">
                <a:extLst>
                  <a:ext uri="{FF2B5EF4-FFF2-40B4-BE49-F238E27FC236}">
                    <a16:creationId xmlns:a16="http://schemas.microsoft.com/office/drawing/2014/main" id="{968A0519-8EC8-A142-B855-230E000074F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0" name="Rectangle 15">
                <a:extLst>
                  <a:ext uri="{FF2B5EF4-FFF2-40B4-BE49-F238E27FC236}">
                    <a16:creationId xmlns:a16="http://schemas.microsoft.com/office/drawing/2014/main" id="{B8FE2F51-DD7F-6D43-9A01-052C0EB1765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1" name="Group 220">
              <a:extLst>
                <a:ext uri="{FF2B5EF4-FFF2-40B4-BE49-F238E27FC236}">
                  <a16:creationId xmlns:a16="http://schemas.microsoft.com/office/drawing/2014/main" id="{F3AE1C63-7633-3E46-898A-9D72DE60377D}"/>
                </a:ext>
              </a:extLst>
            </p:cNvPr>
            <p:cNvGrpSpPr>
              <a:grpSpLocks/>
            </p:cNvGrpSpPr>
            <p:nvPr/>
          </p:nvGrpSpPr>
          <p:grpSpPr bwMode="auto">
            <a:xfrm>
              <a:off x="10325663" y="4777953"/>
              <a:ext cx="152400" cy="304800"/>
              <a:chOff x="3264" y="3072"/>
              <a:chExt cx="96" cy="192"/>
            </a:xfrm>
          </p:grpSpPr>
          <p:sp>
            <p:nvSpPr>
              <p:cNvPr id="62" name="Line 17">
                <a:extLst>
                  <a:ext uri="{FF2B5EF4-FFF2-40B4-BE49-F238E27FC236}">
                    <a16:creationId xmlns:a16="http://schemas.microsoft.com/office/drawing/2014/main" id="{454FDD17-C9F2-7044-8917-BAB11928AD6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Freeform 18">
                <a:extLst>
                  <a:ext uri="{FF2B5EF4-FFF2-40B4-BE49-F238E27FC236}">
                    <a16:creationId xmlns:a16="http://schemas.microsoft.com/office/drawing/2014/main" id="{1DE75A89-D0C9-C248-9C47-53E9955F2DD4}"/>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64" name="TextBox 63">
              <a:extLst>
                <a:ext uri="{FF2B5EF4-FFF2-40B4-BE49-F238E27FC236}">
                  <a16:creationId xmlns:a16="http://schemas.microsoft.com/office/drawing/2014/main" id="{EA69B439-686F-5941-9323-9C87EF799DE7}"/>
                </a:ext>
              </a:extLst>
            </p:cNvPr>
            <p:cNvSpPr txBox="1"/>
            <p:nvPr/>
          </p:nvSpPr>
          <p:spPr>
            <a:xfrm>
              <a:off x="9855793" y="4418086"/>
              <a:ext cx="394660" cy="369332"/>
            </a:xfrm>
            <a:prstGeom prst="rect">
              <a:avLst/>
            </a:prstGeom>
            <a:noFill/>
          </p:spPr>
          <p:txBody>
            <a:bodyPr wrap="none" rtlCol="0">
              <a:spAutoFit/>
            </a:bodyPr>
            <a:lstStyle/>
            <a:p>
              <a:r>
                <a:rPr lang="en-US" dirty="0"/>
                <a:t>V</a:t>
              </a:r>
              <a:r>
                <a:rPr lang="en-US" baseline="-25000" dirty="0"/>
                <a:t>0</a:t>
              </a:r>
            </a:p>
          </p:txBody>
        </p:sp>
        <p:sp>
          <p:nvSpPr>
            <p:cNvPr id="65" name="TextBox 64">
              <a:extLst>
                <a:ext uri="{FF2B5EF4-FFF2-40B4-BE49-F238E27FC236}">
                  <a16:creationId xmlns:a16="http://schemas.microsoft.com/office/drawing/2014/main" id="{27F3CB01-630F-B94B-904C-169DEF366019}"/>
                </a:ext>
              </a:extLst>
            </p:cNvPr>
            <p:cNvSpPr txBox="1"/>
            <p:nvPr/>
          </p:nvSpPr>
          <p:spPr>
            <a:xfrm>
              <a:off x="9148337" y="5197053"/>
              <a:ext cx="2354652" cy="338554"/>
            </a:xfrm>
            <a:prstGeom prst="rect">
              <a:avLst/>
            </a:prstGeom>
            <a:noFill/>
          </p:spPr>
          <p:txBody>
            <a:bodyPr wrap="square" rtlCol="0">
              <a:spAutoFit/>
            </a:bodyPr>
            <a:lstStyle/>
            <a:p>
              <a:r>
                <a:rPr lang="en-US" sz="1600" dirty="0"/>
                <a:t>Receiving Antenna</a:t>
              </a:r>
            </a:p>
          </p:txBody>
        </p:sp>
      </p:grpSp>
    </p:spTree>
    <p:extLst>
      <p:ext uri="{BB962C8B-B14F-4D97-AF65-F5344CB8AC3E}">
        <p14:creationId xmlns:p14="http://schemas.microsoft.com/office/powerpoint/2010/main" val="314705801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Modulators and detectors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80</a:t>
            </a:fld>
            <a:endParaRPr lang="en-US"/>
          </a:p>
        </p:txBody>
      </p:sp>
      <p:grpSp>
        <p:nvGrpSpPr>
          <p:cNvPr id="187" name="Group 186">
            <a:extLst>
              <a:ext uri="{FF2B5EF4-FFF2-40B4-BE49-F238E27FC236}">
                <a16:creationId xmlns:a16="http://schemas.microsoft.com/office/drawing/2014/main" id="{A1E0F896-E5F5-1B43-9E11-B9EEF83826B5}"/>
              </a:ext>
            </a:extLst>
          </p:cNvPr>
          <p:cNvGrpSpPr/>
          <p:nvPr/>
        </p:nvGrpSpPr>
        <p:grpSpPr>
          <a:xfrm>
            <a:off x="7303775" y="1545936"/>
            <a:ext cx="3813508" cy="2041280"/>
            <a:chOff x="4390072" y="1698886"/>
            <a:chExt cx="3813508" cy="2041280"/>
          </a:xfrm>
        </p:grpSpPr>
        <p:sp>
          <p:nvSpPr>
            <p:cNvPr id="6" name="TextBox 5">
              <a:extLst>
                <a:ext uri="{FF2B5EF4-FFF2-40B4-BE49-F238E27FC236}">
                  <a16:creationId xmlns:a16="http://schemas.microsoft.com/office/drawing/2014/main" id="{F2B647DE-3255-5543-89C0-4F311C5C9C85}"/>
                </a:ext>
              </a:extLst>
            </p:cNvPr>
            <p:cNvSpPr txBox="1"/>
            <p:nvPr/>
          </p:nvSpPr>
          <p:spPr>
            <a:xfrm>
              <a:off x="4598020" y="1698886"/>
              <a:ext cx="3605560" cy="369332"/>
            </a:xfrm>
            <a:prstGeom prst="rect">
              <a:avLst/>
            </a:prstGeom>
            <a:noFill/>
          </p:spPr>
          <p:txBody>
            <a:bodyPr wrap="square" rtlCol="0">
              <a:spAutoFit/>
            </a:bodyPr>
            <a:lstStyle/>
            <a:p>
              <a:r>
                <a:rPr lang="en-US" dirty="0"/>
                <a:t>Simple FM detector</a:t>
              </a:r>
            </a:p>
          </p:txBody>
        </p:sp>
        <p:grpSp>
          <p:nvGrpSpPr>
            <p:cNvPr id="31" name="Group 210">
              <a:extLst>
                <a:ext uri="{FF2B5EF4-FFF2-40B4-BE49-F238E27FC236}">
                  <a16:creationId xmlns:a16="http://schemas.microsoft.com/office/drawing/2014/main" id="{98613A3C-16C4-7441-AC2D-A83738F69F49}"/>
                </a:ext>
              </a:extLst>
            </p:cNvPr>
            <p:cNvGrpSpPr>
              <a:grpSpLocks/>
            </p:cNvGrpSpPr>
            <p:nvPr/>
          </p:nvGrpSpPr>
          <p:grpSpPr bwMode="auto">
            <a:xfrm>
              <a:off x="5675264" y="2307204"/>
              <a:ext cx="304800" cy="762000"/>
              <a:chOff x="3216" y="1728"/>
              <a:chExt cx="192" cy="480"/>
            </a:xfrm>
          </p:grpSpPr>
          <p:sp>
            <p:nvSpPr>
              <p:cNvPr id="36" name="Line 8">
                <a:extLst>
                  <a:ext uri="{FF2B5EF4-FFF2-40B4-BE49-F238E27FC236}">
                    <a16:creationId xmlns:a16="http://schemas.microsoft.com/office/drawing/2014/main" id="{77641C7C-B9A9-7F46-AB13-2B4E3DCED1D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9">
                <a:extLst>
                  <a:ext uri="{FF2B5EF4-FFF2-40B4-BE49-F238E27FC236}">
                    <a16:creationId xmlns:a16="http://schemas.microsoft.com/office/drawing/2014/main" id="{AEF5DBDF-28BB-1848-821B-66D8E54F2F5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0">
                <a:extLst>
                  <a:ext uri="{FF2B5EF4-FFF2-40B4-BE49-F238E27FC236}">
                    <a16:creationId xmlns:a16="http://schemas.microsoft.com/office/drawing/2014/main" id="{86FCA8F1-3B76-AA4E-ADEC-8A45FFE1600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11">
                <a:extLst>
                  <a:ext uri="{FF2B5EF4-FFF2-40B4-BE49-F238E27FC236}">
                    <a16:creationId xmlns:a16="http://schemas.microsoft.com/office/drawing/2014/main" id="{E0F0B94C-D819-914A-BAAD-D81D1A265EA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 name="Straight Connector 4">
              <a:extLst>
                <a:ext uri="{FF2B5EF4-FFF2-40B4-BE49-F238E27FC236}">
                  <a16:creationId xmlns:a16="http://schemas.microsoft.com/office/drawing/2014/main" id="{F6311B81-237D-994E-8946-15522B87D418}"/>
                </a:ext>
              </a:extLst>
            </p:cNvPr>
            <p:cNvCxnSpPr/>
            <p:nvPr/>
          </p:nvCxnSpPr>
          <p:spPr>
            <a:xfrm>
              <a:off x="6143631" y="2297129"/>
              <a:ext cx="82519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5" name="Freeform 12">
              <a:extLst>
                <a:ext uri="{FF2B5EF4-FFF2-40B4-BE49-F238E27FC236}">
                  <a16:creationId xmlns:a16="http://schemas.microsoft.com/office/drawing/2014/main" id="{D69B7979-484D-D54D-901D-7CEAFD7726EE}"/>
                </a:ext>
              </a:extLst>
            </p:cNvPr>
            <p:cNvSpPr>
              <a:spLocks noChangeAspect="1"/>
            </p:cNvSpPr>
            <p:nvPr/>
          </p:nvSpPr>
          <p:spPr bwMode="auto">
            <a:xfrm>
              <a:off x="4889368" y="228521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36" name="Group 218">
              <a:extLst>
                <a:ext uri="{FF2B5EF4-FFF2-40B4-BE49-F238E27FC236}">
                  <a16:creationId xmlns:a16="http://schemas.microsoft.com/office/drawing/2014/main" id="{EA596B68-3071-7344-817D-D19CB333D34D}"/>
                </a:ext>
              </a:extLst>
            </p:cNvPr>
            <p:cNvGrpSpPr>
              <a:grpSpLocks/>
            </p:cNvGrpSpPr>
            <p:nvPr/>
          </p:nvGrpSpPr>
          <p:grpSpPr bwMode="auto">
            <a:xfrm rot="5400000">
              <a:off x="5943600" y="1915605"/>
              <a:ext cx="152400" cy="762000"/>
              <a:chOff x="5280" y="1200"/>
              <a:chExt cx="96" cy="480"/>
            </a:xfrm>
          </p:grpSpPr>
          <p:sp>
            <p:nvSpPr>
              <p:cNvPr id="137" name="Line 106">
                <a:extLst>
                  <a:ext uri="{FF2B5EF4-FFF2-40B4-BE49-F238E27FC236}">
                    <a16:creationId xmlns:a16="http://schemas.microsoft.com/office/drawing/2014/main" id="{0CD6FBB6-2AC6-5340-83C5-0D24F6A887B4}"/>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8" name="Line 107">
                <a:extLst>
                  <a:ext uri="{FF2B5EF4-FFF2-40B4-BE49-F238E27FC236}">
                    <a16:creationId xmlns:a16="http://schemas.microsoft.com/office/drawing/2014/main" id="{BBAED855-6292-9741-B06C-5574512D8806}"/>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9" name="Freeform 108">
                <a:extLst>
                  <a:ext uri="{FF2B5EF4-FFF2-40B4-BE49-F238E27FC236}">
                    <a16:creationId xmlns:a16="http://schemas.microsoft.com/office/drawing/2014/main" id="{CBCF6EBD-2980-674D-BA87-C44737E7956A}"/>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40" name="Line 109">
                <a:extLst>
                  <a:ext uri="{FF2B5EF4-FFF2-40B4-BE49-F238E27FC236}">
                    <a16:creationId xmlns:a16="http://schemas.microsoft.com/office/drawing/2014/main" id="{A13F1773-80AB-6843-AE64-ACA49B86BCA2}"/>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1" name="Group 207">
              <a:extLst>
                <a:ext uri="{FF2B5EF4-FFF2-40B4-BE49-F238E27FC236}">
                  <a16:creationId xmlns:a16="http://schemas.microsoft.com/office/drawing/2014/main" id="{DD450908-D961-C14A-A402-7E97B05EE2AB}"/>
                </a:ext>
              </a:extLst>
            </p:cNvPr>
            <p:cNvGrpSpPr>
              <a:grpSpLocks/>
            </p:cNvGrpSpPr>
            <p:nvPr/>
          </p:nvGrpSpPr>
          <p:grpSpPr bwMode="auto">
            <a:xfrm>
              <a:off x="4809102" y="2978166"/>
              <a:ext cx="304800" cy="762000"/>
              <a:chOff x="4560" y="2400"/>
              <a:chExt cx="192" cy="480"/>
            </a:xfrm>
          </p:grpSpPr>
          <p:sp>
            <p:nvSpPr>
              <p:cNvPr id="142" name="Oval 111">
                <a:extLst>
                  <a:ext uri="{FF2B5EF4-FFF2-40B4-BE49-F238E27FC236}">
                    <a16:creationId xmlns:a16="http://schemas.microsoft.com/office/drawing/2014/main" id="{7A47C597-65E1-A848-B003-628C8C1DF848}"/>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43" name="Line 112">
                <a:extLst>
                  <a:ext uri="{FF2B5EF4-FFF2-40B4-BE49-F238E27FC236}">
                    <a16:creationId xmlns:a16="http://schemas.microsoft.com/office/drawing/2014/main" id="{40344015-CEA1-4E42-B965-3E9DAC1F5B9C}"/>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13">
                <a:extLst>
                  <a:ext uri="{FF2B5EF4-FFF2-40B4-BE49-F238E27FC236}">
                    <a16:creationId xmlns:a16="http://schemas.microsoft.com/office/drawing/2014/main" id="{27877C15-F187-824A-83AA-3D1CB4EA5F2B}"/>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14">
                <a:extLst>
                  <a:ext uri="{FF2B5EF4-FFF2-40B4-BE49-F238E27FC236}">
                    <a16:creationId xmlns:a16="http://schemas.microsoft.com/office/drawing/2014/main" id="{B5E6BD7A-F2AC-1845-B414-3DD056E2FDB6}"/>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15">
                <a:extLst>
                  <a:ext uri="{FF2B5EF4-FFF2-40B4-BE49-F238E27FC236}">
                    <a16:creationId xmlns:a16="http://schemas.microsoft.com/office/drawing/2014/main" id="{066207D9-1C7A-A449-8D46-29D869F189DA}"/>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7" name="Line 116">
                <a:extLst>
                  <a:ext uri="{FF2B5EF4-FFF2-40B4-BE49-F238E27FC236}">
                    <a16:creationId xmlns:a16="http://schemas.microsoft.com/office/drawing/2014/main" id="{FB5EC610-AD87-A941-8DFD-D6EA31086765}"/>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48" name="Group 117">
                <a:extLst>
                  <a:ext uri="{FF2B5EF4-FFF2-40B4-BE49-F238E27FC236}">
                    <a16:creationId xmlns:a16="http://schemas.microsoft.com/office/drawing/2014/main" id="{B2061031-A822-3546-9FA3-57069AD68212}"/>
                  </a:ext>
                </a:extLst>
              </p:cNvPr>
              <p:cNvGrpSpPr>
                <a:grpSpLocks noChangeAspect="1"/>
              </p:cNvGrpSpPr>
              <p:nvPr/>
            </p:nvGrpSpPr>
            <p:grpSpPr bwMode="auto">
              <a:xfrm>
                <a:off x="4608" y="2592"/>
                <a:ext cx="96" cy="96"/>
                <a:chOff x="2929" y="3217"/>
                <a:chExt cx="383" cy="191"/>
              </a:xfrm>
            </p:grpSpPr>
            <p:sp>
              <p:nvSpPr>
                <p:cNvPr id="149" name="Arc 118">
                  <a:extLst>
                    <a:ext uri="{FF2B5EF4-FFF2-40B4-BE49-F238E27FC236}">
                      <a16:creationId xmlns:a16="http://schemas.microsoft.com/office/drawing/2014/main" id="{833C57B7-3BF6-6545-B848-314E6453A45E}"/>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0" name="Arc 119">
                  <a:extLst>
                    <a:ext uri="{FF2B5EF4-FFF2-40B4-BE49-F238E27FC236}">
                      <a16:creationId xmlns:a16="http://schemas.microsoft.com/office/drawing/2014/main" id="{223A15FA-22DF-2649-9AFC-C0D5B26F8D40}"/>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151" name="Group 209">
              <a:extLst>
                <a:ext uri="{FF2B5EF4-FFF2-40B4-BE49-F238E27FC236}">
                  <a16:creationId xmlns:a16="http://schemas.microsoft.com/office/drawing/2014/main" id="{3BA23F73-6903-C94B-A949-C374016594ED}"/>
                </a:ext>
              </a:extLst>
            </p:cNvPr>
            <p:cNvGrpSpPr>
              <a:grpSpLocks/>
            </p:cNvGrpSpPr>
            <p:nvPr/>
          </p:nvGrpSpPr>
          <p:grpSpPr bwMode="auto">
            <a:xfrm>
              <a:off x="5383476" y="2285214"/>
              <a:ext cx="152400" cy="762000"/>
              <a:chOff x="3935" y="1728"/>
              <a:chExt cx="96" cy="480"/>
            </a:xfrm>
          </p:grpSpPr>
          <p:sp>
            <p:nvSpPr>
              <p:cNvPr id="152" name="Arc 59">
                <a:extLst>
                  <a:ext uri="{FF2B5EF4-FFF2-40B4-BE49-F238E27FC236}">
                    <a16:creationId xmlns:a16="http://schemas.microsoft.com/office/drawing/2014/main" id="{CCEDAAFA-C9DC-A440-B96F-8847419AB60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3" name="Arc 60">
                <a:extLst>
                  <a:ext uri="{FF2B5EF4-FFF2-40B4-BE49-F238E27FC236}">
                    <a16:creationId xmlns:a16="http://schemas.microsoft.com/office/drawing/2014/main" id="{D63E8CCC-E4C5-3A4D-A3FE-DBCC91E1931B}"/>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4" name="Arc 61">
                <a:extLst>
                  <a:ext uri="{FF2B5EF4-FFF2-40B4-BE49-F238E27FC236}">
                    <a16:creationId xmlns:a16="http://schemas.microsoft.com/office/drawing/2014/main" id="{639540A1-519B-2A4E-AA90-DB34CAD53E6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5" name="Arc 62">
                <a:extLst>
                  <a:ext uri="{FF2B5EF4-FFF2-40B4-BE49-F238E27FC236}">
                    <a16:creationId xmlns:a16="http://schemas.microsoft.com/office/drawing/2014/main" id="{2830D845-EE8F-D64B-96BC-64358878336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6" name="Line 63">
                <a:extLst>
                  <a:ext uri="{FF2B5EF4-FFF2-40B4-BE49-F238E27FC236}">
                    <a16:creationId xmlns:a16="http://schemas.microsoft.com/office/drawing/2014/main" id="{84562746-DA67-F145-86C3-5B68C14CE71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7" name="Line 64">
                <a:extLst>
                  <a:ext uri="{FF2B5EF4-FFF2-40B4-BE49-F238E27FC236}">
                    <a16:creationId xmlns:a16="http://schemas.microsoft.com/office/drawing/2014/main" id="{1655E699-3F02-5C4E-9FC0-A59B7AB8D67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Arc 65">
                <a:extLst>
                  <a:ext uri="{FF2B5EF4-FFF2-40B4-BE49-F238E27FC236}">
                    <a16:creationId xmlns:a16="http://schemas.microsoft.com/office/drawing/2014/main" id="{0BBB196D-4A08-B340-8CD9-9CF90BBB98F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9" name="Arc 66">
                <a:extLst>
                  <a:ext uri="{FF2B5EF4-FFF2-40B4-BE49-F238E27FC236}">
                    <a16:creationId xmlns:a16="http://schemas.microsoft.com/office/drawing/2014/main" id="{87DA2087-1F70-D842-9954-52BF8426C2D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0" name="Arc 67">
                <a:extLst>
                  <a:ext uri="{FF2B5EF4-FFF2-40B4-BE49-F238E27FC236}">
                    <a16:creationId xmlns:a16="http://schemas.microsoft.com/office/drawing/2014/main" id="{84FD8F8D-BC0A-C744-8F58-595B92B1B326}"/>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Arc 68">
                <a:extLst>
                  <a:ext uri="{FF2B5EF4-FFF2-40B4-BE49-F238E27FC236}">
                    <a16:creationId xmlns:a16="http://schemas.microsoft.com/office/drawing/2014/main" id="{A949086A-8550-C741-8DA2-823F6E74FF9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2" name="Arc 69">
                <a:extLst>
                  <a:ext uri="{FF2B5EF4-FFF2-40B4-BE49-F238E27FC236}">
                    <a16:creationId xmlns:a16="http://schemas.microsoft.com/office/drawing/2014/main" id="{218ABF38-0AEA-DF48-9459-2C22E74CD844}"/>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3" name="Arc 70">
                <a:extLst>
                  <a:ext uri="{FF2B5EF4-FFF2-40B4-BE49-F238E27FC236}">
                    <a16:creationId xmlns:a16="http://schemas.microsoft.com/office/drawing/2014/main" id="{15C53A08-98CC-9B41-8A9D-768F199C648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4" name="Arc 71">
                <a:extLst>
                  <a:ext uri="{FF2B5EF4-FFF2-40B4-BE49-F238E27FC236}">
                    <a16:creationId xmlns:a16="http://schemas.microsoft.com/office/drawing/2014/main" id="{4F14C8FF-BDB5-664F-B3C7-D3C59196E58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165" name="Straight Connector 164">
              <a:extLst>
                <a:ext uri="{FF2B5EF4-FFF2-40B4-BE49-F238E27FC236}">
                  <a16:creationId xmlns:a16="http://schemas.microsoft.com/office/drawing/2014/main" id="{07064418-26EE-7545-BC71-743B71774AE0}"/>
                </a:ext>
              </a:extLst>
            </p:cNvPr>
            <p:cNvCxnSpPr/>
            <p:nvPr/>
          </p:nvCxnSpPr>
          <p:spPr>
            <a:xfrm>
              <a:off x="4960454" y="2296605"/>
              <a:ext cx="82519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66" name="Freeform 12">
              <a:extLst>
                <a:ext uri="{FF2B5EF4-FFF2-40B4-BE49-F238E27FC236}">
                  <a16:creationId xmlns:a16="http://schemas.microsoft.com/office/drawing/2014/main" id="{D06CA9C9-DFC1-0048-97DB-04C6E3023CF0}"/>
                </a:ext>
              </a:extLst>
            </p:cNvPr>
            <p:cNvSpPr>
              <a:spLocks noChangeAspect="1"/>
            </p:cNvSpPr>
            <p:nvPr/>
          </p:nvSpPr>
          <p:spPr bwMode="auto">
            <a:xfrm>
              <a:off x="6879996" y="228678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68" name="Group 210">
              <a:extLst>
                <a:ext uri="{FF2B5EF4-FFF2-40B4-BE49-F238E27FC236}">
                  <a16:creationId xmlns:a16="http://schemas.microsoft.com/office/drawing/2014/main" id="{D3125C9B-15F7-2A42-8C0A-7C88F2DE9328}"/>
                </a:ext>
              </a:extLst>
            </p:cNvPr>
            <p:cNvGrpSpPr>
              <a:grpSpLocks/>
            </p:cNvGrpSpPr>
            <p:nvPr/>
          </p:nvGrpSpPr>
          <p:grpSpPr bwMode="auto">
            <a:xfrm>
              <a:off x="6214678" y="2297022"/>
              <a:ext cx="304800" cy="762000"/>
              <a:chOff x="3216" y="1728"/>
              <a:chExt cx="192" cy="480"/>
            </a:xfrm>
          </p:grpSpPr>
          <p:sp>
            <p:nvSpPr>
              <p:cNvPr id="169" name="Line 8">
                <a:extLst>
                  <a:ext uri="{FF2B5EF4-FFF2-40B4-BE49-F238E27FC236}">
                    <a16:creationId xmlns:a16="http://schemas.microsoft.com/office/drawing/2014/main" id="{6E41FD91-5577-B849-978E-E7CFA221EC6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9">
                <a:extLst>
                  <a:ext uri="{FF2B5EF4-FFF2-40B4-BE49-F238E27FC236}">
                    <a16:creationId xmlns:a16="http://schemas.microsoft.com/office/drawing/2014/main" id="{4046E5F4-A1E3-E34D-B2B0-235E07B1716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1" name="Line 10">
                <a:extLst>
                  <a:ext uri="{FF2B5EF4-FFF2-40B4-BE49-F238E27FC236}">
                    <a16:creationId xmlns:a16="http://schemas.microsoft.com/office/drawing/2014/main" id="{EAE02626-5B2C-5946-B778-66DA8A64CB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2" name="Line 11">
                <a:extLst>
                  <a:ext uri="{FF2B5EF4-FFF2-40B4-BE49-F238E27FC236}">
                    <a16:creationId xmlns:a16="http://schemas.microsoft.com/office/drawing/2014/main" id="{2AE4520A-FD7A-FB4D-95D3-10B2D713F94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173" name="TextBox 172">
                  <a:extLst>
                    <a:ext uri="{FF2B5EF4-FFF2-40B4-BE49-F238E27FC236}">
                      <a16:creationId xmlns:a16="http://schemas.microsoft.com/office/drawing/2014/main" id="{458D2468-7236-4944-B35A-89199B85EEB8}"/>
                    </a:ext>
                  </a:extLst>
                </p:cNvPr>
                <p:cNvSpPr txBox="1"/>
                <p:nvPr/>
              </p:nvSpPr>
              <p:spPr>
                <a:xfrm>
                  <a:off x="7101179" y="2639922"/>
                  <a:ext cx="3679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𝐿</m:t>
                            </m:r>
                          </m:sub>
                        </m:sSub>
                      </m:oMath>
                    </m:oMathPara>
                  </a14:m>
                  <a:endParaRPr lang="en-US" dirty="0"/>
                </a:p>
              </p:txBody>
            </p:sp>
          </mc:Choice>
          <mc:Fallback xmlns="">
            <p:sp>
              <p:nvSpPr>
                <p:cNvPr id="173" name="TextBox 172">
                  <a:extLst>
                    <a:ext uri="{FF2B5EF4-FFF2-40B4-BE49-F238E27FC236}">
                      <a16:creationId xmlns:a16="http://schemas.microsoft.com/office/drawing/2014/main" id="{458D2468-7236-4944-B35A-89199B85EEB8}"/>
                    </a:ext>
                  </a:extLst>
                </p:cNvPr>
                <p:cNvSpPr txBox="1">
                  <a:spLocks noRot="1" noChangeAspect="1" noMove="1" noResize="1" noEditPoints="1" noAdjustHandles="1" noChangeArrowheads="1" noChangeShapeType="1" noTextEdit="1"/>
                </p:cNvSpPr>
                <p:nvPr/>
              </p:nvSpPr>
              <p:spPr>
                <a:xfrm>
                  <a:off x="7101179" y="2639922"/>
                  <a:ext cx="367990" cy="338554"/>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4" name="TextBox 173">
                  <a:extLst>
                    <a:ext uri="{FF2B5EF4-FFF2-40B4-BE49-F238E27FC236}">
                      <a16:creationId xmlns:a16="http://schemas.microsoft.com/office/drawing/2014/main" id="{E5386762-D347-154F-89B9-2FD4F9B6205B}"/>
                    </a:ext>
                  </a:extLst>
                </p:cNvPr>
                <p:cNvSpPr txBox="1"/>
                <p:nvPr/>
              </p:nvSpPr>
              <p:spPr>
                <a:xfrm>
                  <a:off x="4519791" y="2433954"/>
                  <a:ext cx="3679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𝑆</m:t>
                            </m:r>
                          </m:sub>
                        </m:sSub>
                      </m:oMath>
                    </m:oMathPara>
                  </a14:m>
                  <a:endParaRPr lang="en-US" dirty="0"/>
                </a:p>
              </p:txBody>
            </p:sp>
          </mc:Choice>
          <mc:Fallback xmlns="">
            <p:sp>
              <p:nvSpPr>
                <p:cNvPr id="174" name="TextBox 173">
                  <a:extLst>
                    <a:ext uri="{FF2B5EF4-FFF2-40B4-BE49-F238E27FC236}">
                      <a16:creationId xmlns:a16="http://schemas.microsoft.com/office/drawing/2014/main" id="{E5386762-D347-154F-89B9-2FD4F9B6205B}"/>
                    </a:ext>
                  </a:extLst>
                </p:cNvPr>
                <p:cNvSpPr txBox="1">
                  <a:spLocks noRot="1" noChangeAspect="1" noMove="1" noResize="1" noEditPoints="1" noAdjustHandles="1" noChangeArrowheads="1" noChangeShapeType="1" noTextEdit="1"/>
                </p:cNvSpPr>
                <p:nvPr/>
              </p:nvSpPr>
              <p:spPr>
                <a:xfrm>
                  <a:off x="4519791" y="2433954"/>
                  <a:ext cx="367990" cy="338554"/>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5" name="TextBox 174">
                  <a:extLst>
                    <a:ext uri="{FF2B5EF4-FFF2-40B4-BE49-F238E27FC236}">
                      <a16:creationId xmlns:a16="http://schemas.microsoft.com/office/drawing/2014/main" id="{31C1EF59-D1AA-324B-9EDC-25649B8A275F}"/>
                    </a:ext>
                  </a:extLst>
                </p:cNvPr>
                <p:cNvSpPr txBox="1"/>
                <p:nvPr/>
              </p:nvSpPr>
              <p:spPr>
                <a:xfrm>
                  <a:off x="6444275" y="2641985"/>
                  <a:ext cx="3679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𝐶</m:t>
                            </m:r>
                          </m:e>
                          <m:sub>
                            <m:r>
                              <a:rPr lang="en-US" sz="1600" b="0" i="1" smtClean="0">
                                <a:latin typeface="Cambria Math" panose="02040503050406030204" pitchFamily="18" charset="0"/>
                              </a:rPr>
                              <m:t>𝐿</m:t>
                            </m:r>
                          </m:sub>
                        </m:sSub>
                      </m:oMath>
                    </m:oMathPara>
                  </a14:m>
                  <a:endParaRPr lang="en-US" dirty="0"/>
                </a:p>
              </p:txBody>
            </p:sp>
          </mc:Choice>
          <mc:Fallback xmlns="">
            <p:sp>
              <p:nvSpPr>
                <p:cNvPr id="175" name="TextBox 174">
                  <a:extLst>
                    <a:ext uri="{FF2B5EF4-FFF2-40B4-BE49-F238E27FC236}">
                      <a16:creationId xmlns:a16="http://schemas.microsoft.com/office/drawing/2014/main" id="{31C1EF59-D1AA-324B-9EDC-25649B8A275F}"/>
                    </a:ext>
                  </a:extLst>
                </p:cNvPr>
                <p:cNvSpPr txBox="1">
                  <a:spLocks noRot="1" noChangeAspect="1" noMove="1" noResize="1" noEditPoints="1" noAdjustHandles="1" noChangeArrowheads="1" noChangeShapeType="1" noTextEdit="1"/>
                </p:cNvSpPr>
                <p:nvPr/>
              </p:nvSpPr>
              <p:spPr>
                <a:xfrm>
                  <a:off x="6444275" y="2641985"/>
                  <a:ext cx="367990" cy="338554"/>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6" name="TextBox 175">
                  <a:extLst>
                    <a:ext uri="{FF2B5EF4-FFF2-40B4-BE49-F238E27FC236}">
                      <a16:creationId xmlns:a16="http://schemas.microsoft.com/office/drawing/2014/main" id="{07881976-84D5-1341-BE5B-5B53E9BF827B}"/>
                    </a:ext>
                  </a:extLst>
                </p:cNvPr>
                <p:cNvSpPr txBox="1"/>
                <p:nvPr/>
              </p:nvSpPr>
              <p:spPr>
                <a:xfrm>
                  <a:off x="5805581" y="2686636"/>
                  <a:ext cx="3679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rPr>
                          <m:t>𝐶</m:t>
                        </m:r>
                      </m:oMath>
                    </m:oMathPara>
                  </a14:m>
                  <a:endParaRPr lang="en-US" dirty="0"/>
                </a:p>
              </p:txBody>
            </p:sp>
          </mc:Choice>
          <mc:Fallback xmlns="">
            <p:sp>
              <p:nvSpPr>
                <p:cNvPr id="176" name="TextBox 175">
                  <a:extLst>
                    <a:ext uri="{FF2B5EF4-FFF2-40B4-BE49-F238E27FC236}">
                      <a16:creationId xmlns:a16="http://schemas.microsoft.com/office/drawing/2014/main" id="{07881976-84D5-1341-BE5B-5B53E9BF827B}"/>
                    </a:ext>
                  </a:extLst>
                </p:cNvPr>
                <p:cNvSpPr txBox="1">
                  <a:spLocks noRot="1" noChangeAspect="1" noMove="1" noResize="1" noEditPoints="1" noAdjustHandles="1" noChangeArrowheads="1" noChangeShapeType="1" noTextEdit="1"/>
                </p:cNvSpPr>
                <p:nvPr/>
              </p:nvSpPr>
              <p:spPr>
                <a:xfrm>
                  <a:off x="5805581" y="2686636"/>
                  <a:ext cx="367990" cy="338554"/>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7" name="TextBox 176">
                  <a:extLst>
                    <a:ext uri="{FF2B5EF4-FFF2-40B4-BE49-F238E27FC236}">
                      <a16:creationId xmlns:a16="http://schemas.microsoft.com/office/drawing/2014/main" id="{C324FBFD-6751-204C-9A27-AB07F10FF9F3}"/>
                    </a:ext>
                  </a:extLst>
                </p:cNvPr>
                <p:cNvSpPr txBox="1"/>
                <p:nvPr/>
              </p:nvSpPr>
              <p:spPr>
                <a:xfrm>
                  <a:off x="5091289" y="2529164"/>
                  <a:ext cx="3679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𝐿</m:t>
                        </m:r>
                      </m:oMath>
                    </m:oMathPara>
                  </a14:m>
                  <a:endParaRPr lang="en-US" dirty="0"/>
                </a:p>
              </p:txBody>
            </p:sp>
          </mc:Choice>
          <mc:Fallback xmlns="">
            <p:sp>
              <p:nvSpPr>
                <p:cNvPr id="177" name="TextBox 176">
                  <a:extLst>
                    <a:ext uri="{FF2B5EF4-FFF2-40B4-BE49-F238E27FC236}">
                      <a16:creationId xmlns:a16="http://schemas.microsoft.com/office/drawing/2014/main" id="{C324FBFD-6751-204C-9A27-AB07F10FF9F3}"/>
                    </a:ext>
                  </a:extLst>
                </p:cNvPr>
                <p:cNvSpPr txBox="1">
                  <a:spLocks noRot="1" noChangeAspect="1" noMove="1" noResize="1" noEditPoints="1" noAdjustHandles="1" noChangeArrowheads="1" noChangeShapeType="1" noTextEdit="1"/>
                </p:cNvSpPr>
                <p:nvPr/>
              </p:nvSpPr>
              <p:spPr>
                <a:xfrm>
                  <a:off x="5091289" y="2529164"/>
                  <a:ext cx="367990" cy="338554"/>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8" name="TextBox 177">
                  <a:extLst>
                    <a:ext uri="{FF2B5EF4-FFF2-40B4-BE49-F238E27FC236}">
                      <a16:creationId xmlns:a16="http://schemas.microsoft.com/office/drawing/2014/main" id="{6E8B66E3-6AEC-6844-87D3-F7485FF23E7F}"/>
                    </a:ext>
                  </a:extLst>
                </p:cNvPr>
                <p:cNvSpPr txBox="1"/>
                <p:nvPr/>
              </p:nvSpPr>
              <p:spPr>
                <a:xfrm>
                  <a:off x="4390072" y="3213034"/>
                  <a:ext cx="3679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𝑣</m:t>
                            </m:r>
                          </m:e>
                          <m:sub>
                            <m:r>
                              <a:rPr lang="en-US" sz="1600" b="0" i="1" smtClean="0">
                                <a:latin typeface="Cambria Math" panose="02040503050406030204" pitchFamily="18" charset="0"/>
                              </a:rPr>
                              <m:t>𝑖</m:t>
                            </m:r>
                          </m:sub>
                        </m:sSub>
                      </m:oMath>
                    </m:oMathPara>
                  </a14:m>
                  <a:endParaRPr lang="en-US" dirty="0"/>
                </a:p>
              </p:txBody>
            </p:sp>
          </mc:Choice>
          <mc:Fallback xmlns="">
            <p:sp>
              <p:nvSpPr>
                <p:cNvPr id="178" name="TextBox 177">
                  <a:extLst>
                    <a:ext uri="{FF2B5EF4-FFF2-40B4-BE49-F238E27FC236}">
                      <a16:creationId xmlns:a16="http://schemas.microsoft.com/office/drawing/2014/main" id="{6E8B66E3-6AEC-6844-87D3-F7485FF23E7F}"/>
                    </a:ext>
                  </a:extLst>
                </p:cNvPr>
                <p:cNvSpPr txBox="1">
                  <a:spLocks noRot="1" noChangeAspect="1" noMove="1" noResize="1" noEditPoints="1" noAdjustHandles="1" noChangeArrowheads="1" noChangeShapeType="1" noTextEdit="1"/>
                </p:cNvSpPr>
                <p:nvPr/>
              </p:nvSpPr>
              <p:spPr>
                <a:xfrm>
                  <a:off x="4390072" y="3213034"/>
                  <a:ext cx="367990" cy="338554"/>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9" name="TextBox 178">
                  <a:extLst>
                    <a:ext uri="{FF2B5EF4-FFF2-40B4-BE49-F238E27FC236}">
                      <a16:creationId xmlns:a16="http://schemas.microsoft.com/office/drawing/2014/main" id="{589BD1C5-BE63-C349-AD05-5C6778A2124F}"/>
                    </a:ext>
                  </a:extLst>
                </p:cNvPr>
                <p:cNvSpPr txBox="1"/>
                <p:nvPr/>
              </p:nvSpPr>
              <p:spPr>
                <a:xfrm>
                  <a:off x="7024924" y="2079649"/>
                  <a:ext cx="3679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𝑣</m:t>
                            </m:r>
                          </m:e>
                          <m:sub>
                            <m:r>
                              <a:rPr lang="en-US" sz="1600" b="0" i="1" smtClean="0">
                                <a:latin typeface="Cambria Math" panose="02040503050406030204" pitchFamily="18" charset="0"/>
                              </a:rPr>
                              <m:t>𝑜</m:t>
                            </m:r>
                          </m:sub>
                        </m:sSub>
                      </m:oMath>
                    </m:oMathPara>
                  </a14:m>
                  <a:endParaRPr lang="en-US" dirty="0"/>
                </a:p>
              </p:txBody>
            </p:sp>
          </mc:Choice>
          <mc:Fallback xmlns="">
            <p:sp>
              <p:nvSpPr>
                <p:cNvPr id="179" name="TextBox 178">
                  <a:extLst>
                    <a:ext uri="{FF2B5EF4-FFF2-40B4-BE49-F238E27FC236}">
                      <a16:creationId xmlns:a16="http://schemas.microsoft.com/office/drawing/2014/main" id="{589BD1C5-BE63-C349-AD05-5C6778A2124F}"/>
                    </a:ext>
                  </a:extLst>
                </p:cNvPr>
                <p:cNvSpPr txBox="1">
                  <a:spLocks noRot="1" noChangeAspect="1" noMove="1" noResize="1" noEditPoints="1" noAdjustHandles="1" noChangeArrowheads="1" noChangeShapeType="1" noTextEdit="1"/>
                </p:cNvSpPr>
                <p:nvPr/>
              </p:nvSpPr>
              <p:spPr>
                <a:xfrm>
                  <a:off x="7024924" y="2079649"/>
                  <a:ext cx="367990" cy="338554"/>
                </a:xfrm>
                <a:prstGeom prst="rect">
                  <a:avLst/>
                </a:prstGeom>
                <a:blipFill>
                  <a:blip r:embed="rId9"/>
                  <a:stretch>
                    <a:fillRect/>
                  </a:stretch>
                </a:blipFill>
              </p:spPr>
              <p:txBody>
                <a:bodyPr/>
                <a:lstStyle/>
                <a:p>
                  <a:r>
                    <a:rPr lang="en-US">
                      <a:noFill/>
                    </a:rPr>
                    <a:t> </a:t>
                  </a:r>
                </a:p>
              </p:txBody>
            </p:sp>
          </mc:Fallback>
        </mc:AlternateContent>
        <p:cxnSp>
          <p:nvCxnSpPr>
            <p:cNvPr id="180" name="Straight Connector 179">
              <a:extLst>
                <a:ext uri="{FF2B5EF4-FFF2-40B4-BE49-F238E27FC236}">
                  <a16:creationId xmlns:a16="http://schemas.microsoft.com/office/drawing/2014/main" id="{F7C6D2D6-2ADB-574A-8B8D-9D05CFE4B4D5}"/>
                </a:ext>
              </a:extLst>
            </p:cNvPr>
            <p:cNvCxnSpPr/>
            <p:nvPr/>
          </p:nvCxnSpPr>
          <p:spPr>
            <a:xfrm>
              <a:off x="4960454" y="3740166"/>
              <a:ext cx="20116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5B36F28E-8AFC-1745-B8CD-59C4341BD381}"/>
                </a:ext>
              </a:extLst>
            </p:cNvPr>
            <p:cNvCxnSpPr>
              <a:cxnSpLocks/>
            </p:cNvCxnSpPr>
            <p:nvPr/>
          </p:nvCxnSpPr>
          <p:spPr>
            <a:xfrm flipV="1">
              <a:off x="6956196" y="3021170"/>
              <a:ext cx="0" cy="7189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11194095-B764-8845-B93C-2E9C0DECD920}"/>
                </a:ext>
              </a:extLst>
            </p:cNvPr>
            <p:cNvCxnSpPr>
              <a:cxnSpLocks/>
            </p:cNvCxnSpPr>
            <p:nvPr/>
          </p:nvCxnSpPr>
          <p:spPr>
            <a:xfrm flipV="1">
              <a:off x="5458491" y="3021170"/>
              <a:ext cx="0" cy="7189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1BD60EB3-7B81-CD4B-9147-5A77E47AD3E5}"/>
                </a:ext>
              </a:extLst>
            </p:cNvPr>
            <p:cNvCxnSpPr>
              <a:cxnSpLocks/>
            </p:cNvCxnSpPr>
            <p:nvPr/>
          </p:nvCxnSpPr>
          <p:spPr>
            <a:xfrm flipV="1">
              <a:off x="5825294" y="3009095"/>
              <a:ext cx="0" cy="7189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0E681EAF-8B96-A840-8954-0F50A33258A8}"/>
                </a:ext>
              </a:extLst>
            </p:cNvPr>
            <p:cNvCxnSpPr>
              <a:cxnSpLocks/>
            </p:cNvCxnSpPr>
            <p:nvPr/>
          </p:nvCxnSpPr>
          <p:spPr>
            <a:xfrm flipV="1">
              <a:off x="6365508" y="3021170"/>
              <a:ext cx="0" cy="7189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9" name="Group 188">
            <a:extLst>
              <a:ext uri="{FF2B5EF4-FFF2-40B4-BE49-F238E27FC236}">
                <a16:creationId xmlns:a16="http://schemas.microsoft.com/office/drawing/2014/main" id="{F4A4964C-357A-0840-AE84-F00DB8D06027}"/>
              </a:ext>
            </a:extLst>
          </p:cNvPr>
          <p:cNvGrpSpPr/>
          <p:nvPr/>
        </p:nvGrpSpPr>
        <p:grpSpPr>
          <a:xfrm>
            <a:off x="285635" y="1425996"/>
            <a:ext cx="3122365" cy="3965836"/>
            <a:chOff x="285635" y="1425996"/>
            <a:chExt cx="3122365" cy="3965836"/>
          </a:xfrm>
        </p:grpSpPr>
        <p:sp>
          <p:nvSpPr>
            <p:cNvPr id="2" name="TextBox 1">
              <a:extLst>
                <a:ext uri="{FF2B5EF4-FFF2-40B4-BE49-F238E27FC236}">
                  <a16:creationId xmlns:a16="http://schemas.microsoft.com/office/drawing/2014/main" id="{4E2DE8A7-DEAA-FB43-AA21-B57736809FE7}"/>
                </a:ext>
              </a:extLst>
            </p:cNvPr>
            <p:cNvSpPr txBox="1"/>
            <p:nvPr/>
          </p:nvSpPr>
          <p:spPr>
            <a:xfrm>
              <a:off x="1160756" y="1425996"/>
              <a:ext cx="1984917" cy="369332"/>
            </a:xfrm>
            <a:prstGeom prst="rect">
              <a:avLst/>
            </a:prstGeom>
            <a:noFill/>
          </p:spPr>
          <p:txBody>
            <a:bodyPr wrap="square" rtlCol="0">
              <a:spAutoFit/>
            </a:bodyPr>
            <a:lstStyle/>
            <a:p>
              <a:r>
                <a:rPr lang="en-US" dirty="0"/>
                <a:t>Phase modulator</a:t>
              </a:r>
            </a:p>
          </p:txBody>
        </p:sp>
        <p:grpSp>
          <p:nvGrpSpPr>
            <p:cNvPr id="8" name="Group 209">
              <a:extLst>
                <a:ext uri="{FF2B5EF4-FFF2-40B4-BE49-F238E27FC236}">
                  <a16:creationId xmlns:a16="http://schemas.microsoft.com/office/drawing/2014/main" id="{F027A9DD-A68A-B840-9C1A-FCC943C32746}"/>
                </a:ext>
              </a:extLst>
            </p:cNvPr>
            <p:cNvGrpSpPr>
              <a:grpSpLocks/>
            </p:cNvGrpSpPr>
            <p:nvPr/>
          </p:nvGrpSpPr>
          <p:grpSpPr bwMode="auto">
            <a:xfrm>
              <a:off x="2060652" y="2469643"/>
              <a:ext cx="152400" cy="762000"/>
              <a:chOff x="3935" y="1728"/>
              <a:chExt cx="96" cy="480"/>
            </a:xfrm>
          </p:grpSpPr>
          <p:sp>
            <p:nvSpPr>
              <p:cNvPr id="75" name="Arc 59">
                <a:extLst>
                  <a:ext uri="{FF2B5EF4-FFF2-40B4-BE49-F238E27FC236}">
                    <a16:creationId xmlns:a16="http://schemas.microsoft.com/office/drawing/2014/main" id="{52D2C109-7243-8245-9B2D-876AAAB4A02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6" name="Arc 60">
                <a:extLst>
                  <a:ext uri="{FF2B5EF4-FFF2-40B4-BE49-F238E27FC236}">
                    <a16:creationId xmlns:a16="http://schemas.microsoft.com/office/drawing/2014/main" id="{5C087E87-A805-544A-8A48-1B558FC0D444}"/>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7" name="Arc 61">
                <a:extLst>
                  <a:ext uri="{FF2B5EF4-FFF2-40B4-BE49-F238E27FC236}">
                    <a16:creationId xmlns:a16="http://schemas.microsoft.com/office/drawing/2014/main" id="{25376C18-5965-F247-864A-3305891AB74A}"/>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8" name="Arc 62">
                <a:extLst>
                  <a:ext uri="{FF2B5EF4-FFF2-40B4-BE49-F238E27FC236}">
                    <a16:creationId xmlns:a16="http://schemas.microsoft.com/office/drawing/2014/main" id="{2FC9CCED-F6F6-3845-B4D0-49819063EED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9" name="Line 63">
                <a:extLst>
                  <a:ext uri="{FF2B5EF4-FFF2-40B4-BE49-F238E27FC236}">
                    <a16:creationId xmlns:a16="http://schemas.microsoft.com/office/drawing/2014/main" id="{808CD854-3695-9A45-BF4D-3FB1BF59D5F3}"/>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64">
                <a:extLst>
                  <a:ext uri="{FF2B5EF4-FFF2-40B4-BE49-F238E27FC236}">
                    <a16:creationId xmlns:a16="http://schemas.microsoft.com/office/drawing/2014/main" id="{4F0CBFAD-1F1F-B443-8455-815CBCD5DB2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Arc 65">
                <a:extLst>
                  <a:ext uri="{FF2B5EF4-FFF2-40B4-BE49-F238E27FC236}">
                    <a16:creationId xmlns:a16="http://schemas.microsoft.com/office/drawing/2014/main" id="{49E8AF46-114B-0342-B169-9A910908E46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2" name="Arc 66">
                <a:extLst>
                  <a:ext uri="{FF2B5EF4-FFF2-40B4-BE49-F238E27FC236}">
                    <a16:creationId xmlns:a16="http://schemas.microsoft.com/office/drawing/2014/main" id="{A13E333E-E643-D241-BCB0-E276A2B26A07}"/>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3" name="Arc 67">
                <a:extLst>
                  <a:ext uri="{FF2B5EF4-FFF2-40B4-BE49-F238E27FC236}">
                    <a16:creationId xmlns:a16="http://schemas.microsoft.com/office/drawing/2014/main" id="{29A323B8-9131-6445-9A15-D7814DFCEA1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4" name="Arc 68">
                <a:extLst>
                  <a:ext uri="{FF2B5EF4-FFF2-40B4-BE49-F238E27FC236}">
                    <a16:creationId xmlns:a16="http://schemas.microsoft.com/office/drawing/2014/main" id="{FFCBB524-BEFC-0749-8FD1-D5A0A73CA2E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5" name="Arc 69">
                <a:extLst>
                  <a:ext uri="{FF2B5EF4-FFF2-40B4-BE49-F238E27FC236}">
                    <a16:creationId xmlns:a16="http://schemas.microsoft.com/office/drawing/2014/main" id="{EAE41F3C-4C79-0849-8083-0660920A3E3E}"/>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6" name="Arc 70">
                <a:extLst>
                  <a:ext uri="{FF2B5EF4-FFF2-40B4-BE49-F238E27FC236}">
                    <a16:creationId xmlns:a16="http://schemas.microsoft.com/office/drawing/2014/main" id="{04761FCA-1B03-2D4C-9D02-09FE55270A3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Arc 71">
                <a:extLst>
                  <a:ext uri="{FF2B5EF4-FFF2-40B4-BE49-F238E27FC236}">
                    <a16:creationId xmlns:a16="http://schemas.microsoft.com/office/drawing/2014/main" id="{917DA46D-B10A-7C47-80F0-920EAA71CAE8}"/>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0" name="Group 210">
              <a:extLst>
                <a:ext uri="{FF2B5EF4-FFF2-40B4-BE49-F238E27FC236}">
                  <a16:creationId xmlns:a16="http://schemas.microsoft.com/office/drawing/2014/main" id="{27AAB0DD-DB27-4B40-876A-3798FB0CCE1C}"/>
                </a:ext>
              </a:extLst>
            </p:cNvPr>
            <p:cNvGrpSpPr>
              <a:grpSpLocks/>
            </p:cNvGrpSpPr>
            <p:nvPr/>
          </p:nvGrpSpPr>
          <p:grpSpPr bwMode="auto">
            <a:xfrm rot="5400000">
              <a:off x="960417" y="2830422"/>
              <a:ext cx="304800" cy="762000"/>
              <a:chOff x="3216" y="1728"/>
              <a:chExt cx="192" cy="480"/>
            </a:xfrm>
          </p:grpSpPr>
          <p:sp>
            <p:nvSpPr>
              <p:cNvPr id="71" name="Line 8">
                <a:extLst>
                  <a:ext uri="{FF2B5EF4-FFF2-40B4-BE49-F238E27FC236}">
                    <a16:creationId xmlns:a16="http://schemas.microsoft.com/office/drawing/2014/main" id="{E67E5CE1-32AD-C942-B00C-9C7E4F01EBB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9">
                <a:extLst>
                  <a:ext uri="{FF2B5EF4-FFF2-40B4-BE49-F238E27FC236}">
                    <a16:creationId xmlns:a16="http://schemas.microsoft.com/office/drawing/2014/main" id="{5EC87BCF-A9C1-A14D-8FF1-02862A1A69E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
                <a:extLst>
                  <a:ext uri="{FF2B5EF4-FFF2-40B4-BE49-F238E27FC236}">
                    <a16:creationId xmlns:a16="http://schemas.microsoft.com/office/drawing/2014/main" id="{590E10A8-BB62-3C44-B901-1AFFD6341E1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1">
                <a:extLst>
                  <a:ext uri="{FF2B5EF4-FFF2-40B4-BE49-F238E27FC236}">
                    <a16:creationId xmlns:a16="http://schemas.microsoft.com/office/drawing/2014/main" id="{B10AA837-719E-894D-BD55-7A37CA760D9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1" name="Group 10">
              <a:extLst>
                <a:ext uri="{FF2B5EF4-FFF2-40B4-BE49-F238E27FC236}">
                  <a16:creationId xmlns:a16="http://schemas.microsoft.com/office/drawing/2014/main" id="{073423CE-8A06-5345-B303-E7223C4D605B}"/>
                </a:ext>
              </a:extLst>
            </p:cNvPr>
            <p:cNvGrpSpPr/>
            <p:nvPr/>
          </p:nvGrpSpPr>
          <p:grpSpPr>
            <a:xfrm>
              <a:off x="1369749" y="3264772"/>
              <a:ext cx="762000" cy="1219200"/>
              <a:chOff x="2362200" y="1905000"/>
              <a:chExt cx="762000" cy="1219200"/>
            </a:xfrm>
          </p:grpSpPr>
          <p:cxnSp>
            <p:nvCxnSpPr>
              <p:cNvPr id="61" name="Straight Connector 60">
                <a:extLst>
                  <a:ext uri="{FF2B5EF4-FFF2-40B4-BE49-F238E27FC236}">
                    <a16:creationId xmlns:a16="http://schemas.microsoft.com/office/drawing/2014/main" id="{8EB86725-6CE2-2A4E-991F-68D799833CE7}"/>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63" name="Straight Connector 62">
                <a:extLst>
                  <a:ext uri="{FF2B5EF4-FFF2-40B4-BE49-F238E27FC236}">
                    <a16:creationId xmlns:a16="http://schemas.microsoft.com/office/drawing/2014/main" id="{2FBC7B1B-C5E4-9D4E-8643-CC9B6CA904C8}"/>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64" name="Straight Connector 63">
                <a:extLst>
                  <a:ext uri="{FF2B5EF4-FFF2-40B4-BE49-F238E27FC236}">
                    <a16:creationId xmlns:a16="http://schemas.microsoft.com/office/drawing/2014/main" id="{3665A855-E3C0-E44C-A633-8EA219E88A8B}"/>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65" name="Straight Connector 64">
                <a:extLst>
                  <a:ext uri="{FF2B5EF4-FFF2-40B4-BE49-F238E27FC236}">
                    <a16:creationId xmlns:a16="http://schemas.microsoft.com/office/drawing/2014/main" id="{5DE4F9AA-8AD9-5845-B563-1D560EA20683}"/>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66" name="Straight Connector 65">
                <a:extLst>
                  <a:ext uri="{FF2B5EF4-FFF2-40B4-BE49-F238E27FC236}">
                    <a16:creationId xmlns:a16="http://schemas.microsoft.com/office/drawing/2014/main" id="{4E37789A-4E5E-DD40-A976-1EF8C932B1DE}"/>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67" name="Straight Arrow Connector 66">
                <a:extLst>
                  <a:ext uri="{FF2B5EF4-FFF2-40B4-BE49-F238E27FC236}">
                    <a16:creationId xmlns:a16="http://schemas.microsoft.com/office/drawing/2014/main" id="{252A649E-2E28-F54E-847B-AB5298939B34}"/>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68" name="TextBox 67">
                <a:extLst>
                  <a:ext uri="{FF2B5EF4-FFF2-40B4-BE49-F238E27FC236}">
                    <a16:creationId xmlns:a16="http://schemas.microsoft.com/office/drawing/2014/main" id="{791E45C0-495F-AC46-B6E4-A5174B995354}"/>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69" name="TextBox 68">
                <a:extLst>
                  <a:ext uri="{FF2B5EF4-FFF2-40B4-BE49-F238E27FC236}">
                    <a16:creationId xmlns:a16="http://schemas.microsoft.com/office/drawing/2014/main" id="{1469970E-BB08-3245-A124-734E4045085B}"/>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70" name="TextBox 69">
                <a:extLst>
                  <a:ext uri="{FF2B5EF4-FFF2-40B4-BE49-F238E27FC236}">
                    <a16:creationId xmlns:a16="http://schemas.microsoft.com/office/drawing/2014/main" id="{2D4E915D-899D-8349-A4AB-BB132706E325}"/>
                  </a:ext>
                </a:extLst>
              </p:cNvPr>
              <p:cNvSpPr txBox="1"/>
              <p:nvPr/>
            </p:nvSpPr>
            <p:spPr>
              <a:xfrm>
                <a:off x="2523243"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grpSp>
          <p:nvGrpSpPr>
            <p:cNvPr id="12" name="Group 220">
              <a:extLst>
                <a:ext uri="{FF2B5EF4-FFF2-40B4-BE49-F238E27FC236}">
                  <a16:creationId xmlns:a16="http://schemas.microsoft.com/office/drawing/2014/main" id="{12BE06AE-1CCD-4D4E-A094-08228BA6ABBF}"/>
                </a:ext>
              </a:extLst>
            </p:cNvPr>
            <p:cNvGrpSpPr>
              <a:grpSpLocks/>
            </p:cNvGrpSpPr>
            <p:nvPr/>
          </p:nvGrpSpPr>
          <p:grpSpPr bwMode="auto">
            <a:xfrm>
              <a:off x="1337097" y="4581530"/>
              <a:ext cx="152400" cy="304800"/>
              <a:chOff x="3264" y="3072"/>
              <a:chExt cx="96" cy="192"/>
            </a:xfrm>
          </p:grpSpPr>
          <p:sp>
            <p:nvSpPr>
              <p:cNvPr id="59" name="Line 17">
                <a:extLst>
                  <a:ext uri="{FF2B5EF4-FFF2-40B4-BE49-F238E27FC236}">
                    <a16:creationId xmlns:a16="http://schemas.microsoft.com/office/drawing/2014/main" id="{32FBD98E-0804-4349-A479-2A792540A873}"/>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60" name="Freeform 18">
                <a:extLst>
                  <a:ext uri="{FF2B5EF4-FFF2-40B4-BE49-F238E27FC236}">
                    <a16:creationId xmlns:a16="http://schemas.microsoft.com/office/drawing/2014/main" id="{376B5EF7-C416-6B4E-A014-E056E6350DF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grpSp>
          <p:nvGrpSpPr>
            <p:cNvPr id="13" name="Group 13">
              <a:extLst>
                <a:ext uri="{FF2B5EF4-FFF2-40B4-BE49-F238E27FC236}">
                  <a16:creationId xmlns:a16="http://schemas.microsoft.com/office/drawing/2014/main" id="{1DF9D0D2-DB86-294B-8E5F-8FEFDFDE4D27}"/>
                </a:ext>
              </a:extLst>
            </p:cNvPr>
            <p:cNvGrpSpPr>
              <a:grpSpLocks noChangeAspect="1"/>
            </p:cNvGrpSpPr>
            <p:nvPr/>
          </p:nvGrpSpPr>
          <p:grpSpPr bwMode="auto">
            <a:xfrm>
              <a:off x="1339910" y="3803496"/>
              <a:ext cx="152400" cy="152400"/>
              <a:chOff x="1344" y="2064"/>
              <a:chExt cx="192" cy="192"/>
            </a:xfrm>
          </p:grpSpPr>
          <p:sp>
            <p:nvSpPr>
              <p:cNvPr id="57" name="Oval 14">
                <a:extLst>
                  <a:ext uri="{FF2B5EF4-FFF2-40B4-BE49-F238E27FC236}">
                    <a16:creationId xmlns:a16="http://schemas.microsoft.com/office/drawing/2014/main" id="{6F301511-77BC-C446-80E9-01FB45EB3A9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7CD9EEB5-856C-0D4A-83E1-73E32F6F91E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 name="Group 210">
              <a:extLst>
                <a:ext uri="{FF2B5EF4-FFF2-40B4-BE49-F238E27FC236}">
                  <a16:creationId xmlns:a16="http://schemas.microsoft.com/office/drawing/2014/main" id="{DF384F23-3823-CE46-944A-C3B105794EA3}"/>
                </a:ext>
              </a:extLst>
            </p:cNvPr>
            <p:cNvGrpSpPr>
              <a:grpSpLocks/>
            </p:cNvGrpSpPr>
            <p:nvPr/>
          </p:nvGrpSpPr>
          <p:grpSpPr bwMode="auto">
            <a:xfrm rot="5400000">
              <a:off x="2368325" y="2823302"/>
              <a:ext cx="304800" cy="762000"/>
              <a:chOff x="3216" y="1728"/>
              <a:chExt cx="192" cy="480"/>
            </a:xfrm>
          </p:grpSpPr>
          <p:sp>
            <p:nvSpPr>
              <p:cNvPr id="53" name="Line 8">
                <a:extLst>
                  <a:ext uri="{FF2B5EF4-FFF2-40B4-BE49-F238E27FC236}">
                    <a16:creationId xmlns:a16="http://schemas.microsoft.com/office/drawing/2014/main" id="{8FB423A0-8286-D04D-8130-2FE0AC703DF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9">
                <a:extLst>
                  <a:ext uri="{FF2B5EF4-FFF2-40B4-BE49-F238E27FC236}">
                    <a16:creationId xmlns:a16="http://schemas.microsoft.com/office/drawing/2014/main" id="{BA631686-2AA2-594A-8387-BF4219A8464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
                <a:extLst>
                  <a:ext uri="{FF2B5EF4-FFF2-40B4-BE49-F238E27FC236}">
                    <a16:creationId xmlns:a16="http://schemas.microsoft.com/office/drawing/2014/main" id="{7DBEFC5B-0B40-0440-8947-D9DF6198D0B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1">
                <a:extLst>
                  <a:ext uri="{FF2B5EF4-FFF2-40B4-BE49-F238E27FC236}">
                    <a16:creationId xmlns:a16="http://schemas.microsoft.com/office/drawing/2014/main" id="{F43A0E37-0853-924F-99A0-B7400E7D98E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5" name="Freeform 12">
              <a:extLst>
                <a:ext uri="{FF2B5EF4-FFF2-40B4-BE49-F238E27FC236}">
                  <a16:creationId xmlns:a16="http://schemas.microsoft.com/office/drawing/2014/main" id="{25A6C8B8-6757-B743-AD14-F9BA4B4D59C7}"/>
                </a:ext>
              </a:extLst>
            </p:cNvPr>
            <p:cNvSpPr>
              <a:spLocks noChangeAspect="1"/>
            </p:cNvSpPr>
            <p:nvPr/>
          </p:nvSpPr>
          <p:spPr bwMode="auto">
            <a:xfrm>
              <a:off x="1337093" y="388433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6" name="Group 13">
              <a:extLst>
                <a:ext uri="{FF2B5EF4-FFF2-40B4-BE49-F238E27FC236}">
                  <a16:creationId xmlns:a16="http://schemas.microsoft.com/office/drawing/2014/main" id="{D0C56BF4-6953-0C47-945B-661EFE47C59C}"/>
                </a:ext>
              </a:extLst>
            </p:cNvPr>
            <p:cNvGrpSpPr>
              <a:grpSpLocks noChangeAspect="1"/>
            </p:cNvGrpSpPr>
            <p:nvPr/>
          </p:nvGrpSpPr>
          <p:grpSpPr bwMode="auto">
            <a:xfrm>
              <a:off x="629155" y="3135074"/>
              <a:ext cx="152400" cy="152400"/>
              <a:chOff x="1344" y="2064"/>
              <a:chExt cx="192" cy="192"/>
            </a:xfrm>
          </p:grpSpPr>
          <p:sp>
            <p:nvSpPr>
              <p:cNvPr id="51" name="Oval 14">
                <a:extLst>
                  <a:ext uri="{FF2B5EF4-FFF2-40B4-BE49-F238E27FC236}">
                    <a16:creationId xmlns:a16="http://schemas.microsoft.com/office/drawing/2014/main" id="{46401080-0209-9149-B7D4-5749ECF49E5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2" name="Rectangle 15">
                <a:extLst>
                  <a:ext uri="{FF2B5EF4-FFF2-40B4-BE49-F238E27FC236}">
                    <a16:creationId xmlns:a16="http://schemas.microsoft.com/office/drawing/2014/main" id="{CB90E18E-46AD-FA44-A80E-6C9C7BB4BBC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7" name="Group 13">
              <a:extLst>
                <a:ext uri="{FF2B5EF4-FFF2-40B4-BE49-F238E27FC236}">
                  <a16:creationId xmlns:a16="http://schemas.microsoft.com/office/drawing/2014/main" id="{E7D804B6-B513-A642-8509-D6F1A085CFF1}"/>
                </a:ext>
              </a:extLst>
            </p:cNvPr>
            <p:cNvGrpSpPr>
              <a:grpSpLocks noChangeAspect="1"/>
            </p:cNvGrpSpPr>
            <p:nvPr/>
          </p:nvGrpSpPr>
          <p:grpSpPr bwMode="auto">
            <a:xfrm>
              <a:off x="2839219" y="3134967"/>
              <a:ext cx="152400" cy="152400"/>
              <a:chOff x="1344" y="2064"/>
              <a:chExt cx="192" cy="192"/>
            </a:xfrm>
          </p:grpSpPr>
          <p:sp>
            <p:nvSpPr>
              <p:cNvPr id="48" name="Oval 14">
                <a:extLst>
                  <a:ext uri="{FF2B5EF4-FFF2-40B4-BE49-F238E27FC236}">
                    <a16:creationId xmlns:a16="http://schemas.microsoft.com/office/drawing/2014/main" id="{279EDCD4-F846-9B4F-A165-F0B43545FC1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9" name="Rectangle 15">
                <a:extLst>
                  <a:ext uri="{FF2B5EF4-FFF2-40B4-BE49-F238E27FC236}">
                    <a16:creationId xmlns:a16="http://schemas.microsoft.com/office/drawing/2014/main" id="{FF38C630-C2B3-8A40-BB9C-16FF801F9AA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8" name="Freeform 12">
              <a:extLst>
                <a:ext uri="{FF2B5EF4-FFF2-40B4-BE49-F238E27FC236}">
                  <a16:creationId xmlns:a16="http://schemas.microsoft.com/office/drawing/2014/main" id="{C7768AF1-79C4-2B48-A111-F4249025273E}"/>
                </a:ext>
              </a:extLst>
            </p:cNvPr>
            <p:cNvSpPr>
              <a:spLocks noChangeAspect="1"/>
            </p:cNvSpPr>
            <p:nvPr/>
          </p:nvSpPr>
          <p:spPr bwMode="auto">
            <a:xfrm>
              <a:off x="2055547" y="441774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0" name="Group 220">
              <a:extLst>
                <a:ext uri="{FF2B5EF4-FFF2-40B4-BE49-F238E27FC236}">
                  <a16:creationId xmlns:a16="http://schemas.microsoft.com/office/drawing/2014/main" id="{995AE462-EC70-0741-B68A-A01D9D1AE48A}"/>
                </a:ext>
              </a:extLst>
            </p:cNvPr>
            <p:cNvGrpSpPr>
              <a:grpSpLocks/>
            </p:cNvGrpSpPr>
            <p:nvPr/>
          </p:nvGrpSpPr>
          <p:grpSpPr bwMode="auto">
            <a:xfrm>
              <a:off x="2054323" y="5087032"/>
              <a:ext cx="152400" cy="304800"/>
              <a:chOff x="3264" y="3072"/>
              <a:chExt cx="96" cy="192"/>
            </a:xfrm>
          </p:grpSpPr>
          <p:sp>
            <p:nvSpPr>
              <p:cNvPr id="46" name="Line 17">
                <a:extLst>
                  <a:ext uri="{FF2B5EF4-FFF2-40B4-BE49-F238E27FC236}">
                    <a16:creationId xmlns:a16="http://schemas.microsoft.com/office/drawing/2014/main" id="{601370F7-30A1-8E4F-ABF9-DCBDE615C616}"/>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47" name="Freeform 18">
                <a:extLst>
                  <a:ext uri="{FF2B5EF4-FFF2-40B4-BE49-F238E27FC236}">
                    <a16:creationId xmlns:a16="http://schemas.microsoft.com/office/drawing/2014/main" id="{758B1939-FD60-F649-8406-054331258C6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95357523-4C69-C34D-84B9-30C4E9D2A1B6}"/>
                    </a:ext>
                  </a:extLst>
                </p:cNvPr>
                <p:cNvSpPr txBox="1"/>
                <p:nvPr/>
              </p:nvSpPr>
              <p:spPr>
                <a:xfrm>
                  <a:off x="859818" y="2575390"/>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𝐵𝐿</m:t>
                            </m:r>
                          </m:sub>
                        </m:sSub>
                      </m:oMath>
                    </m:oMathPara>
                  </a14:m>
                  <a:endParaRPr lang="en-US" dirty="0"/>
                </a:p>
              </p:txBody>
            </p:sp>
          </mc:Choice>
          <mc:Fallback xmlns="">
            <p:sp>
              <p:nvSpPr>
                <p:cNvPr id="21" name="TextBox 20">
                  <a:extLst>
                    <a:ext uri="{FF2B5EF4-FFF2-40B4-BE49-F238E27FC236}">
                      <a16:creationId xmlns:a16="http://schemas.microsoft.com/office/drawing/2014/main" id="{95357523-4C69-C34D-84B9-30C4E9D2A1B6}"/>
                    </a:ext>
                  </a:extLst>
                </p:cNvPr>
                <p:cNvSpPr txBox="1">
                  <a:spLocks noRot="1" noChangeAspect="1" noMove="1" noResize="1" noEditPoints="1" noAdjustHandles="1" noChangeArrowheads="1" noChangeShapeType="1" noTextEdit="1"/>
                </p:cNvSpPr>
                <p:nvPr/>
              </p:nvSpPr>
              <p:spPr>
                <a:xfrm>
                  <a:off x="859818" y="2575390"/>
                  <a:ext cx="633999"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4D028B39-9E6A-764F-B805-FF9B71C76A10}"/>
                    </a:ext>
                  </a:extLst>
                </p:cNvPr>
                <p:cNvSpPr txBox="1"/>
                <p:nvPr/>
              </p:nvSpPr>
              <p:spPr>
                <a:xfrm>
                  <a:off x="1454201" y="4238939"/>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p:txBody>
            </p:sp>
          </mc:Choice>
          <mc:Fallback xmlns="">
            <p:sp>
              <p:nvSpPr>
                <p:cNvPr id="22" name="TextBox 21">
                  <a:extLst>
                    <a:ext uri="{FF2B5EF4-FFF2-40B4-BE49-F238E27FC236}">
                      <a16:creationId xmlns:a16="http://schemas.microsoft.com/office/drawing/2014/main" id="{4D028B39-9E6A-764F-B805-FF9B71C76A10}"/>
                    </a:ext>
                  </a:extLst>
                </p:cNvPr>
                <p:cNvSpPr txBox="1">
                  <a:spLocks noRot="1" noChangeAspect="1" noMove="1" noResize="1" noEditPoints="1" noAdjustHandles="1" noChangeArrowheads="1" noChangeShapeType="1" noTextEdit="1"/>
                </p:cNvSpPr>
                <p:nvPr/>
              </p:nvSpPr>
              <p:spPr>
                <a:xfrm>
                  <a:off x="1454201" y="4238939"/>
                  <a:ext cx="633999" cy="369332"/>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28E48CC4-9A2B-E14C-9D5F-FD1D0921B474}"/>
                    </a:ext>
                  </a:extLst>
                </p:cNvPr>
                <p:cNvSpPr txBox="1"/>
                <p:nvPr/>
              </p:nvSpPr>
              <p:spPr>
                <a:xfrm>
                  <a:off x="1660495" y="4663848"/>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𝑆</m:t>
                            </m:r>
                          </m:sub>
                        </m:sSub>
                      </m:oMath>
                    </m:oMathPara>
                  </a14:m>
                  <a:endParaRPr lang="en-US" dirty="0"/>
                </a:p>
              </p:txBody>
            </p:sp>
          </mc:Choice>
          <mc:Fallback xmlns="">
            <p:sp>
              <p:nvSpPr>
                <p:cNvPr id="23" name="TextBox 22">
                  <a:extLst>
                    <a:ext uri="{FF2B5EF4-FFF2-40B4-BE49-F238E27FC236}">
                      <a16:creationId xmlns:a16="http://schemas.microsoft.com/office/drawing/2014/main" id="{28E48CC4-9A2B-E14C-9D5F-FD1D0921B474}"/>
                    </a:ext>
                  </a:extLst>
                </p:cNvPr>
                <p:cNvSpPr txBox="1">
                  <a:spLocks noRot="1" noChangeAspect="1" noMove="1" noResize="1" noEditPoints="1" noAdjustHandles="1" noChangeArrowheads="1" noChangeShapeType="1" noTextEdit="1"/>
                </p:cNvSpPr>
                <p:nvPr/>
              </p:nvSpPr>
              <p:spPr>
                <a:xfrm>
                  <a:off x="1660495" y="4663848"/>
                  <a:ext cx="633999" cy="369332"/>
                </a:xfrm>
                <a:prstGeom prst="rect">
                  <a:avLst/>
                </a:prstGeom>
                <a:blipFill>
                  <a:blip r:embed="rId12"/>
                  <a:stretch>
                    <a:fillRect/>
                  </a:stretch>
                </a:blipFill>
              </p:spPr>
              <p:txBody>
                <a:bodyPr/>
                <a:lstStyle/>
                <a:p>
                  <a:r>
                    <a:rPr lang="en-US">
                      <a:noFill/>
                    </a:rPr>
                    <a:t> </a:t>
                  </a:r>
                </a:p>
              </p:txBody>
            </p:sp>
          </mc:Fallback>
        </mc:AlternateContent>
        <p:cxnSp>
          <p:nvCxnSpPr>
            <p:cNvPr id="24" name="Straight Connector 23">
              <a:extLst>
                <a:ext uri="{FF2B5EF4-FFF2-40B4-BE49-F238E27FC236}">
                  <a16:creationId xmlns:a16="http://schemas.microsoft.com/office/drawing/2014/main" id="{1BDC2DE4-97F2-A54F-80A8-F7B6905FAB54}"/>
                </a:ext>
              </a:extLst>
            </p:cNvPr>
            <p:cNvCxnSpPr>
              <a:cxnSpLocks/>
            </p:cNvCxnSpPr>
            <p:nvPr/>
          </p:nvCxnSpPr>
          <p:spPr>
            <a:xfrm flipV="1">
              <a:off x="2136924" y="2221627"/>
              <a:ext cx="0" cy="258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5" name="Group 13">
              <a:extLst>
                <a:ext uri="{FF2B5EF4-FFF2-40B4-BE49-F238E27FC236}">
                  <a16:creationId xmlns:a16="http://schemas.microsoft.com/office/drawing/2014/main" id="{631B1EB0-C70D-3C48-82EF-DA287F3F8C23}"/>
                </a:ext>
              </a:extLst>
            </p:cNvPr>
            <p:cNvGrpSpPr>
              <a:grpSpLocks noChangeAspect="1"/>
            </p:cNvGrpSpPr>
            <p:nvPr/>
          </p:nvGrpSpPr>
          <p:grpSpPr bwMode="auto">
            <a:xfrm>
              <a:off x="2055656" y="2164635"/>
              <a:ext cx="152400" cy="152400"/>
              <a:chOff x="1344" y="2064"/>
              <a:chExt cx="192" cy="192"/>
            </a:xfrm>
          </p:grpSpPr>
          <p:sp>
            <p:nvSpPr>
              <p:cNvPr id="44" name="Oval 14">
                <a:extLst>
                  <a:ext uri="{FF2B5EF4-FFF2-40B4-BE49-F238E27FC236}">
                    <a16:creationId xmlns:a16="http://schemas.microsoft.com/office/drawing/2014/main" id="{77232456-87EE-3A4A-BDBA-88406E193D8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5" name="Rectangle 15">
                <a:extLst>
                  <a:ext uri="{FF2B5EF4-FFF2-40B4-BE49-F238E27FC236}">
                    <a16:creationId xmlns:a16="http://schemas.microsoft.com/office/drawing/2014/main" id="{BA53B8C2-BB0B-A64C-99E4-8EE232B3940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8A88B0D4-674F-B142-B6EE-2B264D14CA34}"/>
                    </a:ext>
                  </a:extLst>
                </p:cNvPr>
                <p:cNvSpPr txBox="1"/>
                <p:nvPr/>
              </p:nvSpPr>
              <p:spPr>
                <a:xfrm>
                  <a:off x="350392" y="2789076"/>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𝑅𝐹</m:t>
                        </m:r>
                      </m:oMath>
                    </m:oMathPara>
                  </a14:m>
                  <a:endParaRPr lang="en-US" dirty="0"/>
                </a:p>
              </p:txBody>
            </p:sp>
          </mc:Choice>
          <mc:Fallback xmlns="">
            <p:sp>
              <p:nvSpPr>
                <p:cNvPr id="27" name="TextBox 26">
                  <a:extLst>
                    <a:ext uri="{FF2B5EF4-FFF2-40B4-BE49-F238E27FC236}">
                      <a16:creationId xmlns:a16="http://schemas.microsoft.com/office/drawing/2014/main" id="{8A88B0D4-674F-B142-B6EE-2B264D14CA34}"/>
                    </a:ext>
                  </a:extLst>
                </p:cNvPr>
                <p:cNvSpPr txBox="1">
                  <a:spLocks noRot="1" noChangeAspect="1" noMove="1" noResize="1" noEditPoints="1" noAdjustHandles="1" noChangeArrowheads="1" noChangeShapeType="1" noTextEdit="1"/>
                </p:cNvSpPr>
                <p:nvPr/>
              </p:nvSpPr>
              <p:spPr>
                <a:xfrm>
                  <a:off x="350392" y="2789076"/>
                  <a:ext cx="633999" cy="369332"/>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A1C89521-8849-F54A-9A40-C66AFF0B2CB9}"/>
                    </a:ext>
                  </a:extLst>
                </p:cNvPr>
                <p:cNvSpPr txBox="1"/>
                <p:nvPr/>
              </p:nvSpPr>
              <p:spPr>
                <a:xfrm>
                  <a:off x="2707576" y="2771994"/>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𝑀</m:t>
                            </m:r>
                          </m:sub>
                        </m:sSub>
                      </m:oMath>
                    </m:oMathPara>
                  </a14:m>
                  <a:endParaRPr lang="en-US" dirty="0"/>
                </a:p>
              </p:txBody>
            </p:sp>
          </mc:Choice>
          <mc:Fallback xmlns="">
            <p:sp>
              <p:nvSpPr>
                <p:cNvPr id="28" name="TextBox 27">
                  <a:extLst>
                    <a:ext uri="{FF2B5EF4-FFF2-40B4-BE49-F238E27FC236}">
                      <a16:creationId xmlns:a16="http://schemas.microsoft.com/office/drawing/2014/main" id="{A1C89521-8849-F54A-9A40-C66AFF0B2CB9}"/>
                    </a:ext>
                  </a:extLst>
                </p:cNvPr>
                <p:cNvSpPr txBox="1">
                  <a:spLocks noRot="1" noChangeAspect="1" noMove="1" noResize="1" noEditPoints="1" noAdjustHandles="1" noChangeArrowheads="1" noChangeShapeType="1" noTextEdit="1"/>
                </p:cNvSpPr>
                <p:nvPr/>
              </p:nvSpPr>
              <p:spPr>
                <a:xfrm>
                  <a:off x="2707576" y="2771994"/>
                  <a:ext cx="633999" cy="369332"/>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201101A7-8DF2-0F48-BF4B-09A979CDACAD}"/>
                    </a:ext>
                  </a:extLst>
                </p:cNvPr>
                <p:cNvSpPr txBox="1"/>
                <p:nvPr/>
              </p:nvSpPr>
              <p:spPr>
                <a:xfrm>
                  <a:off x="1955517" y="1799850"/>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𝑐𝑐</m:t>
                            </m:r>
                          </m:sub>
                        </m:sSub>
                      </m:oMath>
                    </m:oMathPara>
                  </a14:m>
                  <a:endParaRPr lang="en-US" dirty="0"/>
                </a:p>
              </p:txBody>
            </p:sp>
          </mc:Choice>
          <mc:Fallback xmlns="">
            <p:sp>
              <p:nvSpPr>
                <p:cNvPr id="29" name="TextBox 28">
                  <a:extLst>
                    <a:ext uri="{FF2B5EF4-FFF2-40B4-BE49-F238E27FC236}">
                      <a16:creationId xmlns:a16="http://schemas.microsoft.com/office/drawing/2014/main" id="{201101A7-8DF2-0F48-BF4B-09A979CDACAD}"/>
                    </a:ext>
                  </a:extLst>
                </p:cNvPr>
                <p:cNvSpPr txBox="1">
                  <a:spLocks noRot="1" noChangeAspect="1" noMove="1" noResize="1" noEditPoints="1" noAdjustHandles="1" noChangeArrowheads="1" noChangeShapeType="1" noTextEdit="1"/>
                </p:cNvSpPr>
                <p:nvPr/>
              </p:nvSpPr>
              <p:spPr>
                <a:xfrm>
                  <a:off x="1955517" y="1799850"/>
                  <a:ext cx="633999" cy="369332"/>
                </a:xfrm>
                <a:prstGeom prst="rect">
                  <a:avLst/>
                </a:prstGeom>
                <a:blipFill>
                  <a:blip r:embed="rId15"/>
                  <a:stretch>
                    <a:fillRect/>
                  </a:stretch>
                </a:blipFill>
              </p:spPr>
              <p:txBody>
                <a:bodyPr/>
                <a:lstStyle/>
                <a:p>
                  <a:r>
                    <a:rPr lang="en-US">
                      <a:noFill/>
                    </a:rPr>
                    <a:t> </a:t>
                  </a:r>
                </a:p>
              </p:txBody>
            </p:sp>
          </mc:Fallback>
        </mc:AlternateContent>
        <p:grpSp>
          <p:nvGrpSpPr>
            <p:cNvPr id="88" name="Group 210">
              <a:extLst>
                <a:ext uri="{FF2B5EF4-FFF2-40B4-BE49-F238E27FC236}">
                  <a16:creationId xmlns:a16="http://schemas.microsoft.com/office/drawing/2014/main" id="{AAF18653-C8B5-8C49-812F-EB6AF1F94180}"/>
                </a:ext>
              </a:extLst>
            </p:cNvPr>
            <p:cNvGrpSpPr>
              <a:grpSpLocks/>
            </p:cNvGrpSpPr>
            <p:nvPr/>
          </p:nvGrpSpPr>
          <p:grpSpPr bwMode="auto">
            <a:xfrm>
              <a:off x="2527856" y="4029077"/>
              <a:ext cx="304800" cy="762000"/>
              <a:chOff x="3216" y="1728"/>
              <a:chExt cx="192" cy="480"/>
            </a:xfrm>
          </p:grpSpPr>
          <p:sp>
            <p:nvSpPr>
              <p:cNvPr id="89" name="Line 8">
                <a:extLst>
                  <a:ext uri="{FF2B5EF4-FFF2-40B4-BE49-F238E27FC236}">
                    <a16:creationId xmlns:a16="http://schemas.microsoft.com/office/drawing/2014/main" id="{A6EBF0EE-8A65-2243-9651-AFFB351B018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9">
                <a:extLst>
                  <a:ext uri="{FF2B5EF4-FFF2-40B4-BE49-F238E27FC236}">
                    <a16:creationId xmlns:a16="http://schemas.microsoft.com/office/drawing/2014/main" id="{F3D90F39-B05E-8242-BA57-52A84069FA1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0">
                <a:extLst>
                  <a:ext uri="{FF2B5EF4-FFF2-40B4-BE49-F238E27FC236}">
                    <a16:creationId xmlns:a16="http://schemas.microsoft.com/office/drawing/2014/main" id="{1889591E-49EC-A148-88C1-60E2B30F45C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1">
                <a:extLst>
                  <a:ext uri="{FF2B5EF4-FFF2-40B4-BE49-F238E27FC236}">
                    <a16:creationId xmlns:a16="http://schemas.microsoft.com/office/drawing/2014/main" id="{171B7C19-8F9F-6E43-B002-7E3B94E9EAC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93" name="Straight Connector 92">
              <a:extLst>
                <a:ext uri="{FF2B5EF4-FFF2-40B4-BE49-F238E27FC236}">
                  <a16:creationId xmlns:a16="http://schemas.microsoft.com/office/drawing/2014/main" id="{D82E7DEB-9D1C-F84D-A60D-B5A96AF65912}"/>
                </a:ext>
              </a:extLst>
            </p:cNvPr>
            <p:cNvCxnSpPr>
              <a:cxnSpLocks/>
            </p:cNvCxnSpPr>
            <p:nvPr/>
          </p:nvCxnSpPr>
          <p:spPr>
            <a:xfrm>
              <a:off x="2109475" y="4022429"/>
              <a:ext cx="57924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5" name="Group 220">
              <a:extLst>
                <a:ext uri="{FF2B5EF4-FFF2-40B4-BE49-F238E27FC236}">
                  <a16:creationId xmlns:a16="http://schemas.microsoft.com/office/drawing/2014/main" id="{534E113C-81AE-C34A-8D07-8E1E05504F41}"/>
                </a:ext>
              </a:extLst>
            </p:cNvPr>
            <p:cNvGrpSpPr>
              <a:grpSpLocks/>
            </p:cNvGrpSpPr>
            <p:nvPr/>
          </p:nvGrpSpPr>
          <p:grpSpPr bwMode="auto">
            <a:xfrm>
              <a:off x="2606877" y="4746433"/>
              <a:ext cx="152400" cy="304800"/>
              <a:chOff x="3264" y="3072"/>
              <a:chExt cx="96" cy="192"/>
            </a:xfrm>
          </p:grpSpPr>
          <p:sp>
            <p:nvSpPr>
              <p:cNvPr id="96" name="Line 17">
                <a:extLst>
                  <a:ext uri="{FF2B5EF4-FFF2-40B4-BE49-F238E27FC236}">
                    <a16:creationId xmlns:a16="http://schemas.microsoft.com/office/drawing/2014/main" id="{378CAA67-AC2F-B942-AC2D-58E35ECBA12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97" name="Freeform 18">
                <a:extLst>
                  <a:ext uri="{FF2B5EF4-FFF2-40B4-BE49-F238E27FC236}">
                    <a16:creationId xmlns:a16="http://schemas.microsoft.com/office/drawing/2014/main" id="{500A56E0-634C-C44D-84B0-E2351BCA8D2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8F538F09-ADD5-AD43-AE9E-3E269204FF50}"/>
                    </a:ext>
                  </a:extLst>
                </p:cNvPr>
                <p:cNvSpPr txBox="1"/>
                <p:nvPr/>
              </p:nvSpPr>
              <p:spPr>
                <a:xfrm>
                  <a:off x="2249248" y="2414979"/>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𝑅𝐹𝐶</m:t>
                        </m:r>
                      </m:oMath>
                    </m:oMathPara>
                  </a14:m>
                  <a:endParaRPr lang="en-US" dirty="0"/>
                </a:p>
              </p:txBody>
            </p:sp>
          </mc:Choice>
          <mc:Fallback xmlns="">
            <p:sp>
              <p:nvSpPr>
                <p:cNvPr id="98" name="TextBox 97">
                  <a:extLst>
                    <a:ext uri="{FF2B5EF4-FFF2-40B4-BE49-F238E27FC236}">
                      <a16:creationId xmlns:a16="http://schemas.microsoft.com/office/drawing/2014/main" id="{8F538F09-ADD5-AD43-AE9E-3E269204FF50}"/>
                    </a:ext>
                  </a:extLst>
                </p:cNvPr>
                <p:cNvSpPr txBox="1">
                  <a:spLocks noRot="1" noChangeAspect="1" noMove="1" noResize="1" noEditPoints="1" noAdjustHandles="1" noChangeArrowheads="1" noChangeShapeType="1" noTextEdit="1"/>
                </p:cNvSpPr>
                <p:nvPr/>
              </p:nvSpPr>
              <p:spPr>
                <a:xfrm>
                  <a:off x="2249248" y="2414979"/>
                  <a:ext cx="633999" cy="369332"/>
                </a:xfrm>
                <a:prstGeom prst="rect">
                  <a:avLst/>
                </a:prstGeom>
                <a:blipFill>
                  <a:blip r:embed="rId16"/>
                  <a:stretch>
                    <a:fillRect/>
                  </a:stretch>
                </a:blipFill>
              </p:spPr>
              <p:txBody>
                <a:bodyPr/>
                <a:lstStyle/>
                <a:p>
                  <a:r>
                    <a:rPr lang="en-US">
                      <a:noFill/>
                    </a:rPr>
                    <a:t> </a:t>
                  </a:r>
                </a:p>
              </p:txBody>
            </p:sp>
          </mc:Fallback>
        </mc:AlternateContent>
        <p:grpSp>
          <p:nvGrpSpPr>
            <p:cNvPr id="99" name="Group 210">
              <a:extLst>
                <a:ext uri="{FF2B5EF4-FFF2-40B4-BE49-F238E27FC236}">
                  <a16:creationId xmlns:a16="http://schemas.microsoft.com/office/drawing/2014/main" id="{71F718C8-F270-0E47-B6A9-DAB5F7F0387C}"/>
                </a:ext>
              </a:extLst>
            </p:cNvPr>
            <p:cNvGrpSpPr>
              <a:grpSpLocks/>
            </p:cNvGrpSpPr>
            <p:nvPr/>
          </p:nvGrpSpPr>
          <p:grpSpPr bwMode="auto">
            <a:xfrm rot="5400000">
              <a:off x="1657915" y="2823697"/>
              <a:ext cx="304800" cy="762000"/>
              <a:chOff x="3216" y="1728"/>
              <a:chExt cx="192" cy="480"/>
            </a:xfrm>
          </p:grpSpPr>
          <p:sp>
            <p:nvSpPr>
              <p:cNvPr id="100" name="Line 8">
                <a:extLst>
                  <a:ext uri="{FF2B5EF4-FFF2-40B4-BE49-F238E27FC236}">
                    <a16:creationId xmlns:a16="http://schemas.microsoft.com/office/drawing/2014/main" id="{032C8420-54AE-4D46-83B2-E791EA4963F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9">
                <a:extLst>
                  <a:ext uri="{FF2B5EF4-FFF2-40B4-BE49-F238E27FC236}">
                    <a16:creationId xmlns:a16="http://schemas.microsoft.com/office/drawing/2014/main" id="{652A012D-496E-F54A-AEB3-4F92F66FA58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10">
                <a:extLst>
                  <a:ext uri="{FF2B5EF4-FFF2-40B4-BE49-F238E27FC236}">
                    <a16:creationId xmlns:a16="http://schemas.microsoft.com/office/drawing/2014/main" id="{D6E4B2B3-CD0E-BB49-B767-36DA71CE628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1">
                <a:extLst>
                  <a:ext uri="{FF2B5EF4-FFF2-40B4-BE49-F238E27FC236}">
                    <a16:creationId xmlns:a16="http://schemas.microsoft.com/office/drawing/2014/main" id="{58DF4A60-2F2C-0C45-A3B6-E6E680E539A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104" name="TextBox 103">
                  <a:extLst>
                    <a:ext uri="{FF2B5EF4-FFF2-40B4-BE49-F238E27FC236}">
                      <a16:creationId xmlns:a16="http://schemas.microsoft.com/office/drawing/2014/main" id="{3168E615-1956-3447-A516-71375F48B205}"/>
                    </a:ext>
                  </a:extLst>
                </p:cNvPr>
                <p:cNvSpPr txBox="1"/>
                <p:nvPr/>
              </p:nvSpPr>
              <p:spPr>
                <a:xfrm>
                  <a:off x="1504596" y="2628317"/>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𝐶</m:t>
                        </m:r>
                      </m:oMath>
                    </m:oMathPara>
                  </a14:m>
                  <a:endParaRPr lang="en-US" dirty="0"/>
                </a:p>
              </p:txBody>
            </p:sp>
          </mc:Choice>
          <mc:Fallback xmlns="">
            <p:sp>
              <p:nvSpPr>
                <p:cNvPr id="104" name="TextBox 103">
                  <a:extLst>
                    <a:ext uri="{FF2B5EF4-FFF2-40B4-BE49-F238E27FC236}">
                      <a16:creationId xmlns:a16="http://schemas.microsoft.com/office/drawing/2014/main" id="{3168E615-1956-3447-A516-71375F48B205}"/>
                    </a:ext>
                  </a:extLst>
                </p:cNvPr>
                <p:cNvSpPr txBox="1">
                  <a:spLocks noRot="1" noChangeAspect="1" noMove="1" noResize="1" noEditPoints="1" noAdjustHandles="1" noChangeArrowheads="1" noChangeShapeType="1" noTextEdit="1"/>
                </p:cNvSpPr>
                <p:nvPr/>
              </p:nvSpPr>
              <p:spPr>
                <a:xfrm>
                  <a:off x="1504596" y="2628317"/>
                  <a:ext cx="633999" cy="369332"/>
                </a:xfrm>
                <a:prstGeom prst="rect">
                  <a:avLst/>
                </a:prstGeom>
                <a:blipFill>
                  <a:blip r:embed="rId17"/>
                  <a:stretch>
                    <a:fillRect/>
                  </a:stretch>
                </a:blipFill>
              </p:spPr>
              <p:txBody>
                <a:bodyPr/>
                <a:lstStyle/>
                <a:p>
                  <a:r>
                    <a:rPr lang="en-US">
                      <a:noFill/>
                    </a:rPr>
                    <a:t> </a:t>
                  </a:r>
                </a:p>
              </p:txBody>
            </p:sp>
          </mc:Fallback>
        </mc:AlternateContent>
        <p:grpSp>
          <p:nvGrpSpPr>
            <p:cNvPr id="105" name="Group 13">
              <a:extLst>
                <a:ext uri="{FF2B5EF4-FFF2-40B4-BE49-F238E27FC236}">
                  <a16:creationId xmlns:a16="http://schemas.microsoft.com/office/drawing/2014/main" id="{F975B16C-20FF-F84C-B286-CBA6FFEC3A36}"/>
                </a:ext>
              </a:extLst>
            </p:cNvPr>
            <p:cNvGrpSpPr>
              <a:grpSpLocks noChangeAspect="1"/>
            </p:cNvGrpSpPr>
            <p:nvPr/>
          </p:nvGrpSpPr>
          <p:grpSpPr bwMode="auto">
            <a:xfrm>
              <a:off x="2058161" y="3128102"/>
              <a:ext cx="152400" cy="152400"/>
              <a:chOff x="1344" y="2064"/>
              <a:chExt cx="192" cy="192"/>
            </a:xfrm>
          </p:grpSpPr>
          <p:sp>
            <p:nvSpPr>
              <p:cNvPr id="106" name="Oval 14">
                <a:extLst>
                  <a:ext uri="{FF2B5EF4-FFF2-40B4-BE49-F238E27FC236}">
                    <a16:creationId xmlns:a16="http://schemas.microsoft.com/office/drawing/2014/main" id="{BF339E4B-2920-B240-B484-52F55E4AEA4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7" name="Rectangle 15">
                <a:extLst>
                  <a:ext uri="{FF2B5EF4-FFF2-40B4-BE49-F238E27FC236}">
                    <a16:creationId xmlns:a16="http://schemas.microsoft.com/office/drawing/2014/main" id="{4A0DD779-BE3D-9C4D-9FEA-370D10CF86F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8" name="Freeform 12">
              <a:extLst>
                <a:ext uri="{FF2B5EF4-FFF2-40B4-BE49-F238E27FC236}">
                  <a16:creationId xmlns:a16="http://schemas.microsoft.com/office/drawing/2014/main" id="{9BD46E9F-A518-9A41-A7C4-6E17774EA8C2}"/>
                </a:ext>
              </a:extLst>
            </p:cNvPr>
            <p:cNvSpPr>
              <a:spLocks noChangeAspect="1"/>
            </p:cNvSpPr>
            <p:nvPr/>
          </p:nvSpPr>
          <p:spPr bwMode="auto">
            <a:xfrm>
              <a:off x="1338664" y="320717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09" name="Group 13">
              <a:extLst>
                <a:ext uri="{FF2B5EF4-FFF2-40B4-BE49-F238E27FC236}">
                  <a16:creationId xmlns:a16="http://schemas.microsoft.com/office/drawing/2014/main" id="{D0FC04D6-B345-6A44-BEC2-06E52276C19D}"/>
                </a:ext>
              </a:extLst>
            </p:cNvPr>
            <p:cNvGrpSpPr>
              <a:grpSpLocks noChangeAspect="1"/>
            </p:cNvGrpSpPr>
            <p:nvPr/>
          </p:nvGrpSpPr>
          <p:grpSpPr bwMode="auto">
            <a:xfrm>
              <a:off x="1341929" y="3136535"/>
              <a:ext cx="152400" cy="152400"/>
              <a:chOff x="1344" y="2064"/>
              <a:chExt cx="192" cy="192"/>
            </a:xfrm>
          </p:grpSpPr>
          <p:sp>
            <p:nvSpPr>
              <p:cNvPr id="110" name="Oval 14">
                <a:extLst>
                  <a:ext uri="{FF2B5EF4-FFF2-40B4-BE49-F238E27FC236}">
                    <a16:creationId xmlns:a16="http://schemas.microsoft.com/office/drawing/2014/main" id="{1B040EB8-E5AC-E54E-AC2A-8D30C237228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1" name="Rectangle 15">
                <a:extLst>
                  <a:ext uri="{FF2B5EF4-FFF2-40B4-BE49-F238E27FC236}">
                    <a16:creationId xmlns:a16="http://schemas.microsoft.com/office/drawing/2014/main" id="{215821C7-CFD4-0B4E-B288-EAF033589F2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112" name="TextBox 111">
                  <a:extLst>
                    <a:ext uri="{FF2B5EF4-FFF2-40B4-BE49-F238E27FC236}">
                      <a16:creationId xmlns:a16="http://schemas.microsoft.com/office/drawing/2014/main" id="{BB3095CA-5299-094C-87A9-C40824279B0D}"/>
                    </a:ext>
                  </a:extLst>
                </p:cNvPr>
                <p:cNvSpPr txBox="1"/>
                <p:nvPr/>
              </p:nvSpPr>
              <p:spPr>
                <a:xfrm>
                  <a:off x="2774001" y="4255372"/>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𝐵𝑃</m:t>
                            </m:r>
                          </m:sub>
                        </m:sSub>
                      </m:oMath>
                    </m:oMathPara>
                  </a14:m>
                  <a:endParaRPr lang="en-US" dirty="0"/>
                </a:p>
              </p:txBody>
            </p:sp>
          </mc:Choice>
          <mc:Fallback xmlns="">
            <p:sp>
              <p:nvSpPr>
                <p:cNvPr id="112" name="TextBox 111">
                  <a:extLst>
                    <a:ext uri="{FF2B5EF4-FFF2-40B4-BE49-F238E27FC236}">
                      <a16:creationId xmlns:a16="http://schemas.microsoft.com/office/drawing/2014/main" id="{BB3095CA-5299-094C-87A9-C40824279B0D}"/>
                    </a:ext>
                  </a:extLst>
                </p:cNvPr>
                <p:cNvSpPr txBox="1">
                  <a:spLocks noRot="1" noChangeAspect="1" noMove="1" noResize="1" noEditPoints="1" noAdjustHandles="1" noChangeArrowheads="1" noChangeShapeType="1" noTextEdit="1"/>
                </p:cNvSpPr>
                <p:nvPr/>
              </p:nvSpPr>
              <p:spPr>
                <a:xfrm>
                  <a:off x="2774001" y="4255372"/>
                  <a:ext cx="633999" cy="369332"/>
                </a:xfrm>
                <a:prstGeom prst="rect">
                  <a:avLst/>
                </a:prstGeom>
                <a:blipFill>
                  <a:blip r:embed="rId18"/>
                  <a:stretch>
                    <a:fillRect/>
                  </a:stretch>
                </a:blipFill>
              </p:spPr>
              <p:txBody>
                <a:bodyPr/>
                <a:lstStyle/>
                <a:p>
                  <a:r>
                    <a:rPr lang="en-US">
                      <a:noFill/>
                    </a:rPr>
                    <a:t> </a:t>
                  </a:r>
                </a:p>
              </p:txBody>
            </p:sp>
          </mc:Fallback>
        </mc:AlternateContent>
        <p:grpSp>
          <p:nvGrpSpPr>
            <p:cNvPr id="113" name="Group 209">
              <a:extLst>
                <a:ext uri="{FF2B5EF4-FFF2-40B4-BE49-F238E27FC236}">
                  <a16:creationId xmlns:a16="http://schemas.microsoft.com/office/drawing/2014/main" id="{29C90D6B-A2B3-914C-9A55-571970024F3A}"/>
                </a:ext>
              </a:extLst>
            </p:cNvPr>
            <p:cNvGrpSpPr>
              <a:grpSpLocks/>
            </p:cNvGrpSpPr>
            <p:nvPr/>
          </p:nvGrpSpPr>
          <p:grpSpPr bwMode="auto">
            <a:xfrm rot="5400000">
              <a:off x="923020" y="3494842"/>
              <a:ext cx="152400" cy="762000"/>
              <a:chOff x="3935" y="1728"/>
              <a:chExt cx="96" cy="480"/>
            </a:xfrm>
          </p:grpSpPr>
          <p:sp>
            <p:nvSpPr>
              <p:cNvPr id="114" name="Arc 59">
                <a:extLst>
                  <a:ext uri="{FF2B5EF4-FFF2-40B4-BE49-F238E27FC236}">
                    <a16:creationId xmlns:a16="http://schemas.microsoft.com/office/drawing/2014/main" id="{E140E458-1740-7E44-8C70-571BEFDE64EC}"/>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5" name="Arc 60">
                <a:extLst>
                  <a:ext uri="{FF2B5EF4-FFF2-40B4-BE49-F238E27FC236}">
                    <a16:creationId xmlns:a16="http://schemas.microsoft.com/office/drawing/2014/main" id="{9685C9F6-301D-F64B-9862-D1865D59855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6" name="Arc 61">
                <a:extLst>
                  <a:ext uri="{FF2B5EF4-FFF2-40B4-BE49-F238E27FC236}">
                    <a16:creationId xmlns:a16="http://schemas.microsoft.com/office/drawing/2014/main" id="{F29A10DF-20A5-8C44-8DD9-C03B558C7EA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7" name="Arc 62">
                <a:extLst>
                  <a:ext uri="{FF2B5EF4-FFF2-40B4-BE49-F238E27FC236}">
                    <a16:creationId xmlns:a16="http://schemas.microsoft.com/office/drawing/2014/main" id="{3FDB6627-4BDD-964B-AC30-7F6DE7BD706A}"/>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8" name="Line 63">
                <a:extLst>
                  <a:ext uri="{FF2B5EF4-FFF2-40B4-BE49-F238E27FC236}">
                    <a16:creationId xmlns:a16="http://schemas.microsoft.com/office/drawing/2014/main" id="{ABC82D5E-B95A-6148-93FE-8AEE4437A0A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9" name="Line 64">
                <a:extLst>
                  <a:ext uri="{FF2B5EF4-FFF2-40B4-BE49-F238E27FC236}">
                    <a16:creationId xmlns:a16="http://schemas.microsoft.com/office/drawing/2014/main" id="{22516C26-EBF0-7F4F-A82D-24A302034646}"/>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Arc 65">
                <a:extLst>
                  <a:ext uri="{FF2B5EF4-FFF2-40B4-BE49-F238E27FC236}">
                    <a16:creationId xmlns:a16="http://schemas.microsoft.com/office/drawing/2014/main" id="{E510CBD0-3B5D-9B44-8BC4-77A9054A390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1" name="Arc 66">
                <a:extLst>
                  <a:ext uri="{FF2B5EF4-FFF2-40B4-BE49-F238E27FC236}">
                    <a16:creationId xmlns:a16="http://schemas.microsoft.com/office/drawing/2014/main" id="{3E17714A-6638-384D-BBB2-22AA6A96485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2" name="Arc 67">
                <a:extLst>
                  <a:ext uri="{FF2B5EF4-FFF2-40B4-BE49-F238E27FC236}">
                    <a16:creationId xmlns:a16="http://schemas.microsoft.com/office/drawing/2014/main" id="{B127239F-0B68-EE4E-BEB3-9AEB2816FDBE}"/>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3" name="Arc 68">
                <a:extLst>
                  <a:ext uri="{FF2B5EF4-FFF2-40B4-BE49-F238E27FC236}">
                    <a16:creationId xmlns:a16="http://schemas.microsoft.com/office/drawing/2014/main" id="{C3300442-180A-B440-A905-920C5319DD13}"/>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69">
                <a:extLst>
                  <a:ext uri="{FF2B5EF4-FFF2-40B4-BE49-F238E27FC236}">
                    <a16:creationId xmlns:a16="http://schemas.microsoft.com/office/drawing/2014/main" id="{AEDE6B31-81CF-8B4B-8AAB-29CDD29CE49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5" name="Arc 70">
                <a:extLst>
                  <a:ext uri="{FF2B5EF4-FFF2-40B4-BE49-F238E27FC236}">
                    <a16:creationId xmlns:a16="http://schemas.microsoft.com/office/drawing/2014/main" id="{4AC9B164-7D3A-F74B-8967-D3BF02E2EEBC}"/>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6" name="Arc 71">
                <a:extLst>
                  <a:ext uri="{FF2B5EF4-FFF2-40B4-BE49-F238E27FC236}">
                    <a16:creationId xmlns:a16="http://schemas.microsoft.com/office/drawing/2014/main" id="{B380976C-0D1D-3949-855B-EE745697ADD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27" name="Group 13">
              <a:extLst>
                <a:ext uri="{FF2B5EF4-FFF2-40B4-BE49-F238E27FC236}">
                  <a16:creationId xmlns:a16="http://schemas.microsoft.com/office/drawing/2014/main" id="{42DDBC2E-841F-FA42-96C2-615C678B080B}"/>
                </a:ext>
              </a:extLst>
            </p:cNvPr>
            <p:cNvGrpSpPr>
              <a:grpSpLocks noChangeAspect="1"/>
            </p:cNvGrpSpPr>
            <p:nvPr/>
          </p:nvGrpSpPr>
          <p:grpSpPr bwMode="auto">
            <a:xfrm>
              <a:off x="540649" y="3796416"/>
              <a:ext cx="152400" cy="152400"/>
              <a:chOff x="1344" y="2064"/>
              <a:chExt cx="192" cy="192"/>
            </a:xfrm>
          </p:grpSpPr>
          <p:sp>
            <p:nvSpPr>
              <p:cNvPr id="128" name="Oval 14">
                <a:extLst>
                  <a:ext uri="{FF2B5EF4-FFF2-40B4-BE49-F238E27FC236}">
                    <a16:creationId xmlns:a16="http://schemas.microsoft.com/office/drawing/2014/main" id="{3FB36FBD-914E-3540-A415-722D20A39A7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29" name="Rectangle 15">
                <a:extLst>
                  <a:ext uri="{FF2B5EF4-FFF2-40B4-BE49-F238E27FC236}">
                    <a16:creationId xmlns:a16="http://schemas.microsoft.com/office/drawing/2014/main" id="{34FB40ED-47FB-3C46-92E1-43924047A49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30" name="Group 13">
              <a:extLst>
                <a:ext uri="{FF2B5EF4-FFF2-40B4-BE49-F238E27FC236}">
                  <a16:creationId xmlns:a16="http://schemas.microsoft.com/office/drawing/2014/main" id="{48293BE4-0B7C-A74F-BE26-63CFAD466980}"/>
                </a:ext>
              </a:extLst>
            </p:cNvPr>
            <p:cNvGrpSpPr>
              <a:grpSpLocks noChangeAspect="1"/>
            </p:cNvGrpSpPr>
            <p:nvPr/>
          </p:nvGrpSpPr>
          <p:grpSpPr bwMode="auto">
            <a:xfrm>
              <a:off x="2057784" y="3947669"/>
              <a:ext cx="152400" cy="152400"/>
              <a:chOff x="1344" y="2064"/>
              <a:chExt cx="192" cy="192"/>
            </a:xfrm>
          </p:grpSpPr>
          <p:sp>
            <p:nvSpPr>
              <p:cNvPr id="131" name="Oval 14">
                <a:extLst>
                  <a:ext uri="{FF2B5EF4-FFF2-40B4-BE49-F238E27FC236}">
                    <a16:creationId xmlns:a16="http://schemas.microsoft.com/office/drawing/2014/main" id="{EDF9FFF8-584A-E244-BCA5-766E937DCD7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2" name="Rectangle 15">
                <a:extLst>
                  <a:ext uri="{FF2B5EF4-FFF2-40B4-BE49-F238E27FC236}">
                    <a16:creationId xmlns:a16="http://schemas.microsoft.com/office/drawing/2014/main" id="{DF19FD6D-7CF0-BC47-B895-5BA67CF29C8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133" name="TextBox 132">
                  <a:extLst>
                    <a:ext uri="{FF2B5EF4-FFF2-40B4-BE49-F238E27FC236}">
                      <a16:creationId xmlns:a16="http://schemas.microsoft.com/office/drawing/2014/main" id="{00CE5151-8BF8-6846-A275-280A36F89108}"/>
                    </a:ext>
                  </a:extLst>
                </p:cNvPr>
                <p:cNvSpPr txBox="1"/>
                <p:nvPr/>
              </p:nvSpPr>
              <p:spPr>
                <a:xfrm>
                  <a:off x="285635" y="3489963"/>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𝐵𝐵</m:t>
                        </m:r>
                      </m:oMath>
                    </m:oMathPara>
                  </a14:m>
                  <a:endParaRPr lang="en-US" dirty="0"/>
                </a:p>
              </p:txBody>
            </p:sp>
          </mc:Choice>
          <mc:Fallback xmlns="">
            <p:sp>
              <p:nvSpPr>
                <p:cNvPr id="133" name="TextBox 132">
                  <a:extLst>
                    <a:ext uri="{FF2B5EF4-FFF2-40B4-BE49-F238E27FC236}">
                      <a16:creationId xmlns:a16="http://schemas.microsoft.com/office/drawing/2014/main" id="{00CE5151-8BF8-6846-A275-280A36F89108}"/>
                    </a:ext>
                  </a:extLst>
                </p:cNvPr>
                <p:cNvSpPr txBox="1">
                  <a:spLocks noRot="1" noChangeAspect="1" noMove="1" noResize="1" noEditPoints="1" noAdjustHandles="1" noChangeArrowheads="1" noChangeShapeType="1" noTextEdit="1"/>
                </p:cNvSpPr>
                <p:nvPr/>
              </p:nvSpPr>
              <p:spPr>
                <a:xfrm>
                  <a:off x="285635" y="3489963"/>
                  <a:ext cx="633999" cy="369332"/>
                </a:xfrm>
                <a:prstGeom prst="rect">
                  <a:avLst/>
                </a:prstGeom>
                <a:blipFill>
                  <a:blip r:embed="rId19"/>
                  <a:stretch>
                    <a:fillRect/>
                  </a:stretch>
                </a:blipFill>
              </p:spPr>
              <p:txBody>
                <a:bodyPr/>
                <a:lstStyle/>
                <a:p>
                  <a:r>
                    <a:rPr lang="en-US">
                      <a:noFill/>
                    </a:rPr>
                    <a:t> </a:t>
                  </a:r>
                </a:p>
              </p:txBody>
            </p:sp>
          </mc:Fallback>
        </mc:AlternateContent>
        <p:cxnSp>
          <p:nvCxnSpPr>
            <p:cNvPr id="188" name="Straight Connector 187">
              <a:extLst>
                <a:ext uri="{FF2B5EF4-FFF2-40B4-BE49-F238E27FC236}">
                  <a16:creationId xmlns:a16="http://schemas.microsoft.com/office/drawing/2014/main" id="{6D8EDBDF-973F-204C-9FF0-3115BC0C9CF8}"/>
                </a:ext>
              </a:extLst>
            </p:cNvPr>
            <p:cNvCxnSpPr>
              <a:cxnSpLocks/>
            </p:cNvCxnSpPr>
            <p:nvPr/>
          </p:nvCxnSpPr>
          <p:spPr>
            <a:xfrm flipV="1">
              <a:off x="2129066" y="3194162"/>
              <a:ext cx="0" cy="258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90" name="TextBox 189">
                <a:extLst>
                  <a:ext uri="{FF2B5EF4-FFF2-40B4-BE49-F238E27FC236}">
                    <a16:creationId xmlns:a16="http://schemas.microsoft.com/office/drawing/2014/main" id="{01440ABE-E29C-CA42-B30E-A969AAD3885B}"/>
                  </a:ext>
                </a:extLst>
              </p:cNvPr>
              <p:cNvSpPr txBox="1"/>
              <p:nvPr/>
            </p:nvSpPr>
            <p:spPr>
              <a:xfrm>
                <a:off x="5665509" y="4177683"/>
                <a:ext cx="4754276" cy="1648082"/>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𝑅</m:t>
                        </m:r>
                      </m:num>
                      <m:den>
                        <m:d>
                          <m:dPr>
                            <m:ctrlPr>
                              <a:rPr lang="en-US" b="0" i="1" smtClean="0">
                                <a:latin typeface="Cambria Math" panose="02040503050406030204" pitchFamily="18" charset="0"/>
                              </a:rPr>
                            </m:ctrlPr>
                          </m:dPr>
                          <m:e>
                            <m:r>
                              <a:rPr lang="en-US" b="0" i="1" smtClean="0">
                                <a:latin typeface="Cambria Math" panose="02040503050406030204" pitchFamily="18" charset="0"/>
                              </a:rPr>
                              <m:t>𝑅</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𝑠</m:t>
                                </m:r>
                              </m:sub>
                            </m:sSub>
                          </m:e>
                        </m:d>
                        <m:r>
                          <a:rPr lang="en-US" b="0" i="1" smtClean="0">
                            <a:latin typeface="Cambria Math" panose="02040503050406030204" pitchFamily="18" charset="0"/>
                          </a:rPr>
                          <m:t>[1+</m:t>
                        </m:r>
                        <m:f>
                          <m:fPr>
                            <m:ctrlPr>
                              <a:rPr lang="en-US" b="0" i="1" smtClean="0">
                                <a:latin typeface="Cambria Math" panose="02040503050406030204" pitchFamily="18" charset="0"/>
                              </a:rPr>
                            </m:ctrlPr>
                          </m:fPr>
                          <m:num>
                            <m:r>
                              <a:rPr lang="en-US" b="0" i="1" smtClean="0">
                                <a:latin typeface="Cambria Math" panose="02040503050406030204" pitchFamily="18" charset="0"/>
                              </a:rPr>
                              <m:t>4</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𝑄</m:t>
                                </m:r>
                              </m:e>
                              <m:sup>
                                <m:r>
                                  <a:rPr lang="en-US" b="0" i="1" smtClean="0">
                                    <a:latin typeface="Cambria Math" panose="02040503050406030204" pitchFamily="18" charset="0"/>
                                  </a:rPr>
                                  <m:t>2</m:t>
                                </m:r>
                              </m:sup>
                            </m:sSup>
                          </m:num>
                          <m:den>
                            <m:sSup>
                              <m:sSupPr>
                                <m:ctrlPr>
                                  <a:rPr lang="en-US" b="0" i="1" smtClean="0">
                                    <a:latin typeface="Cambria Math" panose="02040503050406030204" pitchFamily="18" charset="0"/>
                                  </a:rPr>
                                </m:ctrlPr>
                              </m:sSupPr>
                              <m:e>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0</m:t>
                                    </m:r>
                                  </m:sub>
                                </m:sSub>
                              </m:e>
                              <m:sup>
                                <m:r>
                                  <a:rPr lang="en-US" b="0" i="1" smtClean="0">
                                    <a:latin typeface="Cambria Math" panose="02040503050406030204" pitchFamily="18" charset="0"/>
                                  </a:rPr>
                                  <m:t>2</m:t>
                                </m:r>
                              </m:sup>
                            </m:sSup>
                          </m:den>
                        </m:f>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ea typeface="Cambria Math" panose="02040503050406030204" pitchFamily="18" charset="0"/>
                                      </a:rPr>
                                      <m:t>0</m:t>
                                    </m:r>
                                  </m:sub>
                                </m:sSub>
                              </m:e>
                            </m:d>
                          </m:e>
                          <m:sup>
                            <m:r>
                              <a:rPr lang="en-US" b="0" i="1" smtClean="0">
                                <a:latin typeface="Cambria Math" panose="02040503050406030204" pitchFamily="18" charset="0"/>
                              </a:rPr>
                              <m:t>2</m:t>
                            </m:r>
                          </m:sup>
                        </m:sSup>
                        <m:r>
                          <a:rPr lang="en-US" b="0" i="1" smtClean="0">
                            <a:latin typeface="Cambria Math" panose="02040503050406030204" pitchFamily="18" charset="0"/>
                          </a:rPr>
                          <m:t>]</m:t>
                        </m:r>
                      </m:den>
                    </m:f>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a14:m>
                <a:endParaRPr lang="en-US" dirty="0"/>
              </a:p>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𝑄</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𝑅</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𝑠</m:t>
                            </m:r>
                          </m:sub>
                        </m:sSub>
                      </m:num>
                      <m:den>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rPr>
                              <m:t>0</m:t>
                            </m:r>
                          </m:sub>
                        </m:sSub>
                        <m:r>
                          <a:rPr lang="en-US" i="1">
                            <a:latin typeface="Cambria Math" panose="02040503050406030204" pitchFamily="18" charset="0"/>
                          </a:rPr>
                          <m:t>𝐿</m:t>
                        </m:r>
                      </m:den>
                    </m:f>
                  </m:oMath>
                </a14:m>
                <a:endParaRPr lang="en-US" dirty="0"/>
              </a:p>
            </p:txBody>
          </p:sp>
        </mc:Choice>
        <mc:Fallback xmlns="">
          <p:sp>
            <p:nvSpPr>
              <p:cNvPr id="190" name="TextBox 189">
                <a:extLst>
                  <a:ext uri="{FF2B5EF4-FFF2-40B4-BE49-F238E27FC236}">
                    <a16:creationId xmlns:a16="http://schemas.microsoft.com/office/drawing/2014/main" id="{01440ABE-E29C-CA42-B30E-A969AAD3885B}"/>
                  </a:ext>
                </a:extLst>
              </p:cNvPr>
              <p:cNvSpPr txBox="1">
                <a:spLocks noRot="1" noChangeAspect="1" noMove="1" noResize="1" noEditPoints="1" noAdjustHandles="1" noChangeArrowheads="1" noChangeShapeType="1" noTextEdit="1"/>
              </p:cNvSpPr>
              <p:nvPr/>
            </p:nvSpPr>
            <p:spPr>
              <a:xfrm>
                <a:off x="5665509" y="4177683"/>
                <a:ext cx="4754276" cy="1648082"/>
              </a:xfrm>
              <a:prstGeom prst="rect">
                <a:avLst/>
              </a:prstGeom>
              <a:blipFill>
                <a:blip r:embed="rId20"/>
                <a:stretch>
                  <a:fillRect l="-532"/>
                </a:stretch>
              </a:blipFill>
            </p:spPr>
            <p:txBody>
              <a:bodyPr/>
              <a:lstStyle/>
              <a:p>
                <a:r>
                  <a:rPr lang="en-US">
                    <a:noFill/>
                  </a:rPr>
                  <a:t> </a:t>
                </a:r>
              </a:p>
            </p:txBody>
          </p:sp>
        </mc:Fallback>
      </mc:AlternateContent>
    </p:spTree>
    <p:extLst>
      <p:ext uri="{BB962C8B-B14F-4D97-AF65-F5344CB8AC3E}">
        <p14:creationId xmlns:p14="http://schemas.microsoft.com/office/powerpoint/2010/main" val="277785414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28424" y="136525"/>
            <a:ext cx="10515600" cy="869909"/>
          </a:xfrm>
        </p:spPr>
        <p:txBody>
          <a:bodyPr/>
          <a:lstStyle/>
          <a:p>
            <a:pPr algn="ctr"/>
            <a:r>
              <a:rPr lang="en-US" dirty="0"/>
              <a:t>More Oscillators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81</a:t>
            </a:fld>
            <a:endParaRPr lang="en-US"/>
          </a:p>
        </p:txBody>
      </p:sp>
      <p:grpSp>
        <p:nvGrpSpPr>
          <p:cNvPr id="309" name="Group 308">
            <a:extLst>
              <a:ext uri="{FF2B5EF4-FFF2-40B4-BE49-F238E27FC236}">
                <a16:creationId xmlns:a16="http://schemas.microsoft.com/office/drawing/2014/main" id="{D15224E8-7918-9E4C-A6A1-AF68E17F0CC0}"/>
              </a:ext>
            </a:extLst>
          </p:cNvPr>
          <p:cNvGrpSpPr/>
          <p:nvPr/>
        </p:nvGrpSpPr>
        <p:grpSpPr>
          <a:xfrm>
            <a:off x="97577" y="1766115"/>
            <a:ext cx="4582454" cy="3325770"/>
            <a:chOff x="254437" y="1874975"/>
            <a:chExt cx="4582454" cy="3325770"/>
          </a:xfrm>
        </p:grpSpPr>
        <p:grpSp>
          <p:nvGrpSpPr>
            <p:cNvPr id="101" name="Group 100">
              <a:extLst>
                <a:ext uri="{FF2B5EF4-FFF2-40B4-BE49-F238E27FC236}">
                  <a16:creationId xmlns:a16="http://schemas.microsoft.com/office/drawing/2014/main" id="{13BF5C60-F967-C543-A278-4DB7AB2B7EFC}"/>
                </a:ext>
              </a:extLst>
            </p:cNvPr>
            <p:cNvGrpSpPr/>
            <p:nvPr/>
          </p:nvGrpSpPr>
          <p:grpSpPr>
            <a:xfrm>
              <a:off x="3498669" y="2558038"/>
              <a:ext cx="718684" cy="1036429"/>
              <a:chOff x="2362200" y="1905000"/>
              <a:chExt cx="762000" cy="1219200"/>
            </a:xfrm>
          </p:grpSpPr>
          <p:cxnSp>
            <p:nvCxnSpPr>
              <p:cNvPr id="102" name="Straight Connector 101">
                <a:extLst>
                  <a:ext uri="{FF2B5EF4-FFF2-40B4-BE49-F238E27FC236}">
                    <a16:creationId xmlns:a16="http://schemas.microsoft.com/office/drawing/2014/main" id="{ABA75F76-F33F-5748-AF36-6C4F73095FBA}"/>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103" name="Straight Connector 102">
                <a:extLst>
                  <a:ext uri="{FF2B5EF4-FFF2-40B4-BE49-F238E27FC236}">
                    <a16:creationId xmlns:a16="http://schemas.microsoft.com/office/drawing/2014/main" id="{DC1ED72F-C00F-7B41-AD77-0C537D574A3D}"/>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4" name="Straight Connector 103">
                <a:extLst>
                  <a:ext uri="{FF2B5EF4-FFF2-40B4-BE49-F238E27FC236}">
                    <a16:creationId xmlns:a16="http://schemas.microsoft.com/office/drawing/2014/main" id="{C0ECDB13-486A-EF47-8271-0D17B48728BE}"/>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5" name="Straight Connector 104">
                <a:extLst>
                  <a:ext uri="{FF2B5EF4-FFF2-40B4-BE49-F238E27FC236}">
                    <a16:creationId xmlns:a16="http://schemas.microsoft.com/office/drawing/2014/main" id="{933508BE-FBFB-C345-AA82-43F03256F419}"/>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6" name="Straight Connector 105">
                <a:extLst>
                  <a:ext uri="{FF2B5EF4-FFF2-40B4-BE49-F238E27FC236}">
                    <a16:creationId xmlns:a16="http://schemas.microsoft.com/office/drawing/2014/main" id="{B059685C-4D20-FA4C-89E0-DE4E2EE34CD7}"/>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7" name="Straight Arrow Connector 106">
                <a:extLst>
                  <a:ext uri="{FF2B5EF4-FFF2-40B4-BE49-F238E27FC236}">
                    <a16:creationId xmlns:a16="http://schemas.microsoft.com/office/drawing/2014/main" id="{185C05D9-504F-F84B-8522-065C7EDFAC79}"/>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108" name="TextBox 107">
                <a:extLst>
                  <a:ext uri="{FF2B5EF4-FFF2-40B4-BE49-F238E27FC236}">
                    <a16:creationId xmlns:a16="http://schemas.microsoft.com/office/drawing/2014/main" id="{46B87415-DED5-244F-ACCC-417463753E93}"/>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109" name="TextBox 108">
                <a:extLst>
                  <a:ext uri="{FF2B5EF4-FFF2-40B4-BE49-F238E27FC236}">
                    <a16:creationId xmlns:a16="http://schemas.microsoft.com/office/drawing/2014/main" id="{6608480B-BB5A-C946-8D7E-E4ECACF4EFE1}"/>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110" name="TextBox 109">
                <a:extLst>
                  <a:ext uri="{FF2B5EF4-FFF2-40B4-BE49-F238E27FC236}">
                    <a16:creationId xmlns:a16="http://schemas.microsoft.com/office/drawing/2014/main" id="{28963C0C-557A-EC4A-AD9A-39AF13A3EFAA}"/>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sp>
          <p:nvSpPr>
            <p:cNvPr id="111" name="Oval 110">
              <a:extLst>
                <a:ext uri="{FF2B5EF4-FFF2-40B4-BE49-F238E27FC236}">
                  <a16:creationId xmlns:a16="http://schemas.microsoft.com/office/drawing/2014/main" id="{C3CCC191-71FF-FA4B-8F18-0E6781AE903D}"/>
                </a:ext>
              </a:extLst>
            </p:cNvPr>
            <p:cNvSpPr>
              <a:spLocks noChangeAspect="1" noChangeArrowheads="1"/>
            </p:cNvSpPr>
            <p:nvPr/>
          </p:nvSpPr>
          <p:spPr bwMode="auto">
            <a:xfrm>
              <a:off x="4178811" y="2191840"/>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112" name="Straight Connector 111">
              <a:extLst>
                <a:ext uri="{FF2B5EF4-FFF2-40B4-BE49-F238E27FC236}">
                  <a16:creationId xmlns:a16="http://schemas.microsoft.com/office/drawing/2014/main" id="{198C99E6-D618-D346-9F4E-F77A42C35EC7}"/>
                </a:ext>
              </a:extLst>
            </p:cNvPr>
            <p:cNvCxnSpPr>
              <a:cxnSpLocks/>
            </p:cNvCxnSpPr>
            <p:nvPr/>
          </p:nvCxnSpPr>
          <p:spPr>
            <a:xfrm>
              <a:off x="2292304" y="4541871"/>
              <a:ext cx="243137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F0421D38-CE0B-5F4B-9408-7D31E8F35C22}"/>
                </a:ext>
              </a:extLst>
            </p:cNvPr>
            <p:cNvCxnSpPr>
              <a:cxnSpLocks/>
            </p:cNvCxnSpPr>
            <p:nvPr/>
          </p:nvCxnSpPr>
          <p:spPr>
            <a:xfrm>
              <a:off x="4222303" y="2244848"/>
              <a:ext cx="0" cy="39997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4" name="TextBox 113">
              <a:extLst>
                <a:ext uri="{FF2B5EF4-FFF2-40B4-BE49-F238E27FC236}">
                  <a16:creationId xmlns:a16="http://schemas.microsoft.com/office/drawing/2014/main" id="{DE625253-C61A-0841-95EB-535661C0465F}"/>
                </a:ext>
              </a:extLst>
            </p:cNvPr>
            <p:cNvSpPr txBox="1"/>
            <p:nvPr/>
          </p:nvSpPr>
          <p:spPr>
            <a:xfrm>
              <a:off x="4004992" y="1874975"/>
              <a:ext cx="718688" cy="338554"/>
            </a:xfrm>
            <a:prstGeom prst="rect">
              <a:avLst/>
            </a:prstGeom>
            <a:noFill/>
          </p:spPr>
          <p:txBody>
            <a:bodyPr wrap="square" rtlCol="0">
              <a:spAutoFit/>
            </a:bodyPr>
            <a:lstStyle/>
            <a:p>
              <a:r>
                <a:rPr lang="en-US" sz="1600" dirty="0"/>
                <a:t>9 V</a:t>
              </a:r>
            </a:p>
          </p:txBody>
        </p:sp>
        <p:grpSp>
          <p:nvGrpSpPr>
            <p:cNvPr id="115" name="Group 210">
              <a:extLst>
                <a:ext uri="{FF2B5EF4-FFF2-40B4-BE49-F238E27FC236}">
                  <a16:creationId xmlns:a16="http://schemas.microsoft.com/office/drawing/2014/main" id="{93D4072C-0CA2-9E4C-B875-9B7F7509091B}"/>
                </a:ext>
              </a:extLst>
            </p:cNvPr>
            <p:cNvGrpSpPr>
              <a:grpSpLocks/>
            </p:cNvGrpSpPr>
            <p:nvPr/>
          </p:nvGrpSpPr>
          <p:grpSpPr bwMode="auto">
            <a:xfrm rot="5400000">
              <a:off x="2441409" y="2689426"/>
              <a:ext cx="304800" cy="762000"/>
              <a:chOff x="3216" y="1728"/>
              <a:chExt cx="192" cy="480"/>
            </a:xfrm>
          </p:grpSpPr>
          <p:sp>
            <p:nvSpPr>
              <p:cNvPr id="116" name="Line 8">
                <a:extLst>
                  <a:ext uri="{FF2B5EF4-FFF2-40B4-BE49-F238E27FC236}">
                    <a16:creationId xmlns:a16="http://schemas.microsoft.com/office/drawing/2014/main" id="{EA1EB09D-6417-5B4F-BE53-35427226522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9">
                <a:extLst>
                  <a:ext uri="{FF2B5EF4-FFF2-40B4-BE49-F238E27FC236}">
                    <a16:creationId xmlns:a16="http://schemas.microsoft.com/office/drawing/2014/main" id="{E65C6530-3185-3A46-8CAA-4B42CC2F267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Line 10">
                <a:extLst>
                  <a:ext uri="{FF2B5EF4-FFF2-40B4-BE49-F238E27FC236}">
                    <a16:creationId xmlns:a16="http://schemas.microsoft.com/office/drawing/2014/main" id="{4E5A6479-8A66-DE46-B6E4-FADCC202FE9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9" name="Line 11">
                <a:extLst>
                  <a:ext uri="{FF2B5EF4-FFF2-40B4-BE49-F238E27FC236}">
                    <a16:creationId xmlns:a16="http://schemas.microsoft.com/office/drawing/2014/main" id="{990C18D1-0966-3744-852F-00ACD4B462A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20" name="Group 218">
              <a:extLst>
                <a:ext uri="{FF2B5EF4-FFF2-40B4-BE49-F238E27FC236}">
                  <a16:creationId xmlns:a16="http://schemas.microsoft.com/office/drawing/2014/main" id="{E59E1B09-0BDB-344B-9C11-C8C677B399ED}"/>
                </a:ext>
              </a:extLst>
            </p:cNvPr>
            <p:cNvGrpSpPr>
              <a:grpSpLocks/>
            </p:cNvGrpSpPr>
            <p:nvPr/>
          </p:nvGrpSpPr>
          <p:grpSpPr bwMode="auto">
            <a:xfrm>
              <a:off x="2947833" y="3076303"/>
              <a:ext cx="152400" cy="762000"/>
              <a:chOff x="5280" y="1200"/>
              <a:chExt cx="96" cy="480"/>
            </a:xfrm>
          </p:grpSpPr>
          <p:sp>
            <p:nvSpPr>
              <p:cNvPr id="121" name="Line 106">
                <a:extLst>
                  <a:ext uri="{FF2B5EF4-FFF2-40B4-BE49-F238E27FC236}">
                    <a16:creationId xmlns:a16="http://schemas.microsoft.com/office/drawing/2014/main" id="{8D39E53D-2D44-404C-A9F8-F0859DD3C626}"/>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07">
                <a:extLst>
                  <a:ext uri="{FF2B5EF4-FFF2-40B4-BE49-F238E27FC236}">
                    <a16:creationId xmlns:a16="http://schemas.microsoft.com/office/drawing/2014/main" id="{1F8C9C7C-5817-4D47-BAB1-4B67A032E231}"/>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Freeform 108">
                <a:extLst>
                  <a:ext uri="{FF2B5EF4-FFF2-40B4-BE49-F238E27FC236}">
                    <a16:creationId xmlns:a16="http://schemas.microsoft.com/office/drawing/2014/main" id="{C2BDED01-6DE2-F443-B668-793C43B777D4}"/>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24" name="Line 109">
                <a:extLst>
                  <a:ext uri="{FF2B5EF4-FFF2-40B4-BE49-F238E27FC236}">
                    <a16:creationId xmlns:a16="http://schemas.microsoft.com/office/drawing/2014/main" id="{A9EB30F9-0B40-6245-A921-423F312E5085}"/>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5" name="Straight Connector 124">
              <a:extLst>
                <a:ext uri="{FF2B5EF4-FFF2-40B4-BE49-F238E27FC236}">
                  <a16:creationId xmlns:a16="http://schemas.microsoft.com/office/drawing/2014/main" id="{9B2530B0-2930-4E4B-B148-7D522470BF8B}"/>
                </a:ext>
              </a:extLst>
            </p:cNvPr>
            <p:cNvCxnSpPr>
              <a:cxnSpLocks/>
            </p:cNvCxnSpPr>
            <p:nvPr/>
          </p:nvCxnSpPr>
          <p:spPr>
            <a:xfrm>
              <a:off x="2954109" y="3070426"/>
              <a:ext cx="61856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7" name="Freeform 12">
              <a:extLst>
                <a:ext uri="{FF2B5EF4-FFF2-40B4-BE49-F238E27FC236}">
                  <a16:creationId xmlns:a16="http://schemas.microsoft.com/office/drawing/2014/main" id="{75DCFC21-C996-7D41-9C7E-3234B9B95382}"/>
                </a:ext>
              </a:extLst>
            </p:cNvPr>
            <p:cNvSpPr>
              <a:spLocks noChangeAspect="1"/>
            </p:cNvSpPr>
            <p:nvPr/>
          </p:nvSpPr>
          <p:spPr bwMode="auto">
            <a:xfrm>
              <a:off x="3465507" y="308873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28" name="TextBox 127">
              <a:extLst>
                <a:ext uri="{FF2B5EF4-FFF2-40B4-BE49-F238E27FC236}">
                  <a16:creationId xmlns:a16="http://schemas.microsoft.com/office/drawing/2014/main" id="{80105C94-F3A9-4741-A2C3-5F91292D4FCA}"/>
                </a:ext>
              </a:extLst>
            </p:cNvPr>
            <p:cNvSpPr txBox="1"/>
            <p:nvPr/>
          </p:nvSpPr>
          <p:spPr>
            <a:xfrm>
              <a:off x="3608579" y="3490802"/>
              <a:ext cx="718688" cy="338554"/>
            </a:xfrm>
            <a:prstGeom prst="rect">
              <a:avLst/>
            </a:prstGeom>
            <a:noFill/>
          </p:spPr>
          <p:txBody>
            <a:bodyPr wrap="square" rtlCol="0">
              <a:spAutoFit/>
            </a:bodyPr>
            <a:lstStyle/>
            <a:p>
              <a:r>
                <a:rPr lang="en-US" sz="1600" dirty="0"/>
                <a:t>1M</a:t>
              </a:r>
            </a:p>
          </p:txBody>
        </p:sp>
        <p:sp>
          <p:nvSpPr>
            <p:cNvPr id="129" name="Oval 128">
              <a:extLst>
                <a:ext uri="{FF2B5EF4-FFF2-40B4-BE49-F238E27FC236}">
                  <a16:creationId xmlns:a16="http://schemas.microsoft.com/office/drawing/2014/main" id="{0F8330A2-3F1B-B946-BABA-84A363B64E2E}"/>
                </a:ext>
              </a:extLst>
            </p:cNvPr>
            <p:cNvSpPr>
              <a:spLocks noChangeAspect="1" noChangeArrowheads="1"/>
            </p:cNvSpPr>
            <p:nvPr/>
          </p:nvSpPr>
          <p:spPr bwMode="auto">
            <a:xfrm>
              <a:off x="2958170" y="300829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0" name="Oval 129">
              <a:extLst>
                <a:ext uri="{FF2B5EF4-FFF2-40B4-BE49-F238E27FC236}">
                  <a16:creationId xmlns:a16="http://schemas.microsoft.com/office/drawing/2014/main" id="{61A0239C-8026-FE43-82F6-DC7A02FF3855}"/>
                </a:ext>
              </a:extLst>
            </p:cNvPr>
            <p:cNvSpPr>
              <a:spLocks noChangeAspect="1" noChangeArrowheads="1"/>
            </p:cNvSpPr>
            <p:nvPr/>
          </p:nvSpPr>
          <p:spPr bwMode="auto">
            <a:xfrm>
              <a:off x="4632209" y="447329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1" name="Oval 130">
              <a:extLst>
                <a:ext uri="{FF2B5EF4-FFF2-40B4-BE49-F238E27FC236}">
                  <a16:creationId xmlns:a16="http://schemas.microsoft.com/office/drawing/2014/main" id="{82A998E1-E2F1-1841-9C7F-71D8C3D2C45F}"/>
                </a:ext>
              </a:extLst>
            </p:cNvPr>
            <p:cNvSpPr>
              <a:spLocks noChangeAspect="1" noChangeArrowheads="1"/>
            </p:cNvSpPr>
            <p:nvPr/>
          </p:nvSpPr>
          <p:spPr bwMode="auto">
            <a:xfrm>
              <a:off x="3471976" y="301264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32" name="Group 222">
              <a:extLst>
                <a:ext uri="{FF2B5EF4-FFF2-40B4-BE49-F238E27FC236}">
                  <a16:creationId xmlns:a16="http://schemas.microsoft.com/office/drawing/2014/main" id="{076DB6FD-0E20-794B-9887-65B77A4C3844}"/>
                </a:ext>
              </a:extLst>
            </p:cNvPr>
            <p:cNvGrpSpPr>
              <a:grpSpLocks/>
            </p:cNvGrpSpPr>
            <p:nvPr/>
          </p:nvGrpSpPr>
          <p:grpSpPr bwMode="auto">
            <a:xfrm>
              <a:off x="3391918" y="3813912"/>
              <a:ext cx="304800" cy="381000"/>
              <a:chOff x="4272" y="3072"/>
              <a:chExt cx="192" cy="240"/>
            </a:xfrm>
          </p:grpSpPr>
          <p:sp>
            <p:nvSpPr>
              <p:cNvPr id="133" name="Line 99">
                <a:extLst>
                  <a:ext uri="{FF2B5EF4-FFF2-40B4-BE49-F238E27FC236}">
                    <a16:creationId xmlns:a16="http://schemas.microsoft.com/office/drawing/2014/main" id="{E8889C91-86D0-7A4C-B510-7C2350B4635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100">
                <a:extLst>
                  <a:ext uri="{FF2B5EF4-FFF2-40B4-BE49-F238E27FC236}">
                    <a16:creationId xmlns:a16="http://schemas.microsoft.com/office/drawing/2014/main" id="{938BF0AE-3289-8B42-B769-EA9C1398CC6B}"/>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1">
                <a:extLst>
                  <a:ext uri="{FF2B5EF4-FFF2-40B4-BE49-F238E27FC236}">
                    <a16:creationId xmlns:a16="http://schemas.microsoft.com/office/drawing/2014/main" id="{6A538332-5B9F-C947-A5AA-4444647CE47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2">
                <a:extLst>
                  <a:ext uri="{FF2B5EF4-FFF2-40B4-BE49-F238E27FC236}">
                    <a16:creationId xmlns:a16="http://schemas.microsoft.com/office/drawing/2014/main" id="{C33DC159-B99E-E04B-8B38-CFED94ADB8E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03">
                <a:extLst>
                  <a:ext uri="{FF2B5EF4-FFF2-40B4-BE49-F238E27FC236}">
                    <a16:creationId xmlns:a16="http://schemas.microsoft.com/office/drawing/2014/main" id="{8A70C422-277B-6D45-BBC8-E09D6F845E6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8" name="Line 104">
                <a:extLst>
                  <a:ext uri="{FF2B5EF4-FFF2-40B4-BE49-F238E27FC236}">
                    <a16:creationId xmlns:a16="http://schemas.microsoft.com/office/drawing/2014/main" id="{076C10EF-743B-AB44-BB75-E462FE6A7BF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9" name="Group 222">
              <a:extLst>
                <a:ext uri="{FF2B5EF4-FFF2-40B4-BE49-F238E27FC236}">
                  <a16:creationId xmlns:a16="http://schemas.microsoft.com/office/drawing/2014/main" id="{4C3728CC-0A8D-C846-8EA9-CA5765620E44}"/>
                </a:ext>
              </a:extLst>
            </p:cNvPr>
            <p:cNvGrpSpPr>
              <a:grpSpLocks/>
            </p:cNvGrpSpPr>
            <p:nvPr/>
          </p:nvGrpSpPr>
          <p:grpSpPr bwMode="auto">
            <a:xfrm>
              <a:off x="2878110" y="3770367"/>
              <a:ext cx="304800" cy="381000"/>
              <a:chOff x="4272" y="3072"/>
              <a:chExt cx="192" cy="240"/>
            </a:xfrm>
          </p:grpSpPr>
          <p:sp>
            <p:nvSpPr>
              <p:cNvPr id="140" name="Line 99">
                <a:extLst>
                  <a:ext uri="{FF2B5EF4-FFF2-40B4-BE49-F238E27FC236}">
                    <a16:creationId xmlns:a16="http://schemas.microsoft.com/office/drawing/2014/main" id="{F5F1A644-C6FE-9543-B6BB-60534964FCF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00">
                <a:extLst>
                  <a:ext uri="{FF2B5EF4-FFF2-40B4-BE49-F238E27FC236}">
                    <a16:creationId xmlns:a16="http://schemas.microsoft.com/office/drawing/2014/main" id="{134DE847-5245-C743-9E84-3A8DB9E56B4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1">
                <a:extLst>
                  <a:ext uri="{FF2B5EF4-FFF2-40B4-BE49-F238E27FC236}">
                    <a16:creationId xmlns:a16="http://schemas.microsoft.com/office/drawing/2014/main" id="{E309C488-884D-EA40-8923-652951F8FCF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2">
                <a:extLst>
                  <a:ext uri="{FF2B5EF4-FFF2-40B4-BE49-F238E27FC236}">
                    <a16:creationId xmlns:a16="http://schemas.microsoft.com/office/drawing/2014/main" id="{35E06FAD-FC39-EE4E-A853-825D562667E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3">
                <a:extLst>
                  <a:ext uri="{FF2B5EF4-FFF2-40B4-BE49-F238E27FC236}">
                    <a16:creationId xmlns:a16="http://schemas.microsoft.com/office/drawing/2014/main" id="{8C4F1945-C6A1-2C40-8986-8C991568386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04">
                <a:extLst>
                  <a:ext uri="{FF2B5EF4-FFF2-40B4-BE49-F238E27FC236}">
                    <a16:creationId xmlns:a16="http://schemas.microsoft.com/office/drawing/2014/main" id="{C25F7FCA-36F8-224F-88C4-647FF348C29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6" name="Group 222">
              <a:extLst>
                <a:ext uri="{FF2B5EF4-FFF2-40B4-BE49-F238E27FC236}">
                  <a16:creationId xmlns:a16="http://schemas.microsoft.com/office/drawing/2014/main" id="{DEFE86BB-27EE-0540-BE32-6A57F8B8C5B7}"/>
                </a:ext>
              </a:extLst>
            </p:cNvPr>
            <p:cNvGrpSpPr>
              <a:grpSpLocks/>
            </p:cNvGrpSpPr>
            <p:nvPr/>
          </p:nvGrpSpPr>
          <p:grpSpPr bwMode="auto">
            <a:xfrm>
              <a:off x="2077641" y="4819745"/>
              <a:ext cx="304800" cy="381000"/>
              <a:chOff x="4272" y="3072"/>
              <a:chExt cx="192" cy="240"/>
            </a:xfrm>
          </p:grpSpPr>
          <p:sp>
            <p:nvSpPr>
              <p:cNvPr id="147" name="Line 99">
                <a:extLst>
                  <a:ext uri="{FF2B5EF4-FFF2-40B4-BE49-F238E27FC236}">
                    <a16:creationId xmlns:a16="http://schemas.microsoft.com/office/drawing/2014/main" id="{F956B372-82A6-F048-93F2-1236AC74EDF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8" name="Line 100">
                <a:extLst>
                  <a:ext uri="{FF2B5EF4-FFF2-40B4-BE49-F238E27FC236}">
                    <a16:creationId xmlns:a16="http://schemas.microsoft.com/office/drawing/2014/main" id="{7D8ECBF2-BD09-5546-B1A0-0461CEB99A4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101">
                <a:extLst>
                  <a:ext uri="{FF2B5EF4-FFF2-40B4-BE49-F238E27FC236}">
                    <a16:creationId xmlns:a16="http://schemas.microsoft.com/office/drawing/2014/main" id="{CD55ABC6-B3EC-9141-8D64-EF1739508F9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2">
                <a:extLst>
                  <a:ext uri="{FF2B5EF4-FFF2-40B4-BE49-F238E27FC236}">
                    <a16:creationId xmlns:a16="http://schemas.microsoft.com/office/drawing/2014/main" id="{F374E8B9-A3D3-E44C-9C6A-B642BBE33FF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3">
                <a:extLst>
                  <a:ext uri="{FF2B5EF4-FFF2-40B4-BE49-F238E27FC236}">
                    <a16:creationId xmlns:a16="http://schemas.microsoft.com/office/drawing/2014/main" id="{3751AAC9-6F4C-7749-AAC5-4B38B177A77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4">
                <a:extLst>
                  <a:ext uri="{FF2B5EF4-FFF2-40B4-BE49-F238E27FC236}">
                    <a16:creationId xmlns:a16="http://schemas.microsoft.com/office/drawing/2014/main" id="{2C47D789-60DF-A048-884D-23DAD938696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53" name="TextBox 152">
              <a:extLst>
                <a:ext uri="{FF2B5EF4-FFF2-40B4-BE49-F238E27FC236}">
                  <a16:creationId xmlns:a16="http://schemas.microsoft.com/office/drawing/2014/main" id="{ACB2D1A9-5B9B-004C-9B22-AEABB99E2FA8}"/>
                </a:ext>
              </a:extLst>
            </p:cNvPr>
            <p:cNvSpPr txBox="1"/>
            <p:nvPr/>
          </p:nvSpPr>
          <p:spPr>
            <a:xfrm>
              <a:off x="4118203" y="2889524"/>
              <a:ext cx="718688" cy="338554"/>
            </a:xfrm>
            <a:prstGeom prst="rect">
              <a:avLst/>
            </a:prstGeom>
            <a:noFill/>
          </p:spPr>
          <p:txBody>
            <a:bodyPr wrap="square" rtlCol="0">
              <a:spAutoFit/>
            </a:bodyPr>
            <a:lstStyle/>
            <a:p>
              <a:r>
                <a:rPr lang="en-US" sz="1600" dirty="0"/>
                <a:t>J309</a:t>
              </a:r>
            </a:p>
          </p:txBody>
        </p:sp>
        <p:grpSp>
          <p:nvGrpSpPr>
            <p:cNvPr id="154" name="Group 210">
              <a:extLst>
                <a:ext uri="{FF2B5EF4-FFF2-40B4-BE49-F238E27FC236}">
                  <a16:creationId xmlns:a16="http://schemas.microsoft.com/office/drawing/2014/main" id="{B92A1D3D-6789-5B4A-A167-8726E8BC3BA6}"/>
                </a:ext>
              </a:extLst>
            </p:cNvPr>
            <p:cNvGrpSpPr>
              <a:grpSpLocks/>
            </p:cNvGrpSpPr>
            <p:nvPr/>
          </p:nvGrpSpPr>
          <p:grpSpPr bwMode="auto">
            <a:xfrm>
              <a:off x="1319997" y="3066398"/>
              <a:ext cx="304800" cy="762000"/>
              <a:chOff x="3216" y="1728"/>
              <a:chExt cx="192" cy="480"/>
            </a:xfrm>
          </p:grpSpPr>
          <p:sp>
            <p:nvSpPr>
              <p:cNvPr id="155" name="Line 8">
                <a:extLst>
                  <a:ext uri="{FF2B5EF4-FFF2-40B4-BE49-F238E27FC236}">
                    <a16:creationId xmlns:a16="http://schemas.microsoft.com/office/drawing/2014/main" id="{A04300E6-BD51-224A-901C-C22DCAD473F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Line 9">
                <a:extLst>
                  <a:ext uri="{FF2B5EF4-FFF2-40B4-BE49-F238E27FC236}">
                    <a16:creationId xmlns:a16="http://schemas.microsoft.com/office/drawing/2014/main" id="{8E1F5729-0BC5-0C40-B74E-055CFE9A4D2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7" name="Line 10">
                <a:extLst>
                  <a:ext uri="{FF2B5EF4-FFF2-40B4-BE49-F238E27FC236}">
                    <a16:creationId xmlns:a16="http://schemas.microsoft.com/office/drawing/2014/main" id="{6839D7E5-49AE-8242-AB24-F3CF53BCD7C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Line 11">
                <a:extLst>
                  <a:ext uri="{FF2B5EF4-FFF2-40B4-BE49-F238E27FC236}">
                    <a16:creationId xmlns:a16="http://schemas.microsoft.com/office/drawing/2014/main" id="{7B30CAE5-1721-FF46-8FEF-B822BB722C5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59" name="Group 222">
              <a:extLst>
                <a:ext uri="{FF2B5EF4-FFF2-40B4-BE49-F238E27FC236}">
                  <a16:creationId xmlns:a16="http://schemas.microsoft.com/office/drawing/2014/main" id="{1BD453E5-4E42-504C-95FD-C85A77FD19EB}"/>
                </a:ext>
              </a:extLst>
            </p:cNvPr>
            <p:cNvGrpSpPr>
              <a:grpSpLocks/>
            </p:cNvGrpSpPr>
            <p:nvPr/>
          </p:nvGrpSpPr>
          <p:grpSpPr bwMode="auto">
            <a:xfrm>
              <a:off x="1323150" y="3692834"/>
              <a:ext cx="304800" cy="381000"/>
              <a:chOff x="4272" y="3072"/>
              <a:chExt cx="192" cy="240"/>
            </a:xfrm>
          </p:grpSpPr>
          <p:sp>
            <p:nvSpPr>
              <p:cNvPr id="160" name="Line 99">
                <a:extLst>
                  <a:ext uri="{FF2B5EF4-FFF2-40B4-BE49-F238E27FC236}">
                    <a16:creationId xmlns:a16="http://schemas.microsoft.com/office/drawing/2014/main" id="{81B76BD8-D7CC-4445-9711-CB2C8DC6C41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1" name="Line 100">
                <a:extLst>
                  <a:ext uri="{FF2B5EF4-FFF2-40B4-BE49-F238E27FC236}">
                    <a16:creationId xmlns:a16="http://schemas.microsoft.com/office/drawing/2014/main" id="{15B60F38-8AF1-CB44-9D3E-1788BABFE74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101">
                <a:extLst>
                  <a:ext uri="{FF2B5EF4-FFF2-40B4-BE49-F238E27FC236}">
                    <a16:creationId xmlns:a16="http://schemas.microsoft.com/office/drawing/2014/main" id="{491BC384-1C75-9644-8BF9-4E8BB5F40D8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102">
                <a:extLst>
                  <a:ext uri="{FF2B5EF4-FFF2-40B4-BE49-F238E27FC236}">
                    <a16:creationId xmlns:a16="http://schemas.microsoft.com/office/drawing/2014/main" id="{83D26195-7D90-2743-8AEE-6070F5D90AA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 name="Line 103">
                <a:extLst>
                  <a:ext uri="{FF2B5EF4-FFF2-40B4-BE49-F238E27FC236}">
                    <a16:creationId xmlns:a16="http://schemas.microsoft.com/office/drawing/2014/main" id="{169A9EFA-A2BD-564A-B5B7-57917E7FBC5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5" name="Line 104">
                <a:extLst>
                  <a:ext uri="{FF2B5EF4-FFF2-40B4-BE49-F238E27FC236}">
                    <a16:creationId xmlns:a16="http://schemas.microsoft.com/office/drawing/2014/main" id="{CA08A85C-D225-7049-ADD1-1A43CEE70FE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6" name="TextBox 165">
              <a:extLst>
                <a:ext uri="{FF2B5EF4-FFF2-40B4-BE49-F238E27FC236}">
                  <a16:creationId xmlns:a16="http://schemas.microsoft.com/office/drawing/2014/main" id="{338CA1A2-1BE7-EC4B-AED9-BB4DE2DB874F}"/>
                </a:ext>
              </a:extLst>
            </p:cNvPr>
            <p:cNvSpPr txBox="1"/>
            <p:nvPr/>
          </p:nvSpPr>
          <p:spPr>
            <a:xfrm>
              <a:off x="1500345" y="3480439"/>
              <a:ext cx="718688" cy="338554"/>
            </a:xfrm>
            <a:prstGeom prst="rect">
              <a:avLst/>
            </a:prstGeom>
            <a:noFill/>
          </p:spPr>
          <p:txBody>
            <a:bodyPr wrap="square" rtlCol="0">
              <a:spAutoFit/>
            </a:bodyPr>
            <a:lstStyle/>
            <a:p>
              <a:r>
                <a:rPr lang="en-US" sz="1600" dirty="0"/>
                <a:t>200pF</a:t>
              </a:r>
            </a:p>
          </p:txBody>
        </p:sp>
        <p:grpSp>
          <p:nvGrpSpPr>
            <p:cNvPr id="167" name="Group 210">
              <a:extLst>
                <a:ext uri="{FF2B5EF4-FFF2-40B4-BE49-F238E27FC236}">
                  <a16:creationId xmlns:a16="http://schemas.microsoft.com/office/drawing/2014/main" id="{D9FD9644-B83F-634C-86E3-D52DE826985B}"/>
                </a:ext>
              </a:extLst>
            </p:cNvPr>
            <p:cNvGrpSpPr>
              <a:grpSpLocks/>
            </p:cNvGrpSpPr>
            <p:nvPr/>
          </p:nvGrpSpPr>
          <p:grpSpPr bwMode="auto">
            <a:xfrm>
              <a:off x="923760" y="3062042"/>
              <a:ext cx="304800" cy="762000"/>
              <a:chOff x="3216" y="1728"/>
              <a:chExt cx="192" cy="480"/>
            </a:xfrm>
          </p:grpSpPr>
          <p:sp>
            <p:nvSpPr>
              <p:cNvPr id="168" name="Line 8">
                <a:extLst>
                  <a:ext uri="{FF2B5EF4-FFF2-40B4-BE49-F238E27FC236}">
                    <a16:creationId xmlns:a16="http://schemas.microsoft.com/office/drawing/2014/main" id="{1107C574-C765-144F-ADF6-7C444F4A04A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9" name="Line 9">
                <a:extLst>
                  <a:ext uri="{FF2B5EF4-FFF2-40B4-BE49-F238E27FC236}">
                    <a16:creationId xmlns:a16="http://schemas.microsoft.com/office/drawing/2014/main" id="{E63EE363-AC49-FB4A-88F7-89AA7FB0AF6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10">
                <a:extLst>
                  <a:ext uri="{FF2B5EF4-FFF2-40B4-BE49-F238E27FC236}">
                    <a16:creationId xmlns:a16="http://schemas.microsoft.com/office/drawing/2014/main" id="{27EF66DD-97AA-7540-93F7-C57FDB1F945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1" name="Line 11">
                <a:extLst>
                  <a:ext uri="{FF2B5EF4-FFF2-40B4-BE49-F238E27FC236}">
                    <a16:creationId xmlns:a16="http://schemas.microsoft.com/office/drawing/2014/main" id="{34B57137-F07B-AE44-A4C2-415615FBF0B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72" name="Group 222">
              <a:extLst>
                <a:ext uri="{FF2B5EF4-FFF2-40B4-BE49-F238E27FC236}">
                  <a16:creationId xmlns:a16="http://schemas.microsoft.com/office/drawing/2014/main" id="{401284F0-1A43-F548-9018-F0585A647531}"/>
                </a:ext>
              </a:extLst>
            </p:cNvPr>
            <p:cNvGrpSpPr>
              <a:grpSpLocks/>
            </p:cNvGrpSpPr>
            <p:nvPr/>
          </p:nvGrpSpPr>
          <p:grpSpPr bwMode="auto">
            <a:xfrm>
              <a:off x="926913" y="3688478"/>
              <a:ext cx="304800" cy="381000"/>
              <a:chOff x="4272" y="3072"/>
              <a:chExt cx="192" cy="240"/>
            </a:xfrm>
          </p:grpSpPr>
          <p:sp>
            <p:nvSpPr>
              <p:cNvPr id="173" name="Line 99">
                <a:extLst>
                  <a:ext uri="{FF2B5EF4-FFF2-40B4-BE49-F238E27FC236}">
                    <a16:creationId xmlns:a16="http://schemas.microsoft.com/office/drawing/2014/main" id="{78FB5DBB-56B8-AB4E-A358-A8CF4E4915C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 name="Line 100">
                <a:extLst>
                  <a:ext uri="{FF2B5EF4-FFF2-40B4-BE49-F238E27FC236}">
                    <a16:creationId xmlns:a16="http://schemas.microsoft.com/office/drawing/2014/main" id="{608B3452-E347-FF47-8A31-119523128E9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Line 101">
                <a:extLst>
                  <a:ext uri="{FF2B5EF4-FFF2-40B4-BE49-F238E27FC236}">
                    <a16:creationId xmlns:a16="http://schemas.microsoft.com/office/drawing/2014/main" id="{066A6C65-BC6F-2E49-8B11-C01BFE4801A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6" name="Line 102">
                <a:extLst>
                  <a:ext uri="{FF2B5EF4-FFF2-40B4-BE49-F238E27FC236}">
                    <a16:creationId xmlns:a16="http://schemas.microsoft.com/office/drawing/2014/main" id="{C15FE030-5300-374E-B41A-A83ED709993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7" name="Line 103">
                <a:extLst>
                  <a:ext uri="{FF2B5EF4-FFF2-40B4-BE49-F238E27FC236}">
                    <a16:creationId xmlns:a16="http://schemas.microsoft.com/office/drawing/2014/main" id="{F219BCEB-1AC9-B14F-9DC2-EBA0B436C4A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4">
                <a:extLst>
                  <a:ext uri="{FF2B5EF4-FFF2-40B4-BE49-F238E27FC236}">
                    <a16:creationId xmlns:a16="http://schemas.microsoft.com/office/drawing/2014/main" id="{A1A0C10F-530B-774B-840E-98AAFC750DD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79" name="TextBox 178">
              <a:extLst>
                <a:ext uri="{FF2B5EF4-FFF2-40B4-BE49-F238E27FC236}">
                  <a16:creationId xmlns:a16="http://schemas.microsoft.com/office/drawing/2014/main" id="{5E967BC3-4510-DB44-B62C-CEFF50C7C016}"/>
                </a:ext>
              </a:extLst>
            </p:cNvPr>
            <p:cNvSpPr txBox="1"/>
            <p:nvPr/>
          </p:nvSpPr>
          <p:spPr>
            <a:xfrm>
              <a:off x="254437" y="3236656"/>
              <a:ext cx="718688" cy="338554"/>
            </a:xfrm>
            <a:prstGeom prst="rect">
              <a:avLst/>
            </a:prstGeom>
            <a:noFill/>
          </p:spPr>
          <p:txBody>
            <a:bodyPr wrap="square" rtlCol="0">
              <a:spAutoFit/>
            </a:bodyPr>
            <a:lstStyle/>
            <a:p>
              <a:r>
                <a:rPr lang="en-US" sz="1600" dirty="0"/>
                <a:t>100pf</a:t>
              </a:r>
            </a:p>
          </p:txBody>
        </p:sp>
        <p:cxnSp>
          <p:nvCxnSpPr>
            <p:cNvPr id="180" name="Straight Connector 179">
              <a:extLst>
                <a:ext uri="{FF2B5EF4-FFF2-40B4-BE49-F238E27FC236}">
                  <a16:creationId xmlns:a16="http://schemas.microsoft.com/office/drawing/2014/main" id="{EFBBFFB3-0851-894C-ADDD-0A953CA984F1}"/>
                </a:ext>
              </a:extLst>
            </p:cNvPr>
            <p:cNvCxnSpPr>
              <a:cxnSpLocks/>
            </p:cNvCxnSpPr>
            <p:nvPr/>
          </p:nvCxnSpPr>
          <p:spPr>
            <a:xfrm>
              <a:off x="1064204" y="3063810"/>
              <a:ext cx="1166051" cy="661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82" name="TextBox 181">
              <a:extLst>
                <a:ext uri="{FF2B5EF4-FFF2-40B4-BE49-F238E27FC236}">
                  <a16:creationId xmlns:a16="http://schemas.microsoft.com/office/drawing/2014/main" id="{A0A1507C-1FF9-AA44-8D93-C42B7A33208B}"/>
                </a:ext>
              </a:extLst>
            </p:cNvPr>
            <p:cNvSpPr txBox="1"/>
            <p:nvPr/>
          </p:nvSpPr>
          <p:spPr>
            <a:xfrm>
              <a:off x="2356699" y="2579159"/>
              <a:ext cx="718688" cy="338554"/>
            </a:xfrm>
            <a:prstGeom prst="rect">
              <a:avLst/>
            </a:prstGeom>
            <a:noFill/>
          </p:spPr>
          <p:txBody>
            <a:bodyPr wrap="square" rtlCol="0">
              <a:spAutoFit/>
            </a:bodyPr>
            <a:lstStyle/>
            <a:p>
              <a:r>
                <a:rPr lang="en-US" sz="1600" dirty="0"/>
                <a:t>2.7 pf</a:t>
              </a:r>
            </a:p>
          </p:txBody>
        </p:sp>
        <p:grpSp>
          <p:nvGrpSpPr>
            <p:cNvPr id="183" name="Group 209">
              <a:extLst>
                <a:ext uri="{FF2B5EF4-FFF2-40B4-BE49-F238E27FC236}">
                  <a16:creationId xmlns:a16="http://schemas.microsoft.com/office/drawing/2014/main" id="{5A79ACD3-3CC8-F343-A787-76F58EB129C9}"/>
                </a:ext>
              </a:extLst>
            </p:cNvPr>
            <p:cNvGrpSpPr>
              <a:grpSpLocks/>
            </p:cNvGrpSpPr>
            <p:nvPr/>
          </p:nvGrpSpPr>
          <p:grpSpPr bwMode="auto">
            <a:xfrm>
              <a:off x="2149938" y="4065548"/>
              <a:ext cx="152400" cy="762000"/>
              <a:chOff x="3935" y="1728"/>
              <a:chExt cx="96" cy="480"/>
            </a:xfrm>
          </p:grpSpPr>
          <p:sp>
            <p:nvSpPr>
              <p:cNvPr id="184" name="Arc 59">
                <a:extLst>
                  <a:ext uri="{FF2B5EF4-FFF2-40B4-BE49-F238E27FC236}">
                    <a16:creationId xmlns:a16="http://schemas.microsoft.com/office/drawing/2014/main" id="{2EA520FC-5203-0449-914B-115C61CFF00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5" name="Arc 60">
                <a:extLst>
                  <a:ext uri="{FF2B5EF4-FFF2-40B4-BE49-F238E27FC236}">
                    <a16:creationId xmlns:a16="http://schemas.microsoft.com/office/drawing/2014/main" id="{D822ADFC-785D-8242-B9D8-4F4CA70483D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61">
                <a:extLst>
                  <a:ext uri="{FF2B5EF4-FFF2-40B4-BE49-F238E27FC236}">
                    <a16:creationId xmlns:a16="http://schemas.microsoft.com/office/drawing/2014/main" id="{1481043E-C756-9446-96E8-FAE9D66BE9A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7" name="Arc 62">
                <a:extLst>
                  <a:ext uri="{FF2B5EF4-FFF2-40B4-BE49-F238E27FC236}">
                    <a16:creationId xmlns:a16="http://schemas.microsoft.com/office/drawing/2014/main" id="{C73E8CA7-F0AB-A641-A2B7-1C30178A93E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8" name="Line 63">
                <a:extLst>
                  <a:ext uri="{FF2B5EF4-FFF2-40B4-BE49-F238E27FC236}">
                    <a16:creationId xmlns:a16="http://schemas.microsoft.com/office/drawing/2014/main" id="{94D8BE49-B78C-4740-88C4-EBB83CB78270}"/>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9" name="Line 64">
                <a:extLst>
                  <a:ext uri="{FF2B5EF4-FFF2-40B4-BE49-F238E27FC236}">
                    <a16:creationId xmlns:a16="http://schemas.microsoft.com/office/drawing/2014/main" id="{31A41E3C-6D7E-B449-AE77-125DC71946A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Arc 65">
                <a:extLst>
                  <a:ext uri="{FF2B5EF4-FFF2-40B4-BE49-F238E27FC236}">
                    <a16:creationId xmlns:a16="http://schemas.microsoft.com/office/drawing/2014/main" id="{8A2100BC-A8AA-6643-AE02-26EECC3BAD2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1" name="Arc 66">
                <a:extLst>
                  <a:ext uri="{FF2B5EF4-FFF2-40B4-BE49-F238E27FC236}">
                    <a16:creationId xmlns:a16="http://schemas.microsoft.com/office/drawing/2014/main" id="{1BEEB7E4-D67C-E240-8529-BB824CAE69F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2" name="Arc 67">
                <a:extLst>
                  <a:ext uri="{FF2B5EF4-FFF2-40B4-BE49-F238E27FC236}">
                    <a16:creationId xmlns:a16="http://schemas.microsoft.com/office/drawing/2014/main" id="{6CBA96DB-8B85-4F48-A60B-6E218392B09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68">
                <a:extLst>
                  <a:ext uri="{FF2B5EF4-FFF2-40B4-BE49-F238E27FC236}">
                    <a16:creationId xmlns:a16="http://schemas.microsoft.com/office/drawing/2014/main" id="{B24F0E61-DA49-0146-ADFF-68D9FDCDBA4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69">
                <a:extLst>
                  <a:ext uri="{FF2B5EF4-FFF2-40B4-BE49-F238E27FC236}">
                    <a16:creationId xmlns:a16="http://schemas.microsoft.com/office/drawing/2014/main" id="{79FDBB86-064B-C74E-BD84-A750C7EC701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Arc 70">
                <a:extLst>
                  <a:ext uri="{FF2B5EF4-FFF2-40B4-BE49-F238E27FC236}">
                    <a16:creationId xmlns:a16="http://schemas.microsoft.com/office/drawing/2014/main" id="{7E8A0BC9-5A41-EB43-939B-D6089A49D78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Arc 71">
                <a:extLst>
                  <a:ext uri="{FF2B5EF4-FFF2-40B4-BE49-F238E27FC236}">
                    <a16:creationId xmlns:a16="http://schemas.microsoft.com/office/drawing/2014/main" id="{C48E0055-72B3-9B4E-9E05-D97D8E8A8E4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198" name="Straight Connector 197">
              <a:extLst>
                <a:ext uri="{FF2B5EF4-FFF2-40B4-BE49-F238E27FC236}">
                  <a16:creationId xmlns:a16="http://schemas.microsoft.com/office/drawing/2014/main" id="{8ACFAC6F-C4F3-4742-B9F4-DF4D377B5410}"/>
                </a:ext>
              </a:extLst>
            </p:cNvPr>
            <p:cNvCxnSpPr>
              <a:cxnSpLocks/>
            </p:cNvCxnSpPr>
            <p:nvPr/>
          </p:nvCxnSpPr>
          <p:spPr>
            <a:xfrm>
              <a:off x="2234640" y="3069251"/>
              <a:ext cx="0" cy="105024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01" name="Oval 200">
              <a:extLst>
                <a:ext uri="{FF2B5EF4-FFF2-40B4-BE49-F238E27FC236}">
                  <a16:creationId xmlns:a16="http://schemas.microsoft.com/office/drawing/2014/main" id="{E264A918-3CE3-6447-BBAC-8772969014EA}"/>
                </a:ext>
              </a:extLst>
            </p:cNvPr>
            <p:cNvSpPr>
              <a:spLocks noChangeAspect="1" noChangeArrowheads="1"/>
            </p:cNvSpPr>
            <p:nvPr/>
          </p:nvSpPr>
          <p:spPr bwMode="auto">
            <a:xfrm>
              <a:off x="2161461" y="300620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204" name="Straight Connector 203">
              <a:extLst>
                <a:ext uri="{FF2B5EF4-FFF2-40B4-BE49-F238E27FC236}">
                  <a16:creationId xmlns:a16="http://schemas.microsoft.com/office/drawing/2014/main" id="{00A7B189-6937-4142-8D54-5D8E3D8F7813}"/>
                </a:ext>
              </a:extLst>
            </p:cNvPr>
            <p:cNvCxnSpPr>
              <a:cxnSpLocks/>
            </p:cNvCxnSpPr>
            <p:nvPr/>
          </p:nvCxnSpPr>
          <p:spPr>
            <a:xfrm>
              <a:off x="4215840" y="3492110"/>
              <a:ext cx="0" cy="105024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05" name="Oval 204">
              <a:extLst>
                <a:ext uri="{FF2B5EF4-FFF2-40B4-BE49-F238E27FC236}">
                  <a16:creationId xmlns:a16="http://schemas.microsoft.com/office/drawing/2014/main" id="{5A571B59-75FE-FA4E-B8A7-13EA9E78EE0C}"/>
                </a:ext>
              </a:extLst>
            </p:cNvPr>
            <p:cNvSpPr>
              <a:spLocks noChangeAspect="1" noChangeArrowheads="1"/>
            </p:cNvSpPr>
            <p:nvPr/>
          </p:nvSpPr>
          <p:spPr bwMode="auto">
            <a:xfrm>
              <a:off x="4153544" y="447114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07" name="TextBox 206">
              <a:extLst>
                <a:ext uri="{FF2B5EF4-FFF2-40B4-BE49-F238E27FC236}">
                  <a16:creationId xmlns:a16="http://schemas.microsoft.com/office/drawing/2014/main" id="{67EE4E82-F1C9-9347-A940-EBFF450E0C89}"/>
                </a:ext>
              </a:extLst>
            </p:cNvPr>
            <p:cNvSpPr txBox="1"/>
            <p:nvPr/>
          </p:nvSpPr>
          <p:spPr>
            <a:xfrm>
              <a:off x="1566826" y="4301866"/>
              <a:ext cx="718688" cy="338554"/>
            </a:xfrm>
            <a:prstGeom prst="rect">
              <a:avLst/>
            </a:prstGeom>
            <a:noFill/>
          </p:spPr>
          <p:txBody>
            <a:bodyPr wrap="square" rtlCol="0">
              <a:spAutoFit/>
            </a:bodyPr>
            <a:lstStyle/>
            <a:p>
              <a:r>
                <a:rPr lang="en-US" sz="1600" dirty="0"/>
                <a:t>2uF</a:t>
              </a:r>
            </a:p>
          </p:txBody>
        </p:sp>
        <p:sp>
          <p:nvSpPr>
            <p:cNvPr id="208" name="TextBox 207">
              <a:extLst>
                <a:ext uri="{FF2B5EF4-FFF2-40B4-BE49-F238E27FC236}">
                  <a16:creationId xmlns:a16="http://schemas.microsoft.com/office/drawing/2014/main" id="{0FDE5593-7104-0546-B073-34303180873C}"/>
                </a:ext>
              </a:extLst>
            </p:cNvPr>
            <p:cNvSpPr txBox="1"/>
            <p:nvPr/>
          </p:nvSpPr>
          <p:spPr>
            <a:xfrm>
              <a:off x="2376152" y="4608703"/>
              <a:ext cx="951822" cy="584775"/>
            </a:xfrm>
            <a:prstGeom prst="rect">
              <a:avLst/>
            </a:prstGeom>
            <a:noFill/>
          </p:spPr>
          <p:txBody>
            <a:bodyPr wrap="square" rtlCol="0">
              <a:spAutoFit/>
            </a:bodyPr>
            <a:lstStyle/>
            <a:p>
              <a:r>
                <a:rPr lang="en-US" sz="1600" dirty="0"/>
                <a:t>¼ from ground</a:t>
              </a:r>
            </a:p>
          </p:txBody>
        </p:sp>
      </p:grpSp>
      <p:sp>
        <p:nvSpPr>
          <p:cNvPr id="478" name="TextBox 477">
            <a:extLst>
              <a:ext uri="{FF2B5EF4-FFF2-40B4-BE49-F238E27FC236}">
                <a16:creationId xmlns:a16="http://schemas.microsoft.com/office/drawing/2014/main" id="{8B2CC0B5-0DB9-AC47-B843-254D77FD89FA}"/>
              </a:ext>
            </a:extLst>
          </p:cNvPr>
          <p:cNvSpPr txBox="1"/>
          <p:nvPr/>
        </p:nvSpPr>
        <p:spPr>
          <a:xfrm>
            <a:off x="739661" y="1448413"/>
            <a:ext cx="2101360" cy="338554"/>
          </a:xfrm>
          <a:prstGeom prst="rect">
            <a:avLst/>
          </a:prstGeom>
          <a:noFill/>
        </p:spPr>
        <p:txBody>
          <a:bodyPr wrap="square" rtlCol="0">
            <a:spAutoFit/>
          </a:bodyPr>
          <a:lstStyle/>
          <a:p>
            <a:r>
              <a:rPr lang="en-US" sz="1600" dirty="0"/>
              <a:t>Hartley</a:t>
            </a:r>
          </a:p>
        </p:txBody>
      </p:sp>
      <p:grpSp>
        <p:nvGrpSpPr>
          <p:cNvPr id="480" name="Group 479">
            <a:extLst>
              <a:ext uri="{FF2B5EF4-FFF2-40B4-BE49-F238E27FC236}">
                <a16:creationId xmlns:a16="http://schemas.microsoft.com/office/drawing/2014/main" id="{21DFA519-17BC-A044-8BBC-B5C85AC9C60B}"/>
              </a:ext>
            </a:extLst>
          </p:cNvPr>
          <p:cNvGrpSpPr/>
          <p:nvPr/>
        </p:nvGrpSpPr>
        <p:grpSpPr>
          <a:xfrm>
            <a:off x="5320320" y="1651348"/>
            <a:ext cx="6855391" cy="4636112"/>
            <a:chOff x="5077410" y="1225673"/>
            <a:chExt cx="6855391" cy="4636112"/>
          </a:xfrm>
        </p:grpSpPr>
        <p:grpSp>
          <p:nvGrpSpPr>
            <p:cNvPr id="209" name="Group 208">
              <a:extLst>
                <a:ext uri="{FF2B5EF4-FFF2-40B4-BE49-F238E27FC236}">
                  <a16:creationId xmlns:a16="http://schemas.microsoft.com/office/drawing/2014/main" id="{D175437A-E9E0-1E45-8042-52B02E5FCB31}"/>
                </a:ext>
              </a:extLst>
            </p:cNvPr>
            <p:cNvGrpSpPr/>
            <p:nvPr/>
          </p:nvGrpSpPr>
          <p:grpSpPr>
            <a:xfrm>
              <a:off x="9678388" y="2633155"/>
              <a:ext cx="718684" cy="1036429"/>
              <a:chOff x="2362200" y="1905000"/>
              <a:chExt cx="762000" cy="1219200"/>
            </a:xfrm>
          </p:grpSpPr>
          <p:cxnSp>
            <p:nvCxnSpPr>
              <p:cNvPr id="210" name="Straight Connector 209">
                <a:extLst>
                  <a:ext uri="{FF2B5EF4-FFF2-40B4-BE49-F238E27FC236}">
                    <a16:creationId xmlns:a16="http://schemas.microsoft.com/office/drawing/2014/main" id="{82AB9AEA-E91E-D64D-B603-3229FCCCEE19}"/>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211" name="Straight Connector 210">
                <a:extLst>
                  <a:ext uri="{FF2B5EF4-FFF2-40B4-BE49-F238E27FC236}">
                    <a16:creationId xmlns:a16="http://schemas.microsoft.com/office/drawing/2014/main" id="{43BCEA17-1C3F-1E4C-A82D-24F79AFD9A99}"/>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12" name="Straight Connector 211">
                <a:extLst>
                  <a:ext uri="{FF2B5EF4-FFF2-40B4-BE49-F238E27FC236}">
                    <a16:creationId xmlns:a16="http://schemas.microsoft.com/office/drawing/2014/main" id="{CA083F3B-A1E3-CD4B-8ECF-926D0EBFABE6}"/>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13" name="Straight Connector 212">
                <a:extLst>
                  <a:ext uri="{FF2B5EF4-FFF2-40B4-BE49-F238E27FC236}">
                    <a16:creationId xmlns:a16="http://schemas.microsoft.com/office/drawing/2014/main" id="{F5E8EB3E-6706-304F-9C2A-68E5FD729774}"/>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14" name="Straight Connector 213">
                <a:extLst>
                  <a:ext uri="{FF2B5EF4-FFF2-40B4-BE49-F238E27FC236}">
                    <a16:creationId xmlns:a16="http://schemas.microsoft.com/office/drawing/2014/main" id="{BC4B6626-7C8D-D043-AD70-9F29F6D98B58}"/>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15" name="Straight Arrow Connector 214">
                <a:extLst>
                  <a:ext uri="{FF2B5EF4-FFF2-40B4-BE49-F238E27FC236}">
                    <a16:creationId xmlns:a16="http://schemas.microsoft.com/office/drawing/2014/main" id="{6F9778BF-F5D2-FD43-9BCC-2DDAE62D0B88}"/>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216" name="TextBox 215">
                <a:extLst>
                  <a:ext uri="{FF2B5EF4-FFF2-40B4-BE49-F238E27FC236}">
                    <a16:creationId xmlns:a16="http://schemas.microsoft.com/office/drawing/2014/main" id="{4F5D8D41-C31F-BF4C-A6CA-981C269DA858}"/>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217" name="TextBox 216">
                <a:extLst>
                  <a:ext uri="{FF2B5EF4-FFF2-40B4-BE49-F238E27FC236}">
                    <a16:creationId xmlns:a16="http://schemas.microsoft.com/office/drawing/2014/main" id="{332AE057-8F41-7D45-9FA5-5AA208BBA147}"/>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218" name="TextBox 217">
                <a:extLst>
                  <a:ext uri="{FF2B5EF4-FFF2-40B4-BE49-F238E27FC236}">
                    <a16:creationId xmlns:a16="http://schemas.microsoft.com/office/drawing/2014/main" id="{D63060F6-CF3D-6144-97ED-8C0219DA2C06}"/>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cxnSp>
          <p:nvCxnSpPr>
            <p:cNvPr id="220" name="Straight Connector 219">
              <a:extLst>
                <a:ext uri="{FF2B5EF4-FFF2-40B4-BE49-F238E27FC236}">
                  <a16:creationId xmlns:a16="http://schemas.microsoft.com/office/drawing/2014/main" id="{1199CC85-2FB7-9047-BB59-AAB0AF4B3E3C}"/>
                </a:ext>
              </a:extLst>
            </p:cNvPr>
            <p:cNvCxnSpPr>
              <a:cxnSpLocks/>
            </p:cNvCxnSpPr>
            <p:nvPr/>
          </p:nvCxnSpPr>
          <p:spPr>
            <a:xfrm>
              <a:off x="7049432" y="1908732"/>
              <a:ext cx="4175578" cy="943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F64750AB-6D64-D949-BC39-6F03B93612FD}"/>
                </a:ext>
              </a:extLst>
            </p:cNvPr>
            <p:cNvCxnSpPr>
              <a:cxnSpLocks/>
            </p:cNvCxnSpPr>
            <p:nvPr/>
          </p:nvCxnSpPr>
          <p:spPr>
            <a:xfrm>
              <a:off x="10389238" y="1908732"/>
              <a:ext cx="12784" cy="8112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2" name="TextBox 221">
              <a:extLst>
                <a:ext uri="{FF2B5EF4-FFF2-40B4-BE49-F238E27FC236}">
                  <a16:creationId xmlns:a16="http://schemas.microsoft.com/office/drawing/2014/main" id="{52667624-30F8-B341-90C2-1783EC28B609}"/>
                </a:ext>
              </a:extLst>
            </p:cNvPr>
            <p:cNvSpPr txBox="1"/>
            <p:nvPr/>
          </p:nvSpPr>
          <p:spPr>
            <a:xfrm>
              <a:off x="11204692" y="1363457"/>
              <a:ext cx="718688" cy="338554"/>
            </a:xfrm>
            <a:prstGeom prst="rect">
              <a:avLst/>
            </a:prstGeom>
            <a:noFill/>
          </p:spPr>
          <p:txBody>
            <a:bodyPr wrap="square" rtlCol="0">
              <a:spAutoFit/>
            </a:bodyPr>
            <a:lstStyle/>
            <a:p>
              <a:r>
                <a:rPr lang="en-US" sz="1600" dirty="0"/>
                <a:t>9 V</a:t>
              </a:r>
            </a:p>
          </p:txBody>
        </p:sp>
        <p:grpSp>
          <p:nvGrpSpPr>
            <p:cNvPr id="228" name="Group 218">
              <a:extLst>
                <a:ext uri="{FF2B5EF4-FFF2-40B4-BE49-F238E27FC236}">
                  <a16:creationId xmlns:a16="http://schemas.microsoft.com/office/drawing/2014/main" id="{A3DB7EEF-A5D3-C548-8A43-E88DB0252BCA}"/>
                </a:ext>
              </a:extLst>
            </p:cNvPr>
            <p:cNvGrpSpPr>
              <a:grpSpLocks/>
            </p:cNvGrpSpPr>
            <p:nvPr/>
          </p:nvGrpSpPr>
          <p:grpSpPr bwMode="auto">
            <a:xfrm rot="10800000">
              <a:off x="8472335" y="3126485"/>
              <a:ext cx="152400" cy="762000"/>
              <a:chOff x="5280" y="1200"/>
              <a:chExt cx="96" cy="480"/>
            </a:xfrm>
          </p:grpSpPr>
          <p:sp>
            <p:nvSpPr>
              <p:cNvPr id="229" name="Line 106">
                <a:extLst>
                  <a:ext uri="{FF2B5EF4-FFF2-40B4-BE49-F238E27FC236}">
                    <a16:creationId xmlns:a16="http://schemas.microsoft.com/office/drawing/2014/main" id="{70CF1222-FFEF-7D4B-A8E5-40597738549E}"/>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0" name="Line 107">
                <a:extLst>
                  <a:ext uri="{FF2B5EF4-FFF2-40B4-BE49-F238E27FC236}">
                    <a16:creationId xmlns:a16="http://schemas.microsoft.com/office/drawing/2014/main" id="{6EC0E3F3-12BB-0046-A297-C82C3F1881A7}"/>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1" name="Freeform 108">
                <a:extLst>
                  <a:ext uri="{FF2B5EF4-FFF2-40B4-BE49-F238E27FC236}">
                    <a16:creationId xmlns:a16="http://schemas.microsoft.com/office/drawing/2014/main" id="{F2FC477A-A153-D14D-B846-4684F2F4B505}"/>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232" name="Line 109">
                <a:extLst>
                  <a:ext uri="{FF2B5EF4-FFF2-40B4-BE49-F238E27FC236}">
                    <a16:creationId xmlns:a16="http://schemas.microsoft.com/office/drawing/2014/main" id="{B518B1F5-F0D3-B540-986C-A0C49BB92A4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6" name="Oval 235">
              <a:extLst>
                <a:ext uri="{FF2B5EF4-FFF2-40B4-BE49-F238E27FC236}">
                  <a16:creationId xmlns:a16="http://schemas.microsoft.com/office/drawing/2014/main" id="{F2D60E8B-FFD2-554D-A2F6-0BFBCADFBA0D}"/>
                </a:ext>
              </a:extLst>
            </p:cNvPr>
            <p:cNvSpPr>
              <a:spLocks noChangeAspect="1" noChangeArrowheads="1"/>
            </p:cNvSpPr>
            <p:nvPr/>
          </p:nvSpPr>
          <p:spPr bwMode="auto">
            <a:xfrm>
              <a:off x="9637084" y="391310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37" name="Oval 236">
              <a:extLst>
                <a:ext uri="{FF2B5EF4-FFF2-40B4-BE49-F238E27FC236}">
                  <a16:creationId xmlns:a16="http://schemas.microsoft.com/office/drawing/2014/main" id="{05F5C7F4-CBEC-5244-ADC4-781751BDE74E}"/>
                </a:ext>
              </a:extLst>
            </p:cNvPr>
            <p:cNvSpPr>
              <a:spLocks noChangeAspect="1" noChangeArrowheads="1"/>
            </p:cNvSpPr>
            <p:nvPr/>
          </p:nvSpPr>
          <p:spPr bwMode="auto">
            <a:xfrm>
              <a:off x="7759632" y="308021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38" name="Oval 237">
              <a:extLst>
                <a:ext uri="{FF2B5EF4-FFF2-40B4-BE49-F238E27FC236}">
                  <a16:creationId xmlns:a16="http://schemas.microsoft.com/office/drawing/2014/main" id="{D81F33F1-C371-7849-86BB-737CF8139C78}"/>
                </a:ext>
              </a:extLst>
            </p:cNvPr>
            <p:cNvSpPr>
              <a:spLocks noChangeAspect="1" noChangeArrowheads="1"/>
            </p:cNvSpPr>
            <p:nvPr/>
          </p:nvSpPr>
          <p:spPr bwMode="auto">
            <a:xfrm>
              <a:off x="9651695" y="308776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246" name="Group 222">
              <a:extLst>
                <a:ext uri="{FF2B5EF4-FFF2-40B4-BE49-F238E27FC236}">
                  <a16:creationId xmlns:a16="http://schemas.microsoft.com/office/drawing/2014/main" id="{A065A159-A993-5341-8134-5BF7E6BD7629}"/>
                </a:ext>
              </a:extLst>
            </p:cNvPr>
            <p:cNvGrpSpPr>
              <a:grpSpLocks/>
            </p:cNvGrpSpPr>
            <p:nvPr/>
          </p:nvGrpSpPr>
          <p:grpSpPr bwMode="auto">
            <a:xfrm>
              <a:off x="8401007" y="3678058"/>
              <a:ext cx="304800" cy="381000"/>
              <a:chOff x="4272" y="3072"/>
              <a:chExt cx="192" cy="240"/>
            </a:xfrm>
          </p:grpSpPr>
          <p:sp>
            <p:nvSpPr>
              <p:cNvPr id="247" name="Line 99">
                <a:extLst>
                  <a:ext uri="{FF2B5EF4-FFF2-40B4-BE49-F238E27FC236}">
                    <a16:creationId xmlns:a16="http://schemas.microsoft.com/office/drawing/2014/main" id="{8DD03C1C-5071-8940-BAB9-6A0D03A71E9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8" name="Line 100">
                <a:extLst>
                  <a:ext uri="{FF2B5EF4-FFF2-40B4-BE49-F238E27FC236}">
                    <a16:creationId xmlns:a16="http://schemas.microsoft.com/office/drawing/2014/main" id="{BFE4BE24-171D-4E4F-AFBF-FF639693025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9" name="Line 101">
                <a:extLst>
                  <a:ext uri="{FF2B5EF4-FFF2-40B4-BE49-F238E27FC236}">
                    <a16:creationId xmlns:a16="http://schemas.microsoft.com/office/drawing/2014/main" id="{4090EEFD-8117-084C-BE8F-85830238B47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0" name="Line 102">
                <a:extLst>
                  <a:ext uri="{FF2B5EF4-FFF2-40B4-BE49-F238E27FC236}">
                    <a16:creationId xmlns:a16="http://schemas.microsoft.com/office/drawing/2014/main" id="{01633942-6BA9-4544-BAFC-28BFA347C95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1" name="Line 103">
                <a:extLst>
                  <a:ext uri="{FF2B5EF4-FFF2-40B4-BE49-F238E27FC236}">
                    <a16:creationId xmlns:a16="http://schemas.microsoft.com/office/drawing/2014/main" id="{803554DC-4FFB-6445-A724-F22F5AA6F9F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2" name="Line 104">
                <a:extLst>
                  <a:ext uri="{FF2B5EF4-FFF2-40B4-BE49-F238E27FC236}">
                    <a16:creationId xmlns:a16="http://schemas.microsoft.com/office/drawing/2014/main" id="{308491C8-EC63-004E-8CBF-33FAA4E9958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60" name="TextBox 259">
              <a:extLst>
                <a:ext uri="{FF2B5EF4-FFF2-40B4-BE49-F238E27FC236}">
                  <a16:creationId xmlns:a16="http://schemas.microsoft.com/office/drawing/2014/main" id="{C2393D9C-A612-0941-92B1-DD901AA5F70D}"/>
                </a:ext>
              </a:extLst>
            </p:cNvPr>
            <p:cNvSpPr txBox="1"/>
            <p:nvPr/>
          </p:nvSpPr>
          <p:spPr>
            <a:xfrm>
              <a:off x="10297922" y="2964641"/>
              <a:ext cx="718688" cy="338554"/>
            </a:xfrm>
            <a:prstGeom prst="rect">
              <a:avLst/>
            </a:prstGeom>
            <a:noFill/>
          </p:spPr>
          <p:txBody>
            <a:bodyPr wrap="square" rtlCol="0">
              <a:spAutoFit/>
            </a:bodyPr>
            <a:lstStyle/>
            <a:p>
              <a:r>
                <a:rPr lang="en-US" sz="1600" dirty="0"/>
                <a:t>J309</a:t>
              </a:r>
            </a:p>
          </p:txBody>
        </p:sp>
        <p:grpSp>
          <p:nvGrpSpPr>
            <p:cNvPr id="266" name="Group 222">
              <a:extLst>
                <a:ext uri="{FF2B5EF4-FFF2-40B4-BE49-F238E27FC236}">
                  <a16:creationId xmlns:a16="http://schemas.microsoft.com/office/drawing/2014/main" id="{D5AA54C5-A4EB-BA4C-8D55-6D289C1E7D19}"/>
                </a:ext>
              </a:extLst>
            </p:cNvPr>
            <p:cNvGrpSpPr>
              <a:grpSpLocks/>
            </p:cNvGrpSpPr>
            <p:nvPr/>
          </p:nvGrpSpPr>
          <p:grpSpPr bwMode="auto">
            <a:xfrm>
              <a:off x="6989075" y="3771203"/>
              <a:ext cx="304800" cy="381000"/>
              <a:chOff x="4272" y="3072"/>
              <a:chExt cx="192" cy="240"/>
            </a:xfrm>
          </p:grpSpPr>
          <p:sp>
            <p:nvSpPr>
              <p:cNvPr id="267" name="Line 99">
                <a:extLst>
                  <a:ext uri="{FF2B5EF4-FFF2-40B4-BE49-F238E27FC236}">
                    <a16:creationId xmlns:a16="http://schemas.microsoft.com/office/drawing/2014/main" id="{0C748A29-8143-5146-9A31-0D99B2E0F51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8" name="Line 100">
                <a:extLst>
                  <a:ext uri="{FF2B5EF4-FFF2-40B4-BE49-F238E27FC236}">
                    <a16:creationId xmlns:a16="http://schemas.microsoft.com/office/drawing/2014/main" id="{899BA3E4-2FAB-6B4D-9A43-DA9F0025C34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9" name="Line 101">
                <a:extLst>
                  <a:ext uri="{FF2B5EF4-FFF2-40B4-BE49-F238E27FC236}">
                    <a16:creationId xmlns:a16="http://schemas.microsoft.com/office/drawing/2014/main" id="{842CB38D-F745-BC4B-81CC-B1C0B02B3A9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0" name="Line 102">
                <a:extLst>
                  <a:ext uri="{FF2B5EF4-FFF2-40B4-BE49-F238E27FC236}">
                    <a16:creationId xmlns:a16="http://schemas.microsoft.com/office/drawing/2014/main" id="{6D94D114-9314-C54E-B9E1-0977CAFE1EA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1" name="Line 103">
                <a:extLst>
                  <a:ext uri="{FF2B5EF4-FFF2-40B4-BE49-F238E27FC236}">
                    <a16:creationId xmlns:a16="http://schemas.microsoft.com/office/drawing/2014/main" id="{8568C672-AB6C-2241-9536-A93EEA31487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2" name="Line 104">
                <a:extLst>
                  <a:ext uri="{FF2B5EF4-FFF2-40B4-BE49-F238E27FC236}">
                    <a16:creationId xmlns:a16="http://schemas.microsoft.com/office/drawing/2014/main" id="{BC0B9115-3584-8148-87FC-9A5919C1DC6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74" name="Group 210">
              <a:extLst>
                <a:ext uri="{FF2B5EF4-FFF2-40B4-BE49-F238E27FC236}">
                  <a16:creationId xmlns:a16="http://schemas.microsoft.com/office/drawing/2014/main" id="{830629BA-D246-4740-B2A0-EC12FDD681D3}"/>
                </a:ext>
              </a:extLst>
            </p:cNvPr>
            <p:cNvGrpSpPr>
              <a:grpSpLocks/>
            </p:cNvGrpSpPr>
            <p:nvPr/>
          </p:nvGrpSpPr>
          <p:grpSpPr bwMode="auto">
            <a:xfrm>
              <a:off x="6989075" y="3123504"/>
              <a:ext cx="304800" cy="762000"/>
              <a:chOff x="3216" y="1728"/>
              <a:chExt cx="192" cy="480"/>
            </a:xfrm>
          </p:grpSpPr>
          <p:sp>
            <p:nvSpPr>
              <p:cNvPr id="275" name="Line 8">
                <a:extLst>
                  <a:ext uri="{FF2B5EF4-FFF2-40B4-BE49-F238E27FC236}">
                    <a16:creationId xmlns:a16="http://schemas.microsoft.com/office/drawing/2014/main" id="{5879A2CA-4AE3-3F4A-A27F-4237848E0E0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6" name="Line 9">
                <a:extLst>
                  <a:ext uri="{FF2B5EF4-FFF2-40B4-BE49-F238E27FC236}">
                    <a16:creationId xmlns:a16="http://schemas.microsoft.com/office/drawing/2014/main" id="{AC7DB312-D0CF-8A40-A533-8E7E6F0F9C7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7" name="Line 10">
                <a:extLst>
                  <a:ext uri="{FF2B5EF4-FFF2-40B4-BE49-F238E27FC236}">
                    <a16:creationId xmlns:a16="http://schemas.microsoft.com/office/drawing/2014/main" id="{27B6980D-DC5D-6B40-9D0F-9007FB6A36A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8" name="Line 11">
                <a:extLst>
                  <a:ext uri="{FF2B5EF4-FFF2-40B4-BE49-F238E27FC236}">
                    <a16:creationId xmlns:a16="http://schemas.microsoft.com/office/drawing/2014/main" id="{BD09EFD2-E5EF-1344-AC41-42E8F19234F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79" name="Group 222">
              <a:extLst>
                <a:ext uri="{FF2B5EF4-FFF2-40B4-BE49-F238E27FC236}">
                  <a16:creationId xmlns:a16="http://schemas.microsoft.com/office/drawing/2014/main" id="{CAA21501-ECE6-9E45-91D0-6FC052BEAB1F}"/>
                </a:ext>
              </a:extLst>
            </p:cNvPr>
            <p:cNvGrpSpPr>
              <a:grpSpLocks/>
            </p:cNvGrpSpPr>
            <p:nvPr/>
          </p:nvGrpSpPr>
          <p:grpSpPr bwMode="auto">
            <a:xfrm>
              <a:off x="6269505" y="3699198"/>
              <a:ext cx="304800" cy="381000"/>
              <a:chOff x="4272" y="3072"/>
              <a:chExt cx="192" cy="240"/>
            </a:xfrm>
          </p:grpSpPr>
          <p:sp>
            <p:nvSpPr>
              <p:cNvPr id="280" name="Line 99">
                <a:extLst>
                  <a:ext uri="{FF2B5EF4-FFF2-40B4-BE49-F238E27FC236}">
                    <a16:creationId xmlns:a16="http://schemas.microsoft.com/office/drawing/2014/main" id="{D0EE2899-6EC3-7C41-987A-176F6D42E04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1" name="Line 100">
                <a:extLst>
                  <a:ext uri="{FF2B5EF4-FFF2-40B4-BE49-F238E27FC236}">
                    <a16:creationId xmlns:a16="http://schemas.microsoft.com/office/drawing/2014/main" id="{3C477728-3EB4-1A44-A3F4-D35D0C06086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2" name="Line 101">
                <a:extLst>
                  <a:ext uri="{FF2B5EF4-FFF2-40B4-BE49-F238E27FC236}">
                    <a16:creationId xmlns:a16="http://schemas.microsoft.com/office/drawing/2014/main" id="{41E0992C-C4E3-294A-8260-88E9B62880F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3" name="Line 102">
                <a:extLst>
                  <a:ext uri="{FF2B5EF4-FFF2-40B4-BE49-F238E27FC236}">
                    <a16:creationId xmlns:a16="http://schemas.microsoft.com/office/drawing/2014/main" id="{F5D6C269-A1FE-294B-B410-D929619893C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4" name="Line 103">
                <a:extLst>
                  <a:ext uri="{FF2B5EF4-FFF2-40B4-BE49-F238E27FC236}">
                    <a16:creationId xmlns:a16="http://schemas.microsoft.com/office/drawing/2014/main" id="{0ED72638-6BE1-E14C-BC0D-55A4EBBD06A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5" name="Line 104">
                <a:extLst>
                  <a:ext uri="{FF2B5EF4-FFF2-40B4-BE49-F238E27FC236}">
                    <a16:creationId xmlns:a16="http://schemas.microsoft.com/office/drawing/2014/main" id="{7321C852-55FD-CC4E-8DB8-A6C5485C05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87" name="Straight Connector 286">
              <a:extLst>
                <a:ext uri="{FF2B5EF4-FFF2-40B4-BE49-F238E27FC236}">
                  <a16:creationId xmlns:a16="http://schemas.microsoft.com/office/drawing/2014/main" id="{B86458D5-B8E9-D24F-8EB3-709D511A0AE1}"/>
                </a:ext>
              </a:extLst>
            </p:cNvPr>
            <p:cNvCxnSpPr>
              <a:cxnSpLocks/>
            </p:cNvCxnSpPr>
            <p:nvPr/>
          </p:nvCxnSpPr>
          <p:spPr>
            <a:xfrm>
              <a:off x="8527728" y="3141629"/>
              <a:ext cx="1166051" cy="661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04" name="Oval 303">
              <a:extLst>
                <a:ext uri="{FF2B5EF4-FFF2-40B4-BE49-F238E27FC236}">
                  <a16:creationId xmlns:a16="http://schemas.microsoft.com/office/drawing/2014/main" id="{CA999D13-F56D-0942-AA55-1BC0174C8ED6}"/>
                </a:ext>
              </a:extLst>
            </p:cNvPr>
            <p:cNvSpPr>
              <a:spLocks noChangeAspect="1" noChangeArrowheads="1"/>
            </p:cNvSpPr>
            <p:nvPr/>
          </p:nvSpPr>
          <p:spPr bwMode="auto">
            <a:xfrm>
              <a:off x="6357832" y="1857830"/>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305" name="Straight Connector 304">
              <a:extLst>
                <a:ext uri="{FF2B5EF4-FFF2-40B4-BE49-F238E27FC236}">
                  <a16:creationId xmlns:a16="http://schemas.microsoft.com/office/drawing/2014/main" id="{B23F4BE2-475E-4045-BD3A-2027B974DA11}"/>
                </a:ext>
              </a:extLst>
            </p:cNvPr>
            <p:cNvCxnSpPr>
              <a:cxnSpLocks/>
            </p:cNvCxnSpPr>
            <p:nvPr/>
          </p:nvCxnSpPr>
          <p:spPr>
            <a:xfrm>
              <a:off x="6427400" y="1918171"/>
              <a:ext cx="0" cy="57213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06" name="Oval 305">
              <a:extLst>
                <a:ext uri="{FF2B5EF4-FFF2-40B4-BE49-F238E27FC236}">
                  <a16:creationId xmlns:a16="http://schemas.microsoft.com/office/drawing/2014/main" id="{9EF9772D-A589-0849-AB7C-4CE86B833D66}"/>
                </a:ext>
              </a:extLst>
            </p:cNvPr>
            <p:cNvSpPr>
              <a:spLocks noChangeAspect="1" noChangeArrowheads="1"/>
            </p:cNvSpPr>
            <p:nvPr/>
          </p:nvSpPr>
          <p:spPr bwMode="auto">
            <a:xfrm>
              <a:off x="7074904" y="3078070"/>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07" name="TextBox 306">
              <a:extLst>
                <a:ext uri="{FF2B5EF4-FFF2-40B4-BE49-F238E27FC236}">
                  <a16:creationId xmlns:a16="http://schemas.microsoft.com/office/drawing/2014/main" id="{50CB6D82-3D4A-434B-9EEE-BA8698E6446A}"/>
                </a:ext>
              </a:extLst>
            </p:cNvPr>
            <p:cNvSpPr txBox="1"/>
            <p:nvPr/>
          </p:nvSpPr>
          <p:spPr>
            <a:xfrm>
              <a:off x="5748285" y="1450561"/>
              <a:ext cx="718688" cy="338554"/>
            </a:xfrm>
            <a:prstGeom prst="rect">
              <a:avLst/>
            </a:prstGeom>
            <a:noFill/>
          </p:spPr>
          <p:txBody>
            <a:bodyPr wrap="square" rtlCol="0">
              <a:spAutoFit/>
            </a:bodyPr>
            <a:lstStyle/>
            <a:p>
              <a:r>
                <a:rPr lang="en-US" sz="1600" dirty="0"/>
                <a:t>10K</a:t>
              </a:r>
            </a:p>
          </p:txBody>
        </p:sp>
        <p:sp>
          <p:nvSpPr>
            <p:cNvPr id="310" name="Freeform 12">
              <a:extLst>
                <a:ext uri="{FF2B5EF4-FFF2-40B4-BE49-F238E27FC236}">
                  <a16:creationId xmlns:a16="http://schemas.microsoft.com/office/drawing/2014/main" id="{CD57367B-1EFE-0B4D-9E98-71C5F929074D}"/>
                </a:ext>
              </a:extLst>
            </p:cNvPr>
            <p:cNvSpPr>
              <a:spLocks noChangeAspect="1"/>
            </p:cNvSpPr>
            <p:nvPr/>
          </p:nvSpPr>
          <p:spPr bwMode="auto">
            <a:xfrm rot="5400000">
              <a:off x="5929252" y="153119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11" name="Freeform 12">
              <a:extLst>
                <a:ext uri="{FF2B5EF4-FFF2-40B4-BE49-F238E27FC236}">
                  <a16:creationId xmlns:a16="http://schemas.microsoft.com/office/drawing/2014/main" id="{B7D328F8-EC20-4941-B254-099CEEAD8BEA}"/>
                </a:ext>
              </a:extLst>
            </p:cNvPr>
            <p:cNvSpPr>
              <a:spLocks noChangeAspect="1"/>
            </p:cNvSpPr>
            <p:nvPr/>
          </p:nvSpPr>
          <p:spPr bwMode="auto">
            <a:xfrm rot="5400000">
              <a:off x="6674082" y="152904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13" name="Group 218">
              <a:extLst>
                <a:ext uri="{FF2B5EF4-FFF2-40B4-BE49-F238E27FC236}">
                  <a16:creationId xmlns:a16="http://schemas.microsoft.com/office/drawing/2014/main" id="{8DCEBBD1-3264-3E40-9011-A0E41B491210}"/>
                </a:ext>
              </a:extLst>
            </p:cNvPr>
            <p:cNvGrpSpPr>
              <a:grpSpLocks/>
            </p:cNvGrpSpPr>
            <p:nvPr/>
          </p:nvGrpSpPr>
          <p:grpSpPr bwMode="auto">
            <a:xfrm>
              <a:off x="6343570" y="3110633"/>
              <a:ext cx="152400" cy="762000"/>
              <a:chOff x="5280" y="1200"/>
              <a:chExt cx="96" cy="480"/>
            </a:xfrm>
          </p:grpSpPr>
          <p:sp>
            <p:nvSpPr>
              <p:cNvPr id="314" name="Line 106">
                <a:extLst>
                  <a:ext uri="{FF2B5EF4-FFF2-40B4-BE49-F238E27FC236}">
                    <a16:creationId xmlns:a16="http://schemas.microsoft.com/office/drawing/2014/main" id="{3A7022F2-9EE9-A840-A369-A3ABDB13B705}"/>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5" name="Line 107">
                <a:extLst>
                  <a:ext uri="{FF2B5EF4-FFF2-40B4-BE49-F238E27FC236}">
                    <a16:creationId xmlns:a16="http://schemas.microsoft.com/office/drawing/2014/main" id="{3FC6626A-1F9F-0A43-9986-C5BA49CD72A1}"/>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6" name="Freeform 108">
                <a:extLst>
                  <a:ext uri="{FF2B5EF4-FFF2-40B4-BE49-F238E27FC236}">
                    <a16:creationId xmlns:a16="http://schemas.microsoft.com/office/drawing/2014/main" id="{FAF8E97E-3574-D440-8A4B-4272F6872F61}"/>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317" name="Line 109">
                <a:extLst>
                  <a:ext uri="{FF2B5EF4-FFF2-40B4-BE49-F238E27FC236}">
                    <a16:creationId xmlns:a16="http://schemas.microsoft.com/office/drawing/2014/main" id="{F7C85024-01A6-D74F-A4F9-32A34887C6B7}"/>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18" name="Freeform 12">
              <a:extLst>
                <a:ext uri="{FF2B5EF4-FFF2-40B4-BE49-F238E27FC236}">
                  <a16:creationId xmlns:a16="http://schemas.microsoft.com/office/drawing/2014/main" id="{C267BF94-FCD0-3245-9BD4-18AFBE790513}"/>
                </a:ext>
              </a:extLst>
            </p:cNvPr>
            <p:cNvSpPr>
              <a:spLocks noChangeAspect="1"/>
            </p:cNvSpPr>
            <p:nvPr/>
          </p:nvSpPr>
          <p:spPr bwMode="auto">
            <a:xfrm>
              <a:off x="5560474" y="191245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19" name="Group 222">
              <a:extLst>
                <a:ext uri="{FF2B5EF4-FFF2-40B4-BE49-F238E27FC236}">
                  <a16:creationId xmlns:a16="http://schemas.microsoft.com/office/drawing/2014/main" id="{C1B7646F-734D-324B-9862-916223D9B0DA}"/>
                </a:ext>
              </a:extLst>
            </p:cNvPr>
            <p:cNvGrpSpPr>
              <a:grpSpLocks/>
            </p:cNvGrpSpPr>
            <p:nvPr/>
          </p:nvGrpSpPr>
          <p:grpSpPr bwMode="auto">
            <a:xfrm>
              <a:off x="5481749" y="2640985"/>
              <a:ext cx="304800" cy="381000"/>
              <a:chOff x="4272" y="3072"/>
              <a:chExt cx="192" cy="240"/>
            </a:xfrm>
          </p:grpSpPr>
          <p:sp>
            <p:nvSpPr>
              <p:cNvPr id="320" name="Line 99">
                <a:extLst>
                  <a:ext uri="{FF2B5EF4-FFF2-40B4-BE49-F238E27FC236}">
                    <a16:creationId xmlns:a16="http://schemas.microsoft.com/office/drawing/2014/main" id="{51B18065-3BD7-2448-B897-2E049FD706E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1" name="Line 100">
                <a:extLst>
                  <a:ext uri="{FF2B5EF4-FFF2-40B4-BE49-F238E27FC236}">
                    <a16:creationId xmlns:a16="http://schemas.microsoft.com/office/drawing/2014/main" id="{20061E7D-EF7D-2B45-9E17-7E4D79170B1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2" name="Line 101">
                <a:extLst>
                  <a:ext uri="{FF2B5EF4-FFF2-40B4-BE49-F238E27FC236}">
                    <a16:creationId xmlns:a16="http://schemas.microsoft.com/office/drawing/2014/main" id="{7764FCC9-DCDC-2442-A50A-905872E221B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3" name="Line 102">
                <a:extLst>
                  <a:ext uri="{FF2B5EF4-FFF2-40B4-BE49-F238E27FC236}">
                    <a16:creationId xmlns:a16="http://schemas.microsoft.com/office/drawing/2014/main" id="{F6D0F44A-A149-374C-B12A-D318009159E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4" name="Line 103">
                <a:extLst>
                  <a:ext uri="{FF2B5EF4-FFF2-40B4-BE49-F238E27FC236}">
                    <a16:creationId xmlns:a16="http://schemas.microsoft.com/office/drawing/2014/main" id="{06D74129-CF88-7F40-95FE-471ECB91148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5" name="Line 104">
                <a:extLst>
                  <a:ext uri="{FF2B5EF4-FFF2-40B4-BE49-F238E27FC236}">
                    <a16:creationId xmlns:a16="http://schemas.microsoft.com/office/drawing/2014/main" id="{C285ECDA-CDD4-AA42-9A05-F03D26076E6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26" name="Group 209">
              <a:extLst>
                <a:ext uri="{FF2B5EF4-FFF2-40B4-BE49-F238E27FC236}">
                  <a16:creationId xmlns:a16="http://schemas.microsoft.com/office/drawing/2014/main" id="{6D708696-F602-D140-8E2A-CC1566C278E9}"/>
                </a:ext>
              </a:extLst>
            </p:cNvPr>
            <p:cNvGrpSpPr>
              <a:grpSpLocks/>
            </p:cNvGrpSpPr>
            <p:nvPr/>
          </p:nvGrpSpPr>
          <p:grpSpPr bwMode="auto">
            <a:xfrm>
              <a:off x="7748211" y="3146868"/>
              <a:ext cx="152400" cy="762000"/>
              <a:chOff x="3935" y="1728"/>
              <a:chExt cx="96" cy="480"/>
            </a:xfrm>
          </p:grpSpPr>
          <p:sp>
            <p:nvSpPr>
              <p:cNvPr id="327" name="Arc 59">
                <a:extLst>
                  <a:ext uri="{FF2B5EF4-FFF2-40B4-BE49-F238E27FC236}">
                    <a16:creationId xmlns:a16="http://schemas.microsoft.com/office/drawing/2014/main" id="{61EF1220-74C2-E546-9C76-F4A253382CE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8" name="Arc 60">
                <a:extLst>
                  <a:ext uri="{FF2B5EF4-FFF2-40B4-BE49-F238E27FC236}">
                    <a16:creationId xmlns:a16="http://schemas.microsoft.com/office/drawing/2014/main" id="{B0338D6B-B264-BC47-B06D-50938798CE1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9" name="Arc 61">
                <a:extLst>
                  <a:ext uri="{FF2B5EF4-FFF2-40B4-BE49-F238E27FC236}">
                    <a16:creationId xmlns:a16="http://schemas.microsoft.com/office/drawing/2014/main" id="{9D19ECD1-E9C8-3B4E-94A8-FB2184D0D68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0" name="Arc 62">
                <a:extLst>
                  <a:ext uri="{FF2B5EF4-FFF2-40B4-BE49-F238E27FC236}">
                    <a16:creationId xmlns:a16="http://schemas.microsoft.com/office/drawing/2014/main" id="{4193741F-8ED0-6F44-BD13-779698E4717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1" name="Line 63">
                <a:extLst>
                  <a:ext uri="{FF2B5EF4-FFF2-40B4-BE49-F238E27FC236}">
                    <a16:creationId xmlns:a16="http://schemas.microsoft.com/office/drawing/2014/main" id="{A17CCA6D-6916-334A-B285-486C459B3227}"/>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2" name="Line 64">
                <a:extLst>
                  <a:ext uri="{FF2B5EF4-FFF2-40B4-BE49-F238E27FC236}">
                    <a16:creationId xmlns:a16="http://schemas.microsoft.com/office/drawing/2014/main" id="{ACD35C82-9CC7-C248-AA81-39D3E6F5C81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3" name="Arc 65">
                <a:extLst>
                  <a:ext uri="{FF2B5EF4-FFF2-40B4-BE49-F238E27FC236}">
                    <a16:creationId xmlns:a16="http://schemas.microsoft.com/office/drawing/2014/main" id="{6F69442F-67BB-0048-8BFD-33E8E85DD38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4" name="Arc 66">
                <a:extLst>
                  <a:ext uri="{FF2B5EF4-FFF2-40B4-BE49-F238E27FC236}">
                    <a16:creationId xmlns:a16="http://schemas.microsoft.com/office/drawing/2014/main" id="{0EE70383-00D2-9848-B329-26033B19E18C}"/>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5" name="Arc 67">
                <a:extLst>
                  <a:ext uri="{FF2B5EF4-FFF2-40B4-BE49-F238E27FC236}">
                    <a16:creationId xmlns:a16="http://schemas.microsoft.com/office/drawing/2014/main" id="{73EE8E2B-85BF-C64D-AED4-96F6F968F64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6" name="Arc 68">
                <a:extLst>
                  <a:ext uri="{FF2B5EF4-FFF2-40B4-BE49-F238E27FC236}">
                    <a16:creationId xmlns:a16="http://schemas.microsoft.com/office/drawing/2014/main" id="{9472867F-EEC4-C948-BECD-3EAF98D2E8B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7" name="Arc 69">
                <a:extLst>
                  <a:ext uri="{FF2B5EF4-FFF2-40B4-BE49-F238E27FC236}">
                    <a16:creationId xmlns:a16="http://schemas.microsoft.com/office/drawing/2014/main" id="{6EFB3BED-DB2F-124E-94F4-6358C9ED637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8" name="Arc 70">
                <a:extLst>
                  <a:ext uri="{FF2B5EF4-FFF2-40B4-BE49-F238E27FC236}">
                    <a16:creationId xmlns:a16="http://schemas.microsoft.com/office/drawing/2014/main" id="{2E0E61FE-DE9F-4445-8A8B-BBCCBA380C35}"/>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9" name="Arc 71">
                <a:extLst>
                  <a:ext uri="{FF2B5EF4-FFF2-40B4-BE49-F238E27FC236}">
                    <a16:creationId xmlns:a16="http://schemas.microsoft.com/office/drawing/2014/main" id="{975210E2-13F4-564D-B525-2F772EF423E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40" name="Group 210">
              <a:extLst>
                <a:ext uri="{FF2B5EF4-FFF2-40B4-BE49-F238E27FC236}">
                  <a16:creationId xmlns:a16="http://schemas.microsoft.com/office/drawing/2014/main" id="{B41BFDA5-E562-C840-BAAF-46FFE51E9AD6}"/>
                </a:ext>
              </a:extLst>
            </p:cNvPr>
            <p:cNvGrpSpPr>
              <a:grpSpLocks/>
            </p:cNvGrpSpPr>
            <p:nvPr/>
          </p:nvGrpSpPr>
          <p:grpSpPr bwMode="auto">
            <a:xfrm rot="5400000">
              <a:off x="6622755" y="2762393"/>
              <a:ext cx="304800" cy="762000"/>
              <a:chOff x="3216" y="1728"/>
              <a:chExt cx="192" cy="480"/>
            </a:xfrm>
          </p:grpSpPr>
          <p:sp>
            <p:nvSpPr>
              <p:cNvPr id="341" name="Line 8">
                <a:extLst>
                  <a:ext uri="{FF2B5EF4-FFF2-40B4-BE49-F238E27FC236}">
                    <a16:creationId xmlns:a16="http://schemas.microsoft.com/office/drawing/2014/main" id="{306C10F8-D368-8B4F-B3BD-16C488848EA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2" name="Line 9">
                <a:extLst>
                  <a:ext uri="{FF2B5EF4-FFF2-40B4-BE49-F238E27FC236}">
                    <a16:creationId xmlns:a16="http://schemas.microsoft.com/office/drawing/2014/main" id="{8868D989-9D0E-794D-B189-7F7947BFEA5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3" name="Line 10">
                <a:extLst>
                  <a:ext uri="{FF2B5EF4-FFF2-40B4-BE49-F238E27FC236}">
                    <a16:creationId xmlns:a16="http://schemas.microsoft.com/office/drawing/2014/main" id="{3EBBB07E-33DA-2048-8CCD-0EF68533C29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4" name="Line 11">
                <a:extLst>
                  <a:ext uri="{FF2B5EF4-FFF2-40B4-BE49-F238E27FC236}">
                    <a16:creationId xmlns:a16="http://schemas.microsoft.com/office/drawing/2014/main" id="{995A194B-DB9D-6E47-A64E-3AC46634B0F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45" name="Oval 344">
              <a:extLst>
                <a:ext uri="{FF2B5EF4-FFF2-40B4-BE49-F238E27FC236}">
                  <a16:creationId xmlns:a16="http://schemas.microsoft.com/office/drawing/2014/main" id="{E3B07CA9-863A-214E-B225-A67AE822B11F}"/>
                </a:ext>
              </a:extLst>
            </p:cNvPr>
            <p:cNvSpPr>
              <a:spLocks noChangeAspect="1" noChangeArrowheads="1"/>
            </p:cNvSpPr>
            <p:nvPr/>
          </p:nvSpPr>
          <p:spPr bwMode="auto">
            <a:xfrm>
              <a:off x="6355684" y="307917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346" name="Straight Connector 345">
              <a:extLst>
                <a:ext uri="{FF2B5EF4-FFF2-40B4-BE49-F238E27FC236}">
                  <a16:creationId xmlns:a16="http://schemas.microsoft.com/office/drawing/2014/main" id="{DE9B3D37-F958-6041-9A23-07AC3C2DC762}"/>
                </a:ext>
              </a:extLst>
            </p:cNvPr>
            <p:cNvCxnSpPr>
              <a:cxnSpLocks/>
              <a:endCxn id="350" idx="6"/>
            </p:cNvCxnSpPr>
            <p:nvPr/>
          </p:nvCxnSpPr>
          <p:spPr>
            <a:xfrm>
              <a:off x="6008239" y="2370664"/>
              <a:ext cx="495336" cy="221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8" name="Straight Connector 347">
              <a:extLst>
                <a:ext uri="{FF2B5EF4-FFF2-40B4-BE49-F238E27FC236}">
                  <a16:creationId xmlns:a16="http://schemas.microsoft.com/office/drawing/2014/main" id="{3BC44921-FB65-864B-BA3F-9E5E0E1F7196}"/>
                </a:ext>
              </a:extLst>
            </p:cNvPr>
            <p:cNvCxnSpPr>
              <a:cxnSpLocks/>
            </p:cNvCxnSpPr>
            <p:nvPr/>
          </p:nvCxnSpPr>
          <p:spPr>
            <a:xfrm>
              <a:off x="6005452" y="1982111"/>
              <a:ext cx="0" cy="399979"/>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349" name="Freeform 12">
              <a:extLst>
                <a:ext uri="{FF2B5EF4-FFF2-40B4-BE49-F238E27FC236}">
                  <a16:creationId xmlns:a16="http://schemas.microsoft.com/office/drawing/2014/main" id="{99E0104E-4819-F945-AF3D-798D041BF20E}"/>
                </a:ext>
              </a:extLst>
            </p:cNvPr>
            <p:cNvSpPr>
              <a:spLocks noChangeAspect="1"/>
            </p:cNvSpPr>
            <p:nvPr/>
          </p:nvSpPr>
          <p:spPr bwMode="auto">
            <a:xfrm>
              <a:off x="6343940" y="233531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0" name="Oval 349">
              <a:extLst>
                <a:ext uri="{FF2B5EF4-FFF2-40B4-BE49-F238E27FC236}">
                  <a16:creationId xmlns:a16="http://schemas.microsoft.com/office/drawing/2014/main" id="{BCD2466C-918B-BD4C-B082-EEBFEF41CCA5}"/>
                </a:ext>
              </a:extLst>
            </p:cNvPr>
            <p:cNvSpPr>
              <a:spLocks noChangeAspect="1" noChangeArrowheads="1"/>
            </p:cNvSpPr>
            <p:nvPr/>
          </p:nvSpPr>
          <p:spPr bwMode="auto">
            <a:xfrm>
              <a:off x="6366415" y="230429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351" name="Group 210">
              <a:extLst>
                <a:ext uri="{FF2B5EF4-FFF2-40B4-BE49-F238E27FC236}">
                  <a16:creationId xmlns:a16="http://schemas.microsoft.com/office/drawing/2014/main" id="{6347A972-6053-6748-B126-C125564BC82D}"/>
                </a:ext>
              </a:extLst>
            </p:cNvPr>
            <p:cNvGrpSpPr>
              <a:grpSpLocks/>
            </p:cNvGrpSpPr>
            <p:nvPr/>
          </p:nvGrpSpPr>
          <p:grpSpPr bwMode="auto">
            <a:xfrm rot="5400000">
              <a:off x="8037285" y="2760245"/>
              <a:ext cx="304800" cy="762000"/>
              <a:chOff x="3216" y="1728"/>
              <a:chExt cx="192" cy="480"/>
            </a:xfrm>
          </p:grpSpPr>
          <p:sp>
            <p:nvSpPr>
              <p:cNvPr id="352" name="Line 8">
                <a:extLst>
                  <a:ext uri="{FF2B5EF4-FFF2-40B4-BE49-F238E27FC236}">
                    <a16:creationId xmlns:a16="http://schemas.microsoft.com/office/drawing/2014/main" id="{5D8435F4-A2C5-FE4A-9BD8-09490C418DB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3" name="Line 9">
                <a:extLst>
                  <a:ext uri="{FF2B5EF4-FFF2-40B4-BE49-F238E27FC236}">
                    <a16:creationId xmlns:a16="http://schemas.microsoft.com/office/drawing/2014/main" id="{2104B7B5-4E52-2546-A379-37051976B85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4" name="Line 10">
                <a:extLst>
                  <a:ext uri="{FF2B5EF4-FFF2-40B4-BE49-F238E27FC236}">
                    <a16:creationId xmlns:a16="http://schemas.microsoft.com/office/drawing/2014/main" id="{0A4D6CE3-4CC1-A241-9986-3BDDF18B16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5" name="Line 11">
                <a:extLst>
                  <a:ext uri="{FF2B5EF4-FFF2-40B4-BE49-F238E27FC236}">
                    <a16:creationId xmlns:a16="http://schemas.microsoft.com/office/drawing/2014/main" id="{DAC82024-194A-5640-B58D-920DEB66C0D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56" name="Group 222">
              <a:extLst>
                <a:ext uri="{FF2B5EF4-FFF2-40B4-BE49-F238E27FC236}">
                  <a16:creationId xmlns:a16="http://schemas.microsoft.com/office/drawing/2014/main" id="{01427B83-3B62-E043-A3C2-9228D0248022}"/>
                </a:ext>
              </a:extLst>
            </p:cNvPr>
            <p:cNvGrpSpPr>
              <a:grpSpLocks/>
            </p:cNvGrpSpPr>
            <p:nvPr/>
          </p:nvGrpSpPr>
          <p:grpSpPr bwMode="auto">
            <a:xfrm>
              <a:off x="7669511" y="3859208"/>
              <a:ext cx="304800" cy="381000"/>
              <a:chOff x="4272" y="3072"/>
              <a:chExt cx="192" cy="240"/>
            </a:xfrm>
          </p:grpSpPr>
          <p:sp>
            <p:nvSpPr>
              <p:cNvPr id="357" name="Line 99">
                <a:extLst>
                  <a:ext uri="{FF2B5EF4-FFF2-40B4-BE49-F238E27FC236}">
                    <a16:creationId xmlns:a16="http://schemas.microsoft.com/office/drawing/2014/main" id="{77A443CD-8971-4048-9792-5FB78BC8931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8" name="Line 100">
                <a:extLst>
                  <a:ext uri="{FF2B5EF4-FFF2-40B4-BE49-F238E27FC236}">
                    <a16:creationId xmlns:a16="http://schemas.microsoft.com/office/drawing/2014/main" id="{F2E7DB51-BD3D-5F49-AA09-A988579D131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9" name="Line 101">
                <a:extLst>
                  <a:ext uri="{FF2B5EF4-FFF2-40B4-BE49-F238E27FC236}">
                    <a16:creationId xmlns:a16="http://schemas.microsoft.com/office/drawing/2014/main" id="{E7C9B64A-FADF-114D-8EF5-41FD795A596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0" name="Line 102">
                <a:extLst>
                  <a:ext uri="{FF2B5EF4-FFF2-40B4-BE49-F238E27FC236}">
                    <a16:creationId xmlns:a16="http://schemas.microsoft.com/office/drawing/2014/main" id="{B432BA76-D0B0-AD4B-80CF-9B597BB96A5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1" name="Line 103">
                <a:extLst>
                  <a:ext uri="{FF2B5EF4-FFF2-40B4-BE49-F238E27FC236}">
                    <a16:creationId xmlns:a16="http://schemas.microsoft.com/office/drawing/2014/main" id="{4AE69082-5842-7D44-A991-5E76EA1ED1E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2" name="Line 104">
                <a:extLst>
                  <a:ext uri="{FF2B5EF4-FFF2-40B4-BE49-F238E27FC236}">
                    <a16:creationId xmlns:a16="http://schemas.microsoft.com/office/drawing/2014/main" id="{89542154-3E77-0C4D-BF3A-E5F003FBC5C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363" name="Straight Connector 362">
              <a:extLst>
                <a:ext uri="{FF2B5EF4-FFF2-40B4-BE49-F238E27FC236}">
                  <a16:creationId xmlns:a16="http://schemas.microsoft.com/office/drawing/2014/main" id="{568FEAA2-CCDD-CE41-B0F9-1EC32C4432AB}"/>
                </a:ext>
              </a:extLst>
            </p:cNvPr>
            <p:cNvCxnSpPr>
              <a:cxnSpLocks/>
            </p:cNvCxnSpPr>
            <p:nvPr/>
          </p:nvCxnSpPr>
          <p:spPr>
            <a:xfrm>
              <a:off x="7131282" y="3147013"/>
              <a:ext cx="69911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65" name="Freeform 12">
              <a:extLst>
                <a:ext uri="{FF2B5EF4-FFF2-40B4-BE49-F238E27FC236}">
                  <a16:creationId xmlns:a16="http://schemas.microsoft.com/office/drawing/2014/main" id="{3EEDFFEB-19FF-B941-A662-23006FCB2E29}"/>
                </a:ext>
              </a:extLst>
            </p:cNvPr>
            <p:cNvSpPr>
              <a:spLocks noChangeAspect="1"/>
            </p:cNvSpPr>
            <p:nvPr/>
          </p:nvSpPr>
          <p:spPr bwMode="auto">
            <a:xfrm>
              <a:off x="8958354" y="317243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66" name="Group 222">
              <a:extLst>
                <a:ext uri="{FF2B5EF4-FFF2-40B4-BE49-F238E27FC236}">
                  <a16:creationId xmlns:a16="http://schemas.microsoft.com/office/drawing/2014/main" id="{E4EB1735-8B56-CE44-B901-F549F929C1EB}"/>
                </a:ext>
              </a:extLst>
            </p:cNvPr>
            <p:cNvGrpSpPr>
              <a:grpSpLocks/>
            </p:cNvGrpSpPr>
            <p:nvPr/>
          </p:nvGrpSpPr>
          <p:grpSpPr bwMode="auto">
            <a:xfrm>
              <a:off x="8879629" y="3900969"/>
              <a:ext cx="304800" cy="381000"/>
              <a:chOff x="4272" y="3072"/>
              <a:chExt cx="192" cy="240"/>
            </a:xfrm>
          </p:grpSpPr>
          <p:sp>
            <p:nvSpPr>
              <p:cNvPr id="367" name="Line 99">
                <a:extLst>
                  <a:ext uri="{FF2B5EF4-FFF2-40B4-BE49-F238E27FC236}">
                    <a16:creationId xmlns:a16="http://schemas.microsoft.com/office/drawing/2014/main" id="{504A87A7-B822-B543-B889-8D531F9F157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8" name="Line 100">
                <a:extLst>
                  <a:ext uri="{FF2B5EF4-FFF2-40B4-BE49-F238E27FC236}">
                    <a16:creationId xmlns:a16="http://schemas.microsoft.com/office/drawing/2014/main" id="{48262D91-9278-214C-AB84-F01792D3062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9" name="Line 101">
                <a:extLst>
                  <a:ext uri="{FF2B5EF4-FFF2-40B4-BE49-F238E27FC236}">
                    <a16:creationId xmlns:a16="http://schemas.microsoft.com/office/drawing/2014/main" id="{24B3A52A-4B5F-5D4F-96E8-E757C653295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0" name="Line 102">
                <a:extLst>
                  <a:ext uri="{FF2B5EF4-FFF2-40B4-BE49-F238E27FC236}">
                    <a16:creationId xmlns:a16="http://schemas.microsoft.com/office/drawing/2014/main" id="{F0DD04FC-72DE-F14D-99D8-5C472AAB9F0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1" name="Line 103">
                <a:extLst>
                  <a:ext uri="{FF2B5EF4-FFF2-40B4-BE49-F238E27FC236}">
                    <a16:creationId xmlns:a16="http://schemas.microsoft.com/office/drawing/2014/main" id="{D2E2E0EC-6757-904E-941A-E82532DF4D7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2" name="Line 104">
                <a:extLst>
                  <a:ext uri="{FF2B5EF4-FFF2-40B4-BE49-F238E27FC236}">
                    <a16:creationId xmlns:a16="http://schemas.microsoft.com/office/drawing/2014/main" id="{B99FFC68-CD4A-CB47-BF7B-D1D3D367FF1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73" name="Group 210">
              <a:extLst>
                <a:ext uri="{FF2B5EF4-FFF2-40B4-BE49-F238E27FC236}">
                  <a16:creationId xmlns:a16="http://schemas.microsoft.com/office/drawing/2014/main" id="{9984B2A6-C8D4-1D4B-A890-928A9E459CB2}"/>
                </a:ext>
              </a:extLst>
            </p:cNvPr>
            <p:cNvGrpSpPr>
              <a:grpSpLocks/>
            </p:cNvGrpSpPr>
            <p:nvPr/>
          </p:nvGrpSpPr>
          <p:grpSpPr bwMode="auto">
            <a:xfrm>
              <a:off x="9556500" y="3224921"/>
              <a:ext cx="304800" cy="762000"/>
              <a:chOff x="3216" y="1728"/>
              <a:chExt cx="192" cy="480"/>
            </a:xfrm>
          </p:grpSpPr>
          <p:sp>
            <p:nvSpPr>
              <p:cNvPr id="374" name="Line 8">
                <a:extLst>
                  <a:ext uri="{FF2B5EF4-FFF2-40B4-BE49-F238E27FC236}">
                    <a16:creationId xmlns:a16="http://schemas.microsoft.com/office/drawing/2014/main" id="{F3058070-1B15-8A4E-8D21-12D8F000BED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5" name="Line 9">
                <a:extLst>
                  <a:ext uri="{FF2B5EF4-FFF2-40B4-BE49-F238E27FC236}">
                    <a16:creationId xmlns:a16="http://schemas.microsoft.com/office/drawing/2014/main" id="{91D906B0-7CD7-B64B-980C-76FD4452D56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6" name="Line 10">
                <a:extLst>
                  <a:ext uri="{FF2B5EF4-FFF2-40B4-BE49-F238E27FC236}">
                    <a16:creationId xmlns:a16="http://schemas.microsoft.com/office/drawing/2014/main" id="{3A8436F6-8A34-6F4A-9694-2545FE74951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7" name="Line 11">
                <a:extLst>
                  <a:ext uri="{FF2B5EF4-FFF2-40B4-BE49-F238E27FC236}">
                    <a16:creationId xmlns:a16="http://schemas.microsoft.com/office/drawing/2014/main" id="{1AF8AF89-D7C8-2E43-B3BD-4FC9AA04DFA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78" name="Group 210">
              <a:extLst>
                <a:ext uri="{FF2B5EF4-FFF2-40B4-BE49-F238E27FC236}">
                  <a16:creationId xmlns:a16="http://schemas.microsoft.com/office/drawing/2014/main" id="{E047E661-7A5C-D341-BD8C-8C14FDFF85E0}"/>
                </a:ext>
              </a:extLst>
            </p:cNvPr>
            <p:cNvGrpSpPr>
              <a:grpSpLocks/>
            </p:cNvGrpSpPr>
            <p:nvPr/>
          </p:nvGrpSpPr>
          <p:grpSpPr bwMode="auto">
            <a:xfrm>
              <a:off x="9548610" y="4000141"/>
              <a:ext cx="304800" cy="762000"/>
              <a:chOff x="3216" y="1728"/>
              <a:chExt cx="192" cy="480"/>
            </a:xfrm>
          </p:grpSpPr>
          <p:sp>
            <p:nvSpPr>
              <p:cNvPr id="379" name="Line 8">
                <a:extLst>
                  <a:ext uri="{FF2B5EF4-FFF2-40B4-BE49-F238E27FC236}">
                    <a16:creationId xmlns:a16="http://schemas.microsoft.com/office/drawing/2014/main" id="{B6107FAA-B7C6-D34A-B954-16CC33AD84E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0" name="Line 9">
                <a:extLst>
                  <a:ext uri="{FF2B5EF4-FFF2-40B4-BE49-F238E27FC236}">
                    <a16:creationId xmlns:a16="http://schemas.microsoft.com/office/drawing/2014/main" id="{1B8F6BB9-2E33-7F47-8A2F-A4222A5BC20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1" name="Line 10">
                <a:extLst>
                  <a:ext uri="{FF2B5EF4-FFF2-40B4-BE49-F238E27FC236}">
                    <a16:creationId xmlns:a16="http://schemas.microsoft.com/office/drawing/2014/main" id="{E6C7D196-1033-F544-8A64-605A8AEAEBF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2" name="Line 11">
                <a:extLst>
                  <a:ext uri="{FF2B5EF4-FFF2-40B4-BE49-F238E27FC236}">
                    <a16:creationId xmlns:a16="http://schemas.microsoft.com/office/drawing/2014/main" id="{50440473-33A7-6A4A-93C0-A09B2C8F945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83" name="Group 222">
              <a:extLst>
                <a:ext uri="{FF2B5EF4-FFF2-40B4-BE49-F238E27FC236}">
                  <a16:creationId xmlns:a16="http://schemas.microsoft.com/office/drawing/2014/main" id="{0BA23F63-CEF6-554E-9769-E7F9927F6674}"/>
                </a:ext>
              </a:extLst>
            </p:cNvPr>
            <p:cNvGrpSpPr>
              <a:grpSpLocks/>
            </p:cNvGrpSpPr>
            <p:nvPr/>
          </p:nvGrpSpPr>
          <p:grpSpPr bwMode="auto">
            <a:xfrm>
              <a:off x="9547185" y="4645797"/>
              <a:ext cx="304800" cy="381000"/>
              <a:chOff x="4272" y="3072"/>
              <a:chExt cx="192" cy="240"/>
            </a:xfrm>
          </p:grpSpPr>
          <p:sp>
            <p:nvSpPr>
              <p:cNvPr id="384" name="Line 99">
                <a:extLst>
                  <a:ext uri="{FF2B5EF4-FFF2-40B4-BE49-F238E27FC236}">
                    <a16:creationId xmlns:a16="http://schemas.microsoft.com/office/drawing/2014/main" id="{304A98F9-746B-6C4E-972A-B3717BB4AA3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5" name="Line 100">
                <a:extLst>
                  <a:ext uri="{FF2B5EF4-FFF2-40B4-BE49-F238E27FC236}">
                    <a16:creationId xmlns:a16="http://schemas.microsoft.com/office/drawing/2014/main" id="{C117C018-84DE-5442-90E8-2CA4BDFFB3B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6" name="Line 101">
                <a:extLst>
                  <a:ext uri="{FF2B5EF4-FFF2-40B4-BE49-F238E27FC236}">
                    <a16:creationId xmlns:a16="http://schemas.microsoft.com/office/drawing/2014/main" id="{69C89F53-EEF3-9544-81A4-4F54A6B8A23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7" name="Line 102">
                <a:extLst>
                  <a:ext uri="{FF2B5EF4-FFF2-40B4-BE49-F238E27FC236}">
                    <a16:creationId xmlns:a16="http://schemas.microsoft.com/office/drawing/2014/main" id="{C5E9A333-393E-1247-847E-2961562BD69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8" name="Line 103">
                <a:extLst>
                  <a:ext uri="{FF2B5EF4-FFF2-40B4-BE49-F238E27FC236}">
                    <a16:creationId xmlns:a16="http://schemas.microsoft.com/office/drawing/2014/main" id="{E3CA8CEF-98B2-D347-9031-3BF68CCB509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9" name="Line 104">
                <a:extLst>
                  <a:ext uri="{FF2B5EF4-FFF2-40B4-BE49-F238E27FC236}">
                    <a16:creationId xmlns:a16="http://schemas.microsoft.com/office/drawing/2014/main" id="{1FEF9DD5-8D50-7D45-B0AD-71FF30C8D62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392" name="Straight Connector 391">
              <a:extLst>
                <a:ext uri="{FF2B5EF4-FFF2-40B4-BE49-F238E27FC236}">
                  <a16:creationId xmlns:a16="http://schemas.microsoft.com/office/drawing/2014/main" id="{6613A34E-6E55-FC47-8837-58027979F085}"/>
                </a:ext>
              </a:extLst>
            </p:cNvPr>
            <p:cNvCxnSpPr>
              <a:cxnSpLocks/>
              <a:endCxn id="399" idx="1"/>
            </p:cNvCxnSpPr>
            <p:nvPr/>
          </p:nvCxnSpPr>
          <p:spPr>
            <a:xfrm>
              <a:off x="9705664" y="3981684"/>
              <a:ext cx="691582" cy="9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93" name="Oval 392">
              <a:extLst>
                <a:ext uri="{FF2B5EF4-FFF2-40B4-BE49-F238E27FC236}">
                  <a16:creationId xmlns:a16="http://schemas.microsoft.com/office/drawing/2014/main" id="{D11AA495-68EE-934D-BEC7-E96446F5E4CD}"/>
                </a:ext>
              </a:extLst>
            </p:cNvPr>
            <p:cNvSpPr>
              <a:spLocks noChangeAspect="1" noChangeArrowheads="1"/>
            </p:cNvSpPr>
            <p:nvPr/>
          </p:nvSpPr>
          <p:spPr bwMode="auto">
            <a:xfrm>
              <a:off x="10333261" y="391519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394" name="Group 209">
              <a:extLst>
                <a:ext uri="{FF2B5EF4-FFF2-40B4-BE49-F238E27FC236}">
                  <a16:creationId xmlns:a16="http://schemas.microsoft.com/office/drawing/2014/main" id="{6EE78DBB-540F-1548-8423-0D7F39140A5B}"/>
                </a:ext>
              </a:extLst>
            </p:cNvPr>
            <p:cNvGrpSpPr>
              <a:grpSpLocks/>
            </p:cNvGrpSpPr>
            <p:nvPr/>
          </p:nvGrpSpPr>
          <p:grpSpPr bwMode="auto">
            <a:xfrm>
              <a:off x="10321840" y="3981853"/>
              <a:ext cx="152400" cy="762000"/>
              <a:chOff x="3935" y="1728"/>
              <a:chExt cx="96" cy="480"/>
            </a:xfrm>
          </p:grpSpPr>
          <p:sp>
            <p:nvSpPr>
              <p:cNvPr id="395" name="Arc 59">
                <a:extLst>
                  <a:ext uri="{FF2B5EF4-FFF2-40B4-BE49-F238E27FC236}">
                    <a16:creationId xmlns:a16="http://schemas.microsoft.com/office/drawing/2014/main" id="{2B3B3A3B-4514-BC42-A268-7795F420E70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6" name="Arc 60">
                <a:extLst>
                  <a:ext uri="{FF2B5EF4-FFF2-40B4-BE49-F238E27FC236}">
                    <a16:creationId xmlns:a16="http://schemas.microsoft.com/office/drawing/2014/main" id="{11ECFE89-1003-0246-AC22-17BAD56E262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7" name="Arc 61">
                <a:extLst>
                  <a:ext uri="{FF2B5EF4-FFF2-40B4-BE49-F238E27FC236}">
                    <a16:creationId xmlns:a16="http://schemas.microsoft.com/office/drawing/2014/main" id="{657034CB-E2A9-7A45-B1B3-DB62C7FB985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8" name="Arc 62">
                <a:extLst>
                  <a:ext uri="{FF2B5EF4-FFF2-40B4-BE49-F238E27FC236}">
                    <a16:creationId xmlns:a16="http://schemas.microsoft.com/office/drawing/2014/main" id="{E115FFEF-8DC6-2442-A804-2CE8680C6F8A}"/>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9" name="Line 63">
                <a:extLst>
                  <a:ext uri="{FF2B5EF4-FFF2-40B4-BE49-F238E27FC236}">
                    <a16:creationId xmlns:a16="http://schemas.microsoft.com/office/drawing/2014/main" id="{CB92C5CC-448D-AA49-86A9-C6D0ED23C31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0" name="Line 64">
                <a:extLst>
                  <a:ext uri="{FF2B5EF4-FFF2-40B4-BE49-F238E27FC236}">
                    <a16:creationId xmlns:a16="http://schemas.microsoft.com/office/drawing/2014/main" id="{D053C8FA-FD8F-2D47-906D-5CC6B65AF8F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1" name="Arc 65">
                <a:extLst>
                  <a:ext uri="{FF2B5EF4-FFF2-40B4-BE49-F238E27FC236}">
                    <a16:creationId xmlns:a16="http://schemas.microsoft.com/office/drawing/2014/main" id="{1960DC0D-E481-4F40-9EDB-D3DBBF7E2DF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2" name="Arc 66">
                <a:extLst>
                  <a:ext uri="{FF2B5EF4-FFF2-40B4-BE49-F238E27FC236}">
                    <a16:creationId xmlns:a16="http://schemas.microsoft.com/office/drawing/2014/main" id="{8F99270F-7FD2-CE46-A8FD-A02F309198B6}"/>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3" name="Arc 67">
                <a:extLst>
                  <a:ext uri="{FF2B5EF4-FFF2-40B4-BE49-F238E27FC236}">
                    <a16:creationId xmlns:a16="http://schemas.microsoft.com/office/drawing/2014/main" id="{8E74575F-16A4-634C-89AD-030416331CEB}"/>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4" name="Arc 68">
                <a:extLst>
                  <a:ext uri="{FF2B5EF4-FFF2-40B4-BE49-F238E27FC236}">
                    <a16:creationId xmlns:a16="http://schemas.microsoft.com/office/drawing/2014/main" id="{1F404C01-F4BA-BE47-9687-FD870674177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5" name="Arc 69">
                <a:extLst>
                  <a:ext uri="{FF2B5EF4-FFF2-40B4-BE49-F238E27FC236}">
                    <a16:creationId xmlns:a16="http://schemas.microsoft.com/office/drawing/2014/main" id="{11F74295-7E89-634C-9839-BE96FFDD65F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6" name="Arc 70">
                <a:extLst>
                  <a:ext uri="{FF2B5EF4-FFF2-40B4-BE49-F238E27FC236}">
                    <a16:creationId xmlns:a16="http://schemas.microsoft.com/office/drawing/2014/main" id="{B04DA827-1BDA-AA4D-9F0F-A29C0383C18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7" name="Arc 71">
                <a:extLst>
                  <a:ext uri="{FF2B5EF4-FFF2-40B4-BE49-F238E27FC236}">
                    <a16:creationId xmlns:a16="http://schemas.microsoft.com/office/drawing/2014/main" id="{AE1EF500-69E6-0C47-AEE6-609CB01FEE30}"/>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408" name="Group 222">
              <a:extLst>
                <a:ext uri="{FF2B5EF4-FFF2-40B4-BE49-F238E27FC236}">
                  <a16:creationId xmlns:a16="http://schemas.microsoft.com/office/drawing/2014/main" id="{E0E8CA53-C646-2549-8DFF-EC59907D0A90}"/>
                </a:ext>
              </a:extLst>
            </p:cNvPr>
            <p:cNvGrpSpPr>
              <a:grpSpLocks/>
            </p:cNvGrpSpPr>
            <p:nvPr/>
          </p:nvGrpSpPr>
          <p:grpSpPr bwMode="auto">
            <a:xfrm>
              <a:off x="10243140" y="4694193"/>
              <a:ext cx="304800" cy="381000"/>
              <a:chOff x="4272" y="3072"/>
              <a:chExt cx="192" cy="240"/>
            </a:xfrm>
          </p:grpSpPr>
          <p:sp>
            <p:nvSpPr>
              <p:cNvPr id="409" name="Line 99">
                <a:extLst>
                  <a:ext uri="{FF2B5EF4-FFF2-40B4-BE49-F238E27FC236}">
                    <a16:creationId xmlns:a16="http://schemas.microsoft.com/office/drawing/2014/main" id="{BB60AF07-00F8-A24D-A535-A666D3E51D3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0" name="Line 100">
                <a:extLst>
                  <a:ext uri="{FF2B5EF4-FFF2-40B4-BE49-F238E27FC236}">
                    <a16:creationId xmlns:a16="http://schemas.microsoft.com/office/drawing/2014/main" id="{4387A1F6-EC37-5445-BE51-65B1D74ED81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1" name="Line 101">
                <a:extLst>
                  <a:ext uri="{FF2B5EF4-FFF2-40B4-BE49-F238E27FC236}">
                    <a16:creationId xmlns:a16="http://schemas.microsoft.com/office/drawing/2014/main" id="{C1ECE0D8-5A32-C442-89BF-38425541645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2" name="Line 102">
                <a:extLst>
                  <a:ext uri="{FF2B5EF4-FFF2-40B4-BE49-F238E27FC236}">
                    <a16:creationId xmlns:a16="http://schemas.microsoft.com/office/drawing/2014/main" id="{6AE4B80A-0B75-4242-B394-BCCADCDD4BE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3" name="Line 103">
                <a:extLst>
                  <a:ext uri="{FF2B5EF4-FFF2-40B4-BE49-F238E27FC236}">
                    <a16:creationId xmlns:a16="http://schemas.microsoft.com/office/drawing/2014/main" id="{C59433A1-950D-B349-B4B1-44B3394001C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4" name="Line 104">
                <a:extLst>
                  <a:ext uri="{FF2B5EF4-FFF2-40B4-BE49-F238E27FC236}">
                    <a16:creationId xmlns:a16="http://schemas.microsoft.com/office/drawing/2014/main" id="{0AE4F12C-E06F-FF4C-8945-30920F2F422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15" name="Straight Connector 414">
              <a:extLst>
                <a:ext uri="{FF2B5EF4-FFF2-40B4-BE49-F238E27FC236}">
                  <a16:creationId xmlns:a16="http://schemas.microsoft.com/office/drawing/2014/main" id="{68685EE8-203D-C447-A02B-93A74B72C800}"/>
                </a:ext>
              </a:extLst>
            </p:cNvPr>
            <p:cNvCxnSpPr>
              <a:cxnSpLocks/>
            </p:cNvCxnSpPr>
            <p:nvPr/>
          </p:nvCxnSpPr>
          <p:spPr>
            <a:xfrm>
              <a:off x="10401586" y="3601688"/>
              <a:ext cx="0" cy="44857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17" name="Freeform 12">
              <a:extLst>
                <a:ext uri="{FF2B5EF4-FFF2-40B4-BE49-F238E27FC236}">
                  <a16:creationId xmlns:a16="http://schemas.microsoft.com/office/drawing/2014/main" id="{8186ABF1-C18C-1549-8353-B7F7B1053EA6}"/>
                </a:ext>
              </a:extLst>
            </p:cNvPr>
            <p:cNvSpPr>
              <a:spLocks noChangeAspect="1"/>
            </p:cNvSpPr>
            <p:nvPr/>
          </p:nvSpPr>
          <p:spPr bwMode="auto">
            <a:xfrm rot="5400000">
              <a:off x="10703025" y="360039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22" name="Oval 421">
              <a:extLst>
                <a:ext uri="{FF2B5EF4-FFF2-40B4-BE49-F238E27FC236}">
                  <a16:creationId xmlns:a16="http://schemas.microsoft.com/office/drawing/2014/main" id="{1E23E756-6CB3-704F-AB5A-82D467E46267}"/>
                </a:ext>
              </a:extLst>
            </p:cNvPr>
            <p:cNvSpPr>
              <a:spLocks noChangeAspect="1" noChangeArrowheads="1"/>
            </p:cNvSpPr>
            <p:nvPr/>
          </p:nvSpPr>
          <p:spPr bwMode="auto">
            <a:xfrm>
              <a:off x="11207891" y="1849242"/>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23" name="Group 222">
              <a:extLst>
                <a:ext uri="{FF2B5EF4-FFF2-40B4-BE49-F238E27FC236}">
                  <a16:creationId xmlns:a16="http://schemas.microsoft.com/office/drawing/2014/main" id="{01D2FC9F-24DF-D14A-BEEC-FE0BF1F3E48E}"/>
                </a:ext>
              </a:extLst>
            </p:cNvPr>
            <p:cNvGrpSpPr>
              <a:grpSpLocks/>
            </p:cNvGrpSpPr>
            <p:nvPr/>
          </p:nvGrpSpPr>
          <p:grpSpPr bwMode="auto">
            <a:xfrm>
              <a:off x="10837714" y="2545565"/>
              <a:ext cx="304800" cy="381000"/>
              <a:chOff x="4272" y="3072"/>
              <a:chExt cx="192" cy="240"/>
            </a:xfrm>
          </p:grpSpPr>
          <p:sp>
            <p:nvSpPr>
              <p:cNvPr id="424" name="Line 99">
                <a:extLst>
                  <a:ext uri="{FF2B5EF4-FFF2-40B4-BE49-F238E27FC236}">
                    <a16:creationId xmlns:a16="http://schemas.microsoft.com/office/drawing/2014/main" id="{9EE2016E-0CAF-3642-B28F-B2DDD21AC9C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5" name="Line 100">
                <a:extLst>
                  <a:ext uri="{FF2B5EF4-FFF2-40B4-BE49-F238E27FC236}">
                    <a16:creationId xmlns:a16="http://schemas.microsoft.com/office/drawing/2014/main" id="{F03BF644-1E5F-7C4E-8358-448A40342F8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6" name="Line 101">
                <a:extLst>
                  <a:ext uri="{FF2B5EF4-FFF2-40B4-BE49-F238E27FC236}">
                    <a16:creationId xmlns:a16="http://schemas.microsoft.com/office/drawing/2014/main" id="{C3F76800-82AC-0640-8B74-5A853D170C2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7" name="Line 102">
                <a:extLst>
                  <a:ext uri="{FF2B5EF4-FFF2-40B4-BE49-F238E27FC236}">
                    <a16:creationId xmlns:a16="http://schemas.microsoft.com/office/drawing/2014/main" id="{0FD71B40-EEE6-0444-88FF-DA32DF04D36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8" name="Line 103">
                <a:extLst>
                  <a:ext uri="{FF2B5EF4-FFF2-40B4-BE49-F238E27FC236}">
                    <a16:creationId xmlns:a16="http://schemas.microsoft.com/office/drawing/2014/main" id="{2842EF64-5C41-104D-8667-BAE71B56E13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9" name="Line 104">
                <a:extLst>
                  <a:ext uri="{FF2B5EF4-FFF2-40B4-BE49-F238E27FC236}">
                    <a16:creationId xmlns:a16="http://schemas.microsoft.com/office/drawing/2014/main" id="{2CD086A2-EB39-8840-90CC-1B023D27433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30" name="Group 210">
              <a:extLst>
                <a:ext uri="{FF2B5EF4-FFF2-40B4-BE49-F238E27FC236}">
                  <a16:creationId xmlns:a16="http://schemas.microsoft.com/office/drawing/2014/main" id="{2768A34D-59AB-0C4A-A7D8-F66AA557324F}"/>
                </a:ext>
              </a:extLst>
            </p:cNvPr>
            <p:cNvGrpSpPr>
              <a:grpSpLocks/>
            </p:cNvGrpSpPr>
            <p:nvPr/>
          </p:nvGrpSpPr>
          <p:grpSpPr bwMode="auto">
            <a:xfrm>
              <a:off x="10837714" y="1897866"/>
              <a:ext cx="304800" cy="762000"/>
              <a:chOff x="3216" y="1728"/>
              <a:chExt cx="192" cy="480"/>
            </a:xfrm>
          </p:grpSpPr>
          <p:sp>
            <p:nvSpPr>
              <p:cNvPr id="431" name="Line 8">
                <a:extLst>
                  <a:ext uri="{FF2B5EF4-FFF2-40B4-BE49-F238E27FC236}">
                    <a16:creationId xmlns:a16="http://schemas.microsoft.com/office/drawing/2014/main" id="{3472814E-488C-D841-A1A6-5BED3781BF8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2" name="Line 9">
                <a:extLst>
                  <a:ext uri="{FF2B5EF4-FFF2-40B4-BE49-F238E27FC236}">
                    <a16:creationId xmlns:a16="http://schemas.microsoft.com/office/drawing/2014/main" id="{0DB09EF1-EB60-3742-AE49-465D917A0A2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3" name="Line 10">
                <a:extLst>
                  <a:ext uri="{FF2B5EF4-FFF2-40B4-BE49-F238E27FC236}">
                    <a16:creationId xmlns:a16="http://schemas.microsoft.com/office/drawing/2014/main" id="{0AFFFF5A-E42E-244C-BBEA-8248F0BCF12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4" name="Line 11">
                <a:extLst>
                  <a:ext uri="{FF2B5EF4-FFF2-40B4-BE49-F238E27FC236}">
                    <a16:creationId xmlns:a16="http://schemas.microsoft.com/office/drawing/2014/main" id="{8DF5A6DE-7493-F845-88A6-5A51D8204AE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36" name="Oval 435">
              <a:extLst>
                <a:ext uri="{FF2B5EF4-FFF2-40B4-BE49-F238E27FC236}">
                  <a16:creationId xmlns:a16="http://schemas.microsoft.com/office/drawing/2014/main" id="{B83F3895-B454-0549-89B6-DBE16492223A}"/>
                </a:ext>
              </a:extLst>
            </p:cNvPr>
            <p:cNvSpPr>
              <a:spLocks noChangeAspect="1" noChangeArrowheads="1"/>
            </p:cNvSpPr>
            <p:nvPr/>
          </p:nvSpPr>
          <p:spPr bwMode="auto">
            <a:xfrm>
              <a:off x="11141766" y="4748092"/>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37" name="Oval 436">
              <a:extLst>
                <a:ext uri="{FF2B5EF4-FFF2-40B4-BE49-F238E27FC236}">
                  <a16:creationId xmlns:a16="http://schemas.microsoft.com/office/drawing/2014/main" id="{C1F5319E-F692-464E-BA1E-458D17EC04A8}"/>
                </a:ext>
              </a:extLst>
            </p:cNvPr>
            <p:cNvSpPr>
              <a:spLocks noChangeAspect="1" noChangeArrowheads="1"/>
            </p:cNvSpPr>
            <p:nvPr/>
          </p:nvSpPr>
          <p:spPr bwMode="auto">
            <a:xfrm>
              <a:off x="11156377" y="392274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38" name="Group 210">
              <a:extLst>
                <a:ext uri="{FF2B5EF4-FFF2-40B4-BE49-F238E27FC236}">
                  <a16:creationId xmlns:a16="http://schemas.microsoft.com/office/drawing/2014/main" id="{9EF69109-7810-A24F-A89D-232DAEC7A0B0}"/>
                </a:ext>
              </a:extLst>
            </p:cNvPr>
            <p:cNvGrpSpPr>
              <a:grpSpLocks/>
            </p:cNvGrpSpPr>
            <p:nvPr/>
          </p:nvGrpSpPr>
          <p:grpSpPr bwMode="auto">
            <a:xfrm>
              <a:off x="11061182" y="4059909"/>
              <a:ext cx="304800" cy="762000"/>
              <a:chOff x="3216" y="1728"/>
              <a:chExt cx="192" cy="480"/>
            </a:xfrm>
          </p:grpSpPr>
          <p:sp>
            <p:nvSpPr>
              <p:cNvPr id="439" name="Line 8">
                <a:extLst>
                  <a:ext uri="{FF2B5EF4-FFF2-40B4-BE49-F238E27FC236}">
                    <a16:creationId xmlns:a16="http://schemas.microsoft.com/office/drawing/2014/main" id="{05B48C02-10F0-E946-913F-A4CE8D68AAD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0" name="Line 9">
                <a:extLst>
                  <a:ext uri="{FF2B5EF4-FFF2-40B4-BE49-F238E27FC236}">
                    <a16:creationId xmlns:a16="http://schemas.microsoft.com/office/drawing/2014/main" id="{75E5C211-0AF2-D248-8435-FEBFBD90E60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1" name="Line 10">
                <a:extLst>
                  <a:ext uri="{FF2B5EF4-FFF2-40B4-BE49-F238E27FC236}">
                    <a16:creationId xmlns:a16="http://schemas.microsoft.com/office/drawing/2014/main" id="{0626B021-A81F-6148-9477-BAC9C770D7A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2" name="Line 11">
                <a:extLst>
                  <a:ext uri="{FF2B5EF4-FFF2-40B4-BE49-F238E27FC236}">
                    <a16:creationId xmlns:a16="http://schemas.microsoft.com/office/drawing/2014/main" id="{E811C3D1-1CCD-4C4F-A40F-D00471F933E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3" name="Group 210">
              <a:extLst>
                <a:ext uri="{FF2B5EF4-FFF2-40B4-BE49-F238E27FC236}">
                  <a16:creationId xmlns:a16="http://schemas.microsoft.com/office/drawing/2014/main" id="{8D21EFA9-599F-344A-9B74-69073BE71639}"/>
                </a:ext>
              </a:extLst>
            </p:cNvPr>
            <p:cNvGrpSpPr>
              <a:grpSpLocks/>
            </p:cNvGrpSpPr>
            <p:nvPr/>
          </p:nvGrpSpPr>
          <p:grpSpPr bwMode="auto">
            <a:xfrm>
              <a:off x="11053292" y="4835129"/>
              <a:ext cx="304800" cy="762000"/>
              <a:chOff x="3216" y="1728"/>
              <a:chExt cx="192" cy="480"/>
            </a:xfrm>
          </p:grpSpPr>
          <p:sp>
            <p:nvSpPr>
              <p:cNvPr id="444" name="Line 8">
                <a:extLst>
                  <a:ext uri="{FF2B5EF4-FFF2-40B4-BE49-F238E27FC236}">
                    <a16:creationId xmlns:a16="http://schemas.microsoft.com/office/drawing/2014/main" id="{27E3DFE8-8091-E347-956A-4F9E30DC5EB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5" name="Line 9">
                <a:extLst>
                  <a:ext uri="{FF2B5EF4-FFF2-40B4-BE49-F238E27FC236}">
                    <a16:creationId xmlns:a16="http://schemas.microsoft.com/office/drawing/2014/main" id="{A75338DC-4C9E-9C47-9F24-DF494D9FDC2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6" name="Line 10">
                <a:extLst>
                  <a:ext uri="{FF2B5EF4-FFF2-40B4-BE49-F238E27FC236}">
                    <a16:creationId xmlns:a16="http://schemas.microsoft.com/office/drawing/2014/main" id="{02B3BF1A-D706-174C-9C79-FF7B27B2D48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7" name="Line 11">
                <a:extLst>
                  <a:ext uri="{FF2B5EF4-FFF2-40B4-BE49-F238E27FC236}">
                    <a16:creationId xmlns:a16="http://schemas.microsoft.com/office/drawing/2014/main" id="{D4AB0410-7A39-D44F-9362-DD6EE1C614D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8" name="Group 222">
              <a:extLst>
                <a:ext uri="{FF2B5EF4-FFF2-40B4-BE49-F238E27FC236}">
                  <a16:creationId xmlns:a16="http://schemas.microsoft.com/office/drawing/2014/main" id="{88C227BE-9B61-6B4F-B5E4-06A3D9FE60E1}"/>
                </a:ext>
              </a:extLst>
            </p:cNvPr>
            <p:cNvGrpSpPr>
              <a:grpSpLocks/>
            </p:cNvGrpSpPr>
            <p:nvPr/>
          </p:nvGrpSpPr>
          <p:grpSpPr bwMode="auto">
            <a:xfrm>
              <a:off x="11051867" y="5480785"/>
              <a:ext cx="304800" cy="381000"/>
              <a:chOff x="4272" y="3072"/>
              <a:chExt cx="192" cy="240"/>
            </a:xfrm>
          </p:grpSpPr>
          <p:sp>
            <p:nvSpPr>
              <p:cNvPr id="449" name="Line 99">
                <a:extLst>
                  <a:ext uri="{FF2B5EF4-FFF2-40B4-BE49-F238E27FC236}">
                    <a16:creationId xmlns:a16="http://schemas.microsoft.com/office/drawing/2014/main" id="{F09DE13D-590F-D144-9CA2-16780003C39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0" name="Line 100">
                <a:extLst>
                  <a:ext uri="{FF2B5EF4-FFF2-40B4-BE49-F238E27FC236}">
                    <a16:creationId xmlns:a16="http://schemas.microsoft.com/office/drawing/2014/main" id="{2AFE66A6-6C4F-2D4C-A058-8E02B08057A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1" name="Line 101">
                <a:extLst>
                  <a:ext uri="{FF2B5EF4-FFF2-40B4-BE49-F238E27FC236}">
                    <a16:creationId xmlns:a16="http://schemas.microsoft.com/office/drawing/2014/main" id="{145C2E11-608E-4F4C-B4F3-6658A468892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2" name="Line 102">
                <a:extLst>
                  <a:ext uri="{FF2B5EF4-FFF2-40B4-BE49-F238E27FC236}">
                    <a16:creationId xmlns:a16="http://schemas.microsoft.com/office/drawing/2014/main" id="{7896FA23-9D58-B741-A1F8-DD4D96BD3CF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3" name="Line 103">
                <a:extLst>
                  <a:ext uri="{FF2B5EF4-FFF2-40B4-BE49-F238E27FC236}">
                    <a16:creationId xmlns:a16="http://schemas.microsoft.com/office/drawing/2014/main" id="{371FC2BC-6FC2-FD42-A65C-108398D883F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4" name="Line 104">
                <a:extLst>
                  <a:ext uri="{FF2B5EF4-FFF2-40B4-BE49-F238E27FC236}">
                    <a16:creationId xmlns:a16="http://schemas.microsoft.com/office/drawing/2014/main" id="{6092EFD6-31F6-E94E-B5D6-9582C26506F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55" name="TextBox 454">
              <a:extLst>
                <a:ext uri="{FF2B5EF4-FFF2-40B4-BE49-F238E27FC236}">
                  <a16:creationId xmlns:a16="http://schemas.microsoft.com/office/drawing/2014/main" id="{9AADBE75-3BE7-0641-A910-992643CCE839}"/>
                </a:ext>
              </a:extLst>
            </p:cNvPr>
            <p:cNvSpPr txBox="1"/>
            <p:nvPr/>
          </p:nvSpPr>
          <p:spPr>
            <a:xfrm>
              <a:off x="6599559" y="2641202"/>
              <a:ext cx="718688" cy="338554"/>
            </a:xfrm>
            <a:prstGeom prst="rect">
              <a:avLst/>
            </a:prstGeom>
            <a:noFill/>
          </p:spPr>
          <p:txBody>
            <a:bodyPr wrap="square" rtlCol="0">
              <a:spAutoFit/>
            </a:bodyPr>
            <a:lstStyle/>
            <a:p>
              <a:r>
                <a:rPr lang="en-US" sz="1600" dirty="0"/>
                <a:t>47pF</a:t>
              </a:r>
            </a:p>
          </p:txBody>
        </p:sp>
        <p:sp>
          <p:nvSpPr>
            <p:cNvPr id="456" name="TextBox 455">
              <a:extLst>
                <a:ext uri="{FF2B5EF4-FFF2-40B4-BE49-F238E27FC236}">
                  <a16:creationId xmlns:a16="http://schemas.microsoft.com/office/drawing/2014/main" id="{0CAC1348-4DD6-274D-BC73-EC4921A0C657}"/>
                </a:ext>
              </a:extLst>
            </p:cNvPr>
            <p:cNvSpPr txBox="1"/>
            <p:nvPr/>
          </p:nvSpPr>
          <p:spPr>
            <a:xfrm>
              <a:off x="5077410" y="2097905"/>
              <a:ext cx="718688" cy="338554"/>
            </a:xfrm>
            <a:prstGeom prst="rect">
              <a:avLst/>
            </a:prstGeom>
            <a:noFill/>
          </p:spPr>
          <p:txBody>
            <a:bodyPr wrap="square" rtlCol="0">
              <a:spAutoFit/>
            </a:bodyPr>
            <a:lstStyle/>
            <a:p>
              <a:r>
                <a:rPr lang="en-US" sz="1600" dirty="0"/>
                <a:t>510</a:t>
              </a:r>
            </a:p>
          </p:txBody>
        </p:sp>
        <p:sp>
          <p:nvSpPr>
            <p:cNvPr id="457" name="TextBox 456">
              <a:extLst>
                <a:ext uri="{FF2B5EF4-FFF2-40B4-BE49-F238E27FC236}">
                  <a16:creationId xmlns:a16="http://schemas.microsoft.com/office/drawing/2014/main" id="{67405D1D-0E75-5E45-B0E8-4470282B288B}"/>
                </a:ext>
              </a:extLst>
            </p:cNvPr>
            <p:cNvSpPr txBox="1"/>
            <p:nvPr/>
          </p:nvSpPr>
          <p:spPr>
            <a:xfrm>
              <a:off x="6493114" y="1448413"/>
              <a:ext cx="718688" cy="338554"/>
            </a:xfrm>
            <a:prstGeom prst="rect">
              <a:avLst/>
            </a:prstGeom>
            <a:noFill/>
          </p:spPr>
          <p:txBody>
            <a:bodyPr wrap="square" rtlCol="0">
              <a:spAutoFit/>
            </a:bodyPr>
            <a:lstStyle/>
            <a:p>
              <a:r>
                <a:rPr lang="en-US" sz="1600" dirty="0"/>
                <a:t>4.7K</a:t>
              </a:r>
            </a:p>
          </p:txBody>
        </p:sp>
        <p:sp>
          <p:nvSpPr>
            <p:cNvPr id="458" name="TextBox 457">
              <a:extLst>
                <a:ext uri="{FF2B5EF4-FFF2-40B4-BE49-F238E27FC236}">
                  <a16:creationId xmlns:a16="http://schemas.microsoft.com/office/drawing/2014/main" id="{6077E078-D752-2F46-A4D2-65EA35D827E8}"/>
                </a:ext>
              </a:extLst>
            </p:cNvPr>
            <p:cNvSpPr txBox="1"/>
            <p:nvPr/>
          </p:nvSpPr>
          <p:spPr>
            <a:xfrm>
              <a:off x="6454476" y="3591207"/>
              <a:ext cx="825133" cy="338554"/>
            </a:xfrm>
            <a:prstGeom prst="rect">
              <a:avLst/>
            </a:prstGeom>
            <a:noFill/>
          </p:spPr>
          <p:txBody>
            <a:bodyPr wrap="square" rtlCol="0">
              <a:spAutoFit/>
            </a:bodyPr>
            <a:lstStyle/>
            <a:p>
              <a:r>
                <a:rPr lang="en-US" sz="1600" dirty="0"/>
                <a:t>2-25pF</a:t>
              </a:r>
            </a:p>
          </p:txBody>
        </p:sp>
        <p:sp>
          <p:nvSpPr>
            <p:cNvPr id="459" name="TextBox 458">
              <a:extLst>
                <a:ext uri="{FF2B5EF4-FFF2-40B4-BE49-F238E27FC236}">
                  <a16:creationId xmlns:a16="http://schemas.microsoft.com/office/drawing/2014/main" id="{DC38831C-0D43-5E4C-BA1A-1F71BB94BEAD}"/>
                </a:ext>
              </a:extLst>
            </p:cNvPr>
            <p:cNvSpPr txBox="1"/>
            <p:nvPr/>
          </p:nvSpPr>
          <p:spPr>
            <a:xfrm>
              <a:off x="5544328" y="3363723"/>
              <a:ext cx="825133" cy="584775"/>
            </a:xfrm>
            <a:prstGeom prst="rect">
              <a:avLst/>
            </a:prstGeom>
            <a:noFill/>
          </p:spPr>
          <p:txBody>
            <a:bodyPr wrap="square" rtlCol="0">
              <a:spAutoFit/>
            </a:bodyPr>
            <a:lstStyle/>
            <a:p>
              <a:r>
                <a:rPr lang="en-US" sz="1600" dirty="0"/>
                <a:t>MVAM108</a:t>
              </a:r>
            </a:p>
          </p:txBody>
        </p:sp>
        <p:sp>
          <p:nvSpPr>
            <p:cNvPr id="460" name="TextBox 459">
              <a:extLst>
                <a:ext uri="{FF2B5EF4-FFF2-40B4-BE49-F238E27FC236}">
                  <a16:creationId xmlns:a16="http://schemas.microsoft.com/office/drawing/2014/main" id="{195F6C1A-F109-074F-8263-BB10F8F6B773}"/>
                </a:ext>
              </a:extLst>
            </p:cNvPr>
            <p:cNvSpPr txBox="1"/>
            <p:nvPr/>
          </p:nvSpPr>
          <p:spPr>
            <a:xfrm>
              <a:off x="8037787" y="2573130"/>
              <a:ext cx="718688" cy="338554"/>
            </a:xfrm>
            <a:prstGeom prst="rect">
              <a:avLst/>
            </a:prstGeom>
            <a:noFill/>
          </p:spPr>
          <p:txBody>
            <a:bodyPr wrap="square" rtlCol="0">
              <a:spAutoFit/>
            </a:bodyPr>
            <a:lstStyle/>
            <a:p>
              <a:r>
                <a:rPr lang="en-US" sz="1600" dirty="0"/>
                <a:t>47pF</a:t>
              </a:r>
            </a:p>
          </p:txBody>
        </p:sp>
        <p:sp>
          <p:nvSpPr>
            <p:cNvPr id="461" name="TextBox 460">
              <a:extLst>
                <a:ext uri="{FF2B5EF4-FFF2-40B4-BE49-F238E27FC236}">
                  <a16:creationId xmlns:a16="http://schemas.microsoft.com/office/drawing/2014/main" id="{66324ECE-DB9E-0449-9CB5-0C44A045D756}"/>
                </a:ext>
              </a:extLst>
            </p:cNvPr>
            <p:cNvSpPr txBox="1"/>
            <p:nvPr/>
          </p:nvSpPr>
          <p:spPr>
            <a:xfrm>
              <a:off x="7457644" y="3432411"/>
              <a:ext cx="528627" cy="338554"/>
            </a:xfrm>
            <a:prstGeom prst="rect">
              <a:avLst/>
            </a:prstGeom>
            <a:noFill/>
          </p:spPr>
          <p:txBody>
            <a:bodyPr wrap="square" rtlCol="0">
              <a:spAutoFit/>
            </a:bodyPr>
            <a:lstStyle/>
            <a:p>
              <a:r>
                <a:rPr lang="en-US" sz="1600" dirty="0"/>
                <a:t>L</a:t>
              </a:r>
            </a:p>
          </p:txBody>
        </p:sp>
        <p:sp>
          <p:nvSpPr>
            <p:cNvPr id="462" name="Oval 461">
              <a:extLst>
                <a:ext uri="{FF2B5EF4-FFF2-40B4-BE49-F238E27FC236}">
                  <a16:creationId xmlns:a16="http://schemas.microsoft.com/office/drawing/2014/main" id="{F1924FE1-840A-294E-B6CD-59D99E6A5205}"/>
                </a:ext>
              </a:extLst>
            </p:cNvPr>
            <p:cNvSpPr>
              <a:spLocks noChangeAspect="1" noChangeArrowheads="1"/>
            </p:cNvSpPr>
            <p:nvPr/>
          </p:nvSpPr>
          <p:spPr bwMode="auto">
            <a:xfrm>
              <a:off x="8966968" y="308561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63" name="TextBox 462">
              <a:extLst>
                <a:ext uri="{FF2B5EF4-FFF2-40B4-BE49-F238E27FC236}">
                  <a16:creationId xmlns:a16="http://schemas.microsoft.com/office/drawing/2014/main" id="{4A94012D-BD1A-A545-9271-1B5D1143EE67}"/>
                </a:ext>
              </a:extLst>
            </p:cNvPr>
            <p:cNvSpPr txBox="1"/>
            <p:nvPr/>
          </p:nvSpPr>
          <p:spPr>
            <a:xfrm>
              <a:off x="11139450" y="2184617"/>
              <a:ext cx="718688" cy="338554"/>
            </a:xfrm>
            <a:prstGeom prst="rect">
              <a:avLst/>
            </a:prstGeom>
            <a:noFill/>
          </p:spPr>
          <p:txBody>
            <a:bodyPr wrap="square" rtlCol="0">
              <a:spAutoFit/>
            </a:bodyPr>
            <a:lstStyle/>
            <a:p>
              <a:r>
                <a:rPr lang="en-US" sz="1600" dirty="0"/>
                <a:t>47nF</a:t>
              </a:r>
            </a:p>
          </p:txBody>
        </p:sp>
        <p:sp>
          <p:nvSpPr>
            <p:cNvPr id="464" name="TextBox 463">
              <a:extLst>
                <a:ext uri="{FF2B5EF4-FFF2-40B4-BE49-F238E27FC236}">
                  <a16:creationId xmlns:a16="http://schemas.microsoft.com/office/drawing/2014/main" id="{161B2E78-F7BD-4749-9497-E786BD4E4857}"/>
                </a:ext>
              </a:extLst>
            </p:cNvPr>
            <p:cNvSpPr txBox="1"/>
            <p:nvPr/>
          </p:nvSpPr>
          <p:spPr>
            <a:xfrm>
              <a:off x="9745119" y="3599376"/>
              <a:ext cx="718688" cy="338554"/>
            </a:xfrm>
            <a:prstGeom prst="rect">
              <a:avLst/>
            </a:prstGeom>
            <a:noFill/>
          </p:spPr>
          <p:txBody>
            <a:bodyPr wrap="square" rtlCol="0">
              <a:spAutoFit/>
            </a:bodyPr>
            <a:lstStyle/>
            <a:p>
              <a:r>
                <a:rPr lang="en-US" sz="1600" dirty="0"/>
                <a:t>1.2nF</a:t>
              </a:r>
            </a:p>
          </p:txBody>
        </p:sp>
        <p:sp>
          <p:nvSpPr>
            <p:cNvPr id="465" name="TextBox 464">
              <a:extLst>
                <a:ext uri="{FF2B5EF4-FFF2-40B4-BE49-F238E27FC236}">
                  <a16:creationId xmlns:a16="http://schemas.microsoft.com/office/drawing/2014/main" id="{97DB12F9-954B-8B4D-80AC-F4B6F43B3D6D}"/>
                </a:ext>
              </a:extLst>
            </p:cNvPr>
            <p:cNvSpPr txBox="1"/>
            <p:nvPr/>
          </p:nvSpPr>
          <p:spPr>
            <a:xfrm>
              <a:off x="9070167" y="4488271"/>
              <a:ext cx="718688" cy="338554"/>
            </a:xfrm>
            <a:prstGeom prst="rect">
              <a:avLst/>
            </a:prstGeom>
            <a:noFill/>
          </p:spPr>
          <p:txBody>
            <a:bodyPr wrap="square" rtlCol="0">
              <a:spAutoFit/>
            </a:bodyPr>
            <a:lstStyle/>
            <a:p>
              <a:r>
                <a:rPr lang="en-US" sz="1600" dirty="0"/>
                <a:t>1.2nF</a:t>
              </a:r>
            </a:p>
          </p:txBody>
        </p:sp>
        <p:sp>
          <p:nvSpPr>
            <p:cNvPr id="466" name="TextBox 465">
              <a:extLst>
                <a:ext uri="{FF2B5EF4-FFF2-40B4-BE49-F238E27FC236}">
                  <a16:creationId xmlns:a16="http://schemas.microsoft.com/office/drawing/2014/main" id="{B78A43A0-1C92-6043-9FF7-3935AD6D7C81}"/>
                </a:ext>
              </a:extLst>
            </p:cNvPr>
            <p:cNvSpPr txBox="1"/>
            <p:nvPr/>
          </p:nvSpPr>
          <p:spPr>
            <a:xfrm>
              <a:off x="9031530" y="3444460"/>
              <a:ext cx="718688" cy="338554"/>
            </a:xfrm>
            <a:prstGeom prst="rect">
              <a:avLst/>
            </a:prstGeom>
            <a:noFill/>
          </p:spPr>
          <p:txBody>
            <a:bodyPr wrap="square" rtlCol="0">
              <a:spAutoFit/>
            </a:bodyPr>
            <a:lstStyle/>
            <a:p>
              <a:r>
                <a:rPr lang="en-US" sz="1600" dirty="0"/>
                <a:t>47K</a:t>
              </a:r>
            </a:p>
          </p:txBody>
        </p:sp>
        <p:sp>
          <p:nvSpPr>
            <p:cNvPr id="467" name="TextBox 466">
              <a:extLst>
                <a:ext uri="{FF2B5EF4-FFF2-40B4-BE49-F238E27FC236}">
                  <a16:creationId xmlns:a16="http://schemas.microsoft.com/office/drawing/2014/main" id="{B9B7F071-ECAC-F44E-8E32-60A23A5F46DB}"/>
                </a:ext>
              </a:extLst>
            </p:cNvPr>
            <p:cNvSpPr txBox="1"/>
            <p:nvPr/>
          </p:nvSpPr>
          <p:spPr>
            <a:xfrm>
              <a:off x="10639241" y="3583981"/>
              <a:ext cx="718688" cy="338554"/>
            </a:xfrm>
            <a:prstGeom prst="rect">
              <a:avLst/>
            </a:prstGeom>
            <a:noFill/>
          </p:spPr>
          <p:txBody>
            <a:bodyPr wrap="square" rtlCol="0">
              <a:spAutoFit/>
            </a:bodyPr>
            <a:lstStyle/>
            <a:p>
              <a:r>
                <a:rPr lang="en-US" sz="1600" dirty="0"/>
                <a:t>1.8K</a:t>
              </a:r>
            </a:p>
          </p:txBody>
        </p:sp>
        <p:sp>
          <p:nvSpPr>
            <p:cNvPr id="468" name="TextBox 467">
              <a:extLst>
                <a:ext uri="{FF2B5EF4-FFF2-40B4-BE49-F238E27FC236}">
                  <a16:creationId xmlns:a16="http://schemas.microsoft.com/office/drawing/2014/main" id="{A5DDE14D-34BB-EF4D-A928-D4E8C42154B1}"/>
                </a:ext>
              </a:extLst>
            </p:cNvPr>
            <p:cNvSpPr txBox="1"/>
            <p:nvPr/>
          </p:nvSpPr>
          <p:spPr>
            <a:xfrm>
              <a:off x="10404744" y="4546698"/>
              <a:ext cx="718688" cy="338554"/>
            </a:xfrm>
            <a:prstGeom prst="rect">
              <a:avLst/>
            </a:prstGeom>
            <a:noFill/>
          </p:spPr>
          <p:txBody>
            <a:bodyPr wrap="square" rtlCol="0">
              <a:spAutoFit/>
            </a:bodyPr>
            <a:lstStyle/>
            <a:p>
              <a:r>
                <a:rPr lang="en-US" sz="1600" dirty="0"/>
                <a:t>1mH</a:t>
              </a:r>
            </a:p>
          </p:txBody>
        </p:sp>
        <p:sp>
          <p:nvSpPr>
            <p:cNvPr id="469" name="TextBox 468">
              <a:extLst>
                <a:ext uri="{FF2B5EF4-FFF2-40B4-BE49-F238E27FC236}">
                  <a16:creationId xmlns:a16="http://schemas.microsoft.com/office/drawing/2014/main" id="{F61FC8EE-E852-6549-8364-908B656C3C94}"/>
                </a:ext>
              </a:extLst>
            </p:cNvPr>
            <p:cNvSpPr txBox="1"/>
            <p:nvPr/>
          </p:nvSpPr>
          <p:spPr>
            <a:xfrm>
              <a:off x="11173494" y="5289821"/>
              <a:ext cx="718688" cy="338554"/>
            </a:xfrm>
            <a:prstGeom prst="rect">
              <a:avLst/>
            </a:prstGeom>
            <a:noFill/>
          </p:spPr>
          <p:txBody>
            <a:bodyPr wrap="square" rtlCol="0">
              <a:spAutoFit/>
            </a:bodyPr>
            <a:lstStyle/>
            <a:p>
              <a:r>
                <a:rPr lang="en-US" sz="1600" dirty="0"/>
                <a:t>150pF</a:t>
              </a:r>
            </a:p>
          </p:txBody>
        </p:sp>
        <p:sp>
          <p:nvSpPr>
            <p:cNvPr id="470" name="TextBox 469">
              <a:extLst>
                <a:ext uri="{FF2B5EF4-FFF2-40B4-BE49-F238E27FC236}">
                  <a16:creationId xmlns:a16="http://schemas.microsoft.com/office/drawing/2014/main" id="{3AA3D03D-03CD-FB43-9121-8B5AE6CB384B}"/>
                </a:ext>
              </a:extLst>
            </p:cNvPr>
            <p:cNvSpPr txBox="1"/>
            <p:nvPr/>
          </p:nvSpPr>
          <p:spPr>
            <a:xfrm>
              <a:off x="11214113" y="4465095"/>
              <a:ext cx="718688" cy="338554"/>
            </a:xfrm>
            <a:prstGeom prst="rect">
              <a:avLst/>
            </a:prstGeom>
            <a:noFill/>
          </p:spPr>
          <p:txBody>
            <a:bodyPr wrap="square" rtlCol="0">
              <a:spAutoFit/>
            </a:bodyPr>
            <a:lstStyle/>
            <a:p>
              <a:r>
                <a:rPr lang="en-US" sz="1600" dirty="0"/>
                <a:t>10nF</a:t>
              </a:r>
            </a:p>
          </p:txBody>
        </p:sp>
        <p:sp>
          <p:nvSpPr>
            <p:cNvPr id="471" name="TextBox 470">
              <a:extLst>
                <a:ext uri="{FF2B5EF4-FFF2-40B4-BE49-F238E27FC236}">
                  <a16:creationId xmlns:a16="http://schemas.microsoft.com/office/drawing/2014/main" id="{898C12C9-3BC9-EC46-8E95-8E01D9598F7D}"/>
                </a:ext>
              </a:extLst>
            </p:cNvPr>
            <p:cNvSpPr txBox="1"/>
            <p:nvPr/>
          </p:nvSpPr>
          <p:spPr>
            <a:xfrm>
              <a:off x="6750282" y="4771804"/>
              <a:ext cx="2101360" cy="584775"/>
            </a:xfrm>
            <a:prstGeom prst="rect">
              <a:avLst/>
            </a:prstGeom>
            <a:noFill/>
          </p:spPr>
          <p:txBody>
            <a:bodyPr wrap="square" rtlCol="0">
              <a:spAutoFit/>
            </a:bodyPr>
            <a:lstStyle/>
            <a:p>
              <a:r>
                <a:rPr lang="en-US" sz="1600" dirty="0"/>
                <a:t>L: 62 turns on T68-7</a:t>
              </a:r>
            </a:p>
            <a:p>
              <a:r>
                <a:rPr lang="en-US" sz="1600" dirty="0"/>
                <a:t>19uH</a:t>
              </a:r>
            </a:p>
          </p:txBody>
        </p:sp>
        <p:sp>
          <p:nvSpPr>
            <p:cNvPr id="472" name="TextBox 471">
              <a:extLst>
                <a:ext uri="{FF2B5EF4-FFF2-40B4-BE49-F238E27FC236}">
                  <a16:creationId xmlns:a16="http://schemas.microsoft.com/office/drawing/2014/main" id="{CE7CCB94-946E-DE45-8E0F-BED80FABCE96}"/>
                </a:ext>
              </a:extLst>
            </p:cNvPr>
            <p:cNvSpPr txBox="1"/>
            <p:nvPr/>
          </p:nvSpPr>
          <p:spPr>
            <a:xfrm>
              <a:off x="5876794" y="2643002"/>
              <a:ext cx="718688" cy="338554"/>
            </a:xfrm>
            <a:prstGeom prst="rect">
              <a:avLst/>
            </a:prstGeom>
            <a:noFill/>
          </p:spPr>
          <p:txBody>
            <a:bodyPr wrap="square" rtlCol="0">
              <a:spAutoFit/>
            </a:bodyPr>
            <a:lstStyle/>
            <a:p>
              <a:r>
                <a:rPr lang="en-US" sz="1600" dirty="0"/>
                <a:t>47K</a:t>
              </a:r>
            </a:p>
          </p:txBody>
        </p:sp>
        <p:cxnSp>
          <p:nvCxnSpPr>
            <p:cNvPr id="474" name="Straight Arrow Connector 473">
              <a:extLst>
                <a:ext uri="{FF2B5EF4-FFF2-40B4-BE49-F238E27FC236}">
                  <a16:creationId xmlns:a16="http://schemas.microsoft.com/office/drawing/2014/main" id="{C59E6B8F-70F8-7148-805F-1DAA716C8A28}"/>
                </a:ext>
              </a:extLst>
            </p:cNvPr>
            <p:cNvCxnSpPr/>
            <p:nvPr/>
          </p:nvCxnSpPr>
          <p:spPr>
            <a:xfrm flipV="1">
              <a:off x="7023674" y="3313737"/>
              <a:ext cx="204460" cy="36576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6" name="Straight Connector 475">
              <a:extLst>
                <a:ext uri="{FF2B5EF4-FFF2-40B4-BE49-F238E27FC236}">
                  <a16:creationId xmlns:a16="http://schemas.microsoft.com/office/drawing/2014/main" id="{B6F3F7FD-8BEE-044A-BC18-258EC2BB3626}"/>
                </a:ext>
              </a:extLst>
            </p:cNvPr>
            <p:cNvCxnSpPr/>
            <p:nvPr/>
          </p:nvCxnSpPr>
          <p:spPr>
            <a:xfrm>
              <a:off x="6331928" y="3352373"/>
              <a:ext cx="1828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79" name="TextBox 478">
              <a:extLst>
                <a:ext uri="{FF2B5EF4-FFF2-40B4-BE49-F238E27FC236}">
                  <a16:creationId xmlns:a16="http://schemas.microsoft.com/office/drawing/2014/main" id="{7A11E7AD-F1FE-7A4A-9059-44ED94CE97A7}"/>
                </a:ext>
              </a:extLst>
            </p:cNvPr>
            <p:cNvSpPr txBox="1"/>
            <p:nvPr/>
          </p:nvSpPr>
          <p:spPr>
            <a:xfrm>
              <a:off x="8323557" y="1225673"/>
              <a:ext cx="2101360" cy="338554"/>
            </a:xfrm>
            <a:prstGeom prst="rect">
              <a:avLst/>
            </a:prstGeom>
            <a:noFill/>
          </p:spPr>
          <p:txBody>
            <a:bodyPr wrap="square" rtlCol="0">
              <a:spAutoFit/>
            </a:bodyPr>
            <a:lstStyle/>
            <a:p>
              <a:r>
                <a:rPr lang="en-US" sz="1600" dirty="0" err="1"/>
                <a:t>Norcal</a:t>
              </a:r>
              <a:r>
                <a:rPr lang="en-US" sz="1600" dirty="0"/>
                <a:t> VFO</a:t>
              </a:r>
            </a:p>
          </p:txBody>
        </p:sp>
      </p:grpSp>
    </p:spTree>
    <p:extLst>
      <p:ext uri="{BB962C8B-B14F-4D97-AF65-F5344CB8AC3E}">
        <p14:creationId xmlns:p14="http://schemas.microsoft.com/office/powerpoint/2010/main" val="120787166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28424" y="136525"/>
            <a:ext cx="10515600" cy="869909"/>
          </a:xfrm>
        </p:spPr>
        <p:txBody>
          <a:bodyPr/>
          <a:lstStyle/>
          <a:p>
            <a:pPr algn="ctr"/>
            <a:r>
              <a:rPr lang="en-US" dirty="0"/>
              <a:t>More Oscillators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82</a:t>
            </a:fld>
            <a:endParaRPr lang="en-US"/>
          </a:p>
        </p:txBody>
      </p:sp>
      <p:grpSp>
        <p:nvGrpSpPr>
          <p:cNvPr id="7" name="Group 6">
            <a:extLst>
              <a:ext uri="{FF2B5EF4-FFF2-40B4-BE49-F238E27FC236}">
                <a16:creationId xmlns:a16="http://schemas.microsoft.com/office/drawing/2014/main" id="{2653485A-2A84-9647-9523-F9C69E37434F}"/>
              </a:ext>
            </a:extLst>
          </p:cNvPr>
          <p:cNvGrpSpPr/>
          <p:nvPr/>
        </p:nvGrpSpPr>
        <p:grpSpPr>
          <a:xfrm>
            <a:off x="645140" y="2425903"/>
            <a:ext cx="2685586" cy="2767845"/>
            <a:chOff x="298046" y="2067409"/>
            <a:chExt cx="2685586" cy="2767845"/>
          </a:xfrm>
        </p:grpSpPr>
        <p:grpSp>
          <p:nvGrpSpPr>
            <p:cNvPr id="101" name="Group 100">
              <a:extLst>
                <a:ext uri="{FF2B5EF4-FFF2-40B4-BE49-F238E27FC236}">
                  <a16:creationId xmlns:a16="http://schemas.microsoft.com/office/drawing/2014/main" id="{13BF5C60-F967-C543-A278-4DB7AB2B7EFC}"/>
                </a:ext>
              </a:extLst>
            </p:cNvPr>
            <p:cNvGrpSpPr/>
            <p:nvPr/>
          </p:nvGrpSpPr>
          <p:grpSpPr>
            <a:xfrm>
              <a:off x="1332706" y="2449178"/>
              <a:ext cx="718684" cy="1036429"/>
              <a:chOff x="2362200" y="1905000"/>
              <a:chExt cx="762000" cy="1219200"/>
            </a:xfrm>
          </p:grpSpPr>
          <p:cxnSp>
            <p:nvCxnSpPr>
              <p:cNvPr id="102" name="Straight Connector 101">
                <a:extLst>
                  <a:ext uri="{FF2B5EF4-FFF2-40B4-BE49-F238E27FC236}">
                    <a16:creationId xmlns:a16="http://schemas.microsoft.com/office/drawing/2014/main" id="{ABA75F76-F33F-5748-AF36-6C4F73095FBA}"/>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103" name="Straight Connector 102">
                <a:extLst>
                  <a:ext uri="{FF2B5EF4-FFF2-40B4-BE49-F238E27FC236}">
                    <a16:creationId xmlns:a16="http://schemas.microsoft.com/office/drawing/2014/main" id="{DC1ED72F-C00F-7B41-AD77-0C537D574A3D}"/>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4" name="Straight Connector 103">
                <a:extLst>
                  <a:ext uri="{FF2B5EF4-FFF2-40B4-BE49-F238E27FC236}">
                    <a16:creationId xmlns:a16="http://schemas.microsoft.com/office/drawing/2014/main" id="{C0ECDB13-486A-EF47-8271-0D17B48728BE}"/>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5" name="Straight Connector 104">
                <a:extLst>
                  <a:ext uri="{FF2B5EF4-FFF2-40B4-BE49-F238E27FC236}">
                    <a16:creationId xmlns:a16="http://schemas.microsoft.com/office/drawing/2014/main" id="{933508BE-FBFB-C345-AA82-43F03256F419}"/>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6" name="Straight Connector 105">
                <a:extLst>
                  <a:ext uri="{FF2B5EF4-FFF2-40B4-BE49-F238E27FC236}">
                    <a16:creationId xmlns:a16="http://schemas.microsoft.com/office/drawing/2014/main" id="{B059685C-4D20-FA4C-89E0-DE4E2EE34CD7}"/>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7" name="Straight Arrow Connector 106">
                <a:extLst>
                  <a:ext uri="{FF2B5EF4-FFF2-40B4-BE49-F238E27FC236}">
                    <a16:creationId xmlns:a16="http://schemas.microsoft.com/office/drawing/2014/main" id="{185C05D9-504F-F84B-8522-065C7EDFAC79}"/>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108" name="TextBox 107">
                <a:extLst>
                  <a:ext uri="{FF2B5EF4-FFF2-40B4-BE49-F238E27FC236}">
                    <a16:creationId xmlns:a16="http://schemas.microsoft.com/office/drawing/2014/main" id="{46B87415-DED5-244F-ACCC-417463753E93}"/>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109" name="TextBox 108">
                <a:extLst>
                  <a:ext uri="{FF2B5EF4-FFF2-40B4-BE49-F238E27FC236}">
                    <a16:creationId xmlns:a16="http://schemas.microsoft.com/office/drawing/2014/main" id="{6608480B-BB5A-C946-8D7E-E4ECACF4EFE1}"/>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110" name="TextBox 109">
                <a:extLst>
                  <a:ext uri="{FF2B5EF4-FFF2-40B4-BE49-F238E27FC236}">
                    <a16:creationId xmlns:a16="http://schemas.microsoft.com/office/drawing/2014/main" id="{28963C0C-557A-EC4A-AD9A-39AF13A3EFAA}"/>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sp>
          <p:nvSpPr>
            <p:cNvPr id="111" name="Oval 110">
              <a:extLst>
                <a:ext uri="{FF2B5EF4-FFF2-40B4-BE49-F238E27FC236}">
                  <a16:creationId xmlns:a16="http://schemas.microsoft.com/office/drawing/2014/main" id="{C3CCC191-71FF-FA4B-8F18-0E6781AE903D}"/>
                </a:ext>
              </a:extLst>
            </p:cNvPr>
            <p:cNvSpPr>
              <a:spLocks noChangeAspect="1" noChangeArrowheads="1"/>
            </p:cNvSpPr>
            <p:nvPr/>
          </p:nvSpPr>
          <p:spPr bwMode="auto">
            <a:xfrm>
              <a:off x="2012848" y="2082980"/>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112" name="Straight Connector 111">
              <a:extLst>
                <a:ext uri="{FF2B5EF4-FFF2-40B4-BE49-F238E27FC236}">
                  <a16:creationId xmlns:a16="http://schemas.microsoft.com/office/drawing/2014/main" id="{198C99E6-D618-D346-9F4E-F77A42C35EC7}"/>
                </a:ext>
              </a:extLst>
            </p:cNvPr>
            <p:cNvCxnSpPr>
              <a:cxnSpLocks/>
            </p:cNvCxnSpPr>
            <p:nvPr/>
          </p:nvCxnSpPr>
          <p:spPr>
            <a:xfrm>
              <a:off x="434910" y="2985653"/>
              <a:ext cx="85245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F0421D38-CE0B-5F4B-9408-7D31E8F35C22}"/>
                </a:ext>
              </a:extLst>
            </p:cNvPr>
            <p:cNvCxnSpPr>
              <a:cxnSpLocks/>
            </p:cNvCxnSpPr>
            <p:nvPr/>
          </p:nvCxnSpPr>
          <p:spPr>
            <a:xfrm>
              <a:off x="2045323" y="2135988"/>
              <a:ext cx="0" cy="39997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0" name="Oval 129">
              <a:extLst>
                <a:ext uri="{FF2B5EF4-FFF2-40B4-BE49-F238E27FC236}">
                  <a16:creationId xmlns:a16="http://schemas.microsoft.com/office/drawing/2014/main" id="{61A0239C-8026-FE43-82F6-DC7A02FF3855}"/>
                </a:ext>
              </a:extLst>
            </p:cNvPr>
            <p:cNvSpPr>
              <a:spLocks noChangeAspect="1" noChangeArrowheads="1"/>
            </p:cNvSpPr>
            <p:nvPr/>
          </p:nvSpPr>
          <p:spPr bwMode="auto">
            <a:xfrm>
              <a:off x="1989727" y="333412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46" name="Group 222">
              <a:extLst>
                <a:ext uri="{FF2B5EF4-FFF2-40B4-BE49-F238E27FC236}">
                  <a16:creationId xmlns:a16="http://schemas.microsoft.com/office/drawing/2014/main" id="{DEFE86BB-27EE-0540-BE32-6A57F8B8C5B7}"/>
                </a:ext>
              </a:extLst>
            </p:cNvPr>
            <p:cNvGrpSpPr>
              <a:grpSpLocks/>
            </p:cNvGrpSpPr>
            <p:nvPr/>
          </p:nvGrpSpPr>
          <p:grpSpPr bwMode="auto">
            <a:xfrm>
              <a:off x="298046" y="3732090"/>
              <a:ext cx="304800" cy="381000"/>
              <a:chOff x="4272" y="3072"/>
              <a:chExt cx="192" cy="240"/>
            </a:xfrm>
          </p:grpSpPr>
          <p:sp>
            <p:nvSpPr>
              <p:cNvPr id="147" name="Line 99">
                <a:extLst>
                  <a:ext uri="{FF2B5EF4-FFF2-40B4-BE49-F238E27FC236}">
                    <a16:creationId xmlns:a16="http://schemas.microsoft.com/office/drawing/2014/main" id="{F956B372-82A6-F048-93F2-1236AC74EDF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8" name="Line 100">
                <a:extLst>
                  <a:ext uri="{FF2B5EF4-FFF2-40B4-BE49-F238E27FC236}">
                    <a16:creationId xmlns:a16="http://schemas.microsoft.com/office/drawing/2014/main" id="{7D8ECBF2-BD09-5546-B1A0-0461CEB99A4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101">
                <a:extLst>
                  <a:ext uri="{FF2B5EF4-FFF2-40B4-BE49-F238E27FC236}">
                    <a16:creationId xmlns:a16="http://schemas.microsoft.com/office/drawing/2014/main" id="{CD55ABC6-B3EC-9141-8D64-EF1739508F9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2">
                <a:extLst>
                  <a:ext uri="{FF2B5EF4-FFF2-40B4-BE49-F238E27FC236}">
                    <a16:creationId xmlns:a16="http://schemas.microsoft.com/office/drawing/2014/main" id="{F374E8B9-A3D3-E44C-9C6A-B642BBE33FF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3">
                <a:extLst>
                  <a:ext uri="{FF2B5EF4-FFF2-40B4-BE49-F238E27FC236}">
                    <a16:creationId xmlns:a16="http://schemas.microsoft.com/office/drawing/2014/main" id="{3751AAC9-6F4C-7749-AAC5-4B38B177A77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4">
                <a:extLst>
                  <a:ext uri="{FF2B5EF4-FFF2-40B4-BE49-F238E27FC236}">
                    <a16:creationId xmlns:a16="http://schemas.microsoft.com/office/drawing/2014/main" id="{2C47D789-60DF-A048-884D-23DAD938696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53" name="TextBox 152">
              <a:extLst>
                <a:ext uri="{FF2B5EF4-FFF2-40B4-BE49-F238E27FC236}">
                  <a16:creationId xmlns:a16="http://schemas.microsoft.com/office/drawing/2014/main" id="{ACB2D1A9-5B9B-004C-9B22-AEABB99E2FA8}"/>
                </a:ext>
              </a:extLst>
            </p:cNvPr>
            <p:cNvSpPr txBox="1"/>
            <p:nvPr/>
          </p:nvSpPr>
          <p:spPr>
            <a:xfrm>
              <a:off x="1952240" y="2780664"/>
              <a:ext cx="718688" cy="338554"/>
            </a:xfrm>
            <a:prstGeom prst="rect">
              <a:avLst/>
            </a:prstGeom>
            <a:noFill/>
          </p:spPr>
          <p:txBody>
            <a:bodyPr wrap="square" rtlCol="0">
              <a:spAutoFit/>
            </a:bodyPr>
            <a:lstStyle/>
            <a:p>
              <a:r>
                <a:rPr lang="en-US" sz="1600" dirty="0"/>
                <a:t>J309</a:t>
              </a:r>
            </a:p>
          </p:txBody>
        </p:sp>
        <p:grpSp>
          <p:nvGrpSpPr>
            <p:cNvPr id="183" name="Group 209">
              <a:extLst>
                <a:ext uri="{FF2B5EF4-FFF2-40B4-BE49-F238E27FC236}">
                  <a16:creationId xmlns:a16="http://schemas.microsoft.com/office/drawing/2014/main" id="{5A79ACD3-3CC8-F343-A787-76F58EB129C9}"/>
                </a:ext>
              </a:extLst>
            </p:cNvPr>
            <p:cNvGrpSpPr>
              <a:grpSpLocks/>
            </p:cNvGrpSpPr>
            <p:nvPr/>
          </p:nvGrpSpPr>
          <p:grpSpPr bwMode="auto">
            <a:xfrm>
              <a:off x="370343" y="2977893"/>
              <a:ext cx="152400" cy="762000"/>
              <a:chOff x="3935" y="1728"/>
              <a:chExt cx="96" cy="480"/>
            </a:xfrm>
          </p:grpSpPr>
          <p:sp>
            <p:nvSpPr>
              <p:cNvPr id="184" name="Arc 59">
                <a:extLst>
                  <a:ext uri="{FF2B5EF4-FFF2-40B4-BE49-F238E27FC236}">
                    <a16:creationId xmlns:a16="http://schemas.microsoft.com/office/drawing/2014/main" id="{2EA520FC-5203-0449-914B-115C61CFF00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5" name="Arc 60">
                <a:extLst>
                  <a:ext uri="{FF2B5EF4-FFF2-40B4-BE49-F238E27FC236}">
                    <a16:creationId xmlns:a16="http://schemas.microsoft.com/office/drawing/2014/main" id="{D822ADFC-785D-8242-B9D8-4F4CA70483D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61">
                <a:extLst>
                  <a:ext uri="{FF2B5EF4-FFF2-40B4-BE49-F238E27FC236}">
                    <a16:creationId xmlns:a16="http://schemas.microsoft.com/office/drawing/2014/main" id="{1481043E-C756-9446-96E8-FAE9D66BE9A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7" name="Arc 62">
                <a:extLst>
                  <a:ext uri="{FF2B5EF4-FFF2-40B4-BE49-F238E27FC236}">
                    <a16:creationId xmlns:a16="http://schemas.microsoft.com/office/drawing/2014/main" id="{C73E8CA7-F0AB-A641-A2B7-1C30178A93E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8" name="Line 63">
                <a:extLst>
                  <a:ext uri="{FF2B5EF4-FFF2-40B4-BE49-F238E27FC236}">
                    <a16:creationId xmlns:a16="http://schemas.microsoft.com/office/drawing/2014/main" id="{94D8BE49-B78C-4740-88C4-EBB83CB78270}"/>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9" name="Line 64">
                <a:extLst>
                  <a:ext uri="{FF2B5EF4-FFF2-40B4-BE49-F238E27FC236}">
                    <a16:creationId xmlns:a16="http://schemas.microsoft.com/office/drawing/2014/main" id="{31A41E3C-6D7E-B449-AE77-125DC71946A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Arc 65">
                <a:extLst>
                  <a:ext uri="{FF2B5EF4-FFF2-40B4-BE49-F238E27FC236}">
                    <a16:creationId xmlns:a16="http://schemas.microsoft.com/office/drawing/2014/main" id="{8A2100BC-A8AA-6643-AE02-26EECC3BAD2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1" name="Arc 66">
                <a:extLst>
                  <a:ext uri="{FF2B5EF4-FFF2-40B4-BE49-F238E27FC236}">
                    <a16:creationId xmlns:a16="http://schemas.microsoft.com/office/drawing/2014/main" id="{1BEEB7E4-D67C-E240-8529-BB824CAE69F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2" name="Arc 67">
                <a:extLst>
                  <a:ext uri="{FF2B5EF4-FFF2-40B4-BE49-F238E27FC236}">
                    <a16:creationId xmlns:a16="http://schemas.microsoft.com/office/drawing/2014/main" id="{6CBA96DB-8B85-4F48-A60B-6E218392B09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68">
                <a:extLst>
                  <a:ext uri="{FF2B5EF4-FFF2-40B4-BE49-F238E27FC236}">
                    <a16:creationId xmlns:a16="http://schemas.microsoft.com/office/drawing/2014/main" id="{B24F0E61-DA49-0146-ADFF-68D9FDCDBA4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69">
                <a:extLst>
                  <a:ext uri="{FF2B5EF4-FFF2-40B4-BE49-F238E27FC236}">
                    <a16:creationId xmlns:a16="http://schemas.microsoft.com/office/drawing/2014/main" id="{79FDBB86-064B-C74E-BD84-A750C7EC701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Arc 70">
                <a:extLst>
                  <a:ext uri="{FF2B5EF4-FFF2-40B4-BE49-F238E27FC236}">
                    <a16:creationId xmlns:a16="http://schemas.microsoft.com/office/drawing/2014/main" id="{7E8A0BC9-5A41-EB43-939B-D6089A49D78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Arc 71">
                <a:extLst>
                  <a:ext uri="{FF2B5EF4-FFF2-40B4-BE49-F238E27FC236}">
                    <a16:creationId xmlns:a16="http://schemas.microsoft.com/office/drawing/2014/main" id="{C48E0055-72B3-9B4E-9E05-D97D8E8A8E4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204" name="Straight Connector 203">
              <a:extLst>
                <a:ext uri="{FF2B5EF4-FFF2-40B4-BE49-F238E27FC236}">
                  <a16:creationId xmlns:a16="http://schemas.microsoft.com/office/drawing/2014/main" id="{00A7B189-6937-4142-8D54-5D8E3D8F7813}"/>
                </a:ext>
              </a:extLst>
            </p:cNvPr>
            <p:cNvCxnSpPr>
              <a:cxnSpLocks/>
            </p:cNvCxnSpPr>
            <p:nvPr/>
          </p:nvCxnSpPr>
          <p:spPr>
            <a:xfrm>
              <a:off x="2049877" y="3383250"/>
              <a:ext cx="0" cy="41649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78" name="TextBox 477">
              <a:extLst>
                <a:ext uri="{FF2B5EF4-FFF2-40B4-BE49-F238E27FC236}">
                  <a16:creationId xmlns:a16="http://schemas.microsoft.com/office/drawing/2014/main" id="{8B2CC0B5-0DB9-AC47-B843-254D77FD89FA}"/>
                </a:ext>
              </a:extLst>
            </p:cNvPr>
            <p:cNvSpPr txBox="1"/>
            <p:nvPr/>
          </p:nvSpPr>
          <p:spPr>
            <a:xfrm>
              <a:off x="319862" y="2067409"/>
              <a:ext cx="1501074" cy="338554"/>
            </a:xfrm>
            <a:prstGeom prst="rect">
              <a:avLst/>
            </a:prstGeom>
            <a:noFill/>
          </p:spPr>
          <p:txBody>
            <a:bodyPr wrap="square" rtlCol="0">
              <a:spAutoFit/>
            </a:bodyPr>
            <a:lstStyle/>
            <a:p>
              <a:r>
                <a:rPr lang="en-US" sz="1600" dirty="0"/>
                <a:t>Colpitts</a:t>
              </a:r>
            </a:p>
          </p:txBody>
        </p:sp>
        <p:sp>
          <p:nvSpPr>
            <p:cNvPr id="543" name="Oval 542">
              <a:extLst>
                <a:ext uri="{FF2B5EF4-FFF2-40B4-BE49-F238E27FC236}">
                  <a16:creationId xmlns:a16="http://schemas.microsoft.com/office/drawing/2014/main" id="{4043E603-D2C9-4544-B744-DD46E21A750A}"/>
                </a:ext>
              </a:extLst>
            </p:cNvPr>
            <p:cNvSpPr>
              <a:spLocks noChangeAspect="1" noChangeArrowheads="1"/>
            </p:cNvSpPr>
            <p:nvPr/>
          </p:nvSpPr>
          <p:spPr bwMode="auto">
            <a:xfrm>
              <a:off x="1262964" y="372156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4" name="Oval 543">
              <a:extLst>
                <a:ext uri="{FF2B5EF4-FFF2-40B4-BE49-F238E27FC236}">
                  <a16:creationId xmlns:a16="http://schemas.microsoft.com/office/drawing/2014/main" id="{549E7186-B0A0-B544-A8F8-907BEFC693C7}"/>
                </a:ext>
              </a:extLst>
            </p:cNvPr>
            <p:cNvSpPr>
              <a:spLocks noChangeAspect="1" noChangeArrowheads="1"/>
            </p:cNvSpPr>
            <p:nvPr/>
          </p:nvSpPr>
          <p:spPr bwMode="auto">
            <a:xfrm>
              <a:off x="1277575" y="289621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545" name="Group 210">
              <a:extLst>
                <a:ext uri="{FF2B5EF4-FFF2-40B4-BE49-F238E27FC236}">
                  <a16:creationId xmlns:a16="http://schemas.microsoft.com/office/drawing/2014/main" id="{CF7B8080-32A3-3B4E-B1F6-795FB89AA764}"/>
                </a:ext>
              </a:extLst>
            </p:cNvPr>
            <p:cNvGrpSpPr>
              <a:grpSpLocks/>
            </p:cNvGrpSpPr>
            <p:nvPr/>
          </p:nvGrpSpPr>
          <p:grpSpPr bwMode="auto">
            <a:xfrm>
              <a:off x="1182380" y="3033378"/>
              <a:ext cx="304800" cy="762000"/>
              <a:chOff x="3216" y="1728"/>
              <a:chExt cx="192" cy="480"/>
            </a:xfrm>
          </p:grpSpPr>
          <p:sp>
            <p:nvSpPr>
              <p:cNvPr id="546" name="Line 8">
                <a:extLst>
                  <a:ext uri="{FF2B5EF4-FFF2-40B4-BE49-F238E27FC236}">
                    <a16:creationId xmlns:a16="http://schemas.microsoft.com/office/drawing/2014/main" id="{2CA9DB17-418D-F946-9A6C-2FB1D54491E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7" name="Line 9">
                <a:extLst>
                  <a:ext uri="{FF2B5EF4-FFF2-40B4-BE49-F238E27FC236}">
                    <a16:creationId xmlns:a16="http://schemas.microsoft.com/office/drawing/2014/main" id="{8500D6EF-10EB-D84D-89F3-A285BEB05EF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8" name="Line 10">
                <a:extLst>
                  <a:ext uri="{FF2B5EF4-FFF2-40B4-BE49-F238E27FC236}">
                    <a16:creationId xmlns:a16="http://schemas.microsoft.com/office/drawing/2014/main" id="{09178B43-A8DE-DE42-BDAF-B6CADBE5D2B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9" name="Line 11">
                <a:extLst>
                  <a:ext uri="{FF2B5EF4-FFF2-40B4-BE49-F238E27FC236}">
                    <a16:creationId xmlns:a16="http://schemas.microsoft.com/office/drawing/2014/main" id="{B44CDE3E-A844-424A-AF14-16DC983469D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50" name="Group 210">
              <a:extLst>
                <a:ext uri="{FF2B5EF4-FFF2-40B4-BE49-F238E27FC236}">
                  <a16:creationId xmlns:a16="http://schemas.microsoft.com/office/drawing/2014/main" id="{BE2A2ED8-7063-BD48-9A5D-A32288D9A119}"/>
                </a:ext>
              </a:extLst>
            </p:cNvPr>
            <p:cNvGrpSpPr>
              <a:grpSpLocks/>
            </p:cNvGrpSpPr>
            <p:nvPr/>
          </p:nvGrpSpPr>
          <p:grpSpPr bwMode="auto">
            <a:xfrm>
              <a:off x="1174490" y="3808598"/>
              <a:ext cx="304800" cy="762000"/>
              <a:chOff x="3216" y="1728"/>
              <a:chExt cx="192" cy="480"/>
            </a:xfrm>
          </p:grpSpPr>
          <p:sp>
            <p:nvSpPr>
              <p:cNvPr id="551" name="Line 8">
                <a:extLst>
                  <a:ext uri="{FF2B5EF4-FFF2-40B4-BE49-F238E27FC236}">
                    <a16:creationId xmlns:a16="http://schemas.microsoft.com/office/drawing/2014/main" id="{EC078007-1562-0D43-8477-40C97FB3F02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2" name="Line 9">
                <a:extLst>
                  <a:ext uri="{FF2B5EF4-FFF2-40B4-BE49-F238E27FC236}">
                    <a16:creationId xmlns:a16="http://schemas.microsoft.com/office/drawing/2014/main" id="{E14C97D5-8400-0D4B-B41A-A705289A634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3" name="Line 10">
                <a:extLst>
                  <a:ext uri="{FF2B5EF4-FFF2-40B4-BE49-F238E27FC236}">
                    <a16:creationId xmlns:a16="http://schemas.microsoft.com/office/drawing/2014/main" id="{5CE0622A-869A-F14C-A862-1900EF030AD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4" name="Line 11">
                <a:extLst>
                  <a:ext uri="{FF2B5EF4-FFF2-40B4-BE49-F238E27FC236}">
                    <a16:creationId xmlns:a16="http://schemas.microsoft.com/office/drawing/2014/main" id="{3ABBF111-6C06-A24E-8F24-EF7EFA11EFD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55" name="Group 222">
              <a:extLst>
                <a:ext uri="{FF2B5EF4-FFF2-40B4-BE49-F238E27FC236}">
                  <a16:creationId xmlns:a16="http://schemas.microsoft.com/office/drawing/2014/main" id="{B2209A1A-0A05-2841-B2D3-7035E1DFE51E}"/>
                </a:ext>
              </a:extLst>
            </p:cNvPr>
            <p:cNvGrpSpPr>
              <a:grpSpLocks/>
            </p:cNvGrpSpPr>
            <p:nvPr/>
          </p:nvGrpSpPr>
          <p:grpSpPr bwMode="auto">
            <a:xfrm>
              <a:off x="1173065" y="4454254"/>
              <a:ext cx="304800" cy="381000"/>
              <a:chOff x="4272" y="3072"/>
              <a:chExt cx="192" cy="240"/>
            </a:xfrm>
          </p:grpSpPr>
          <p:sp>
            <p:nvSpPr>
              <p:cNvPr id="556" name="Line 99">
                <a:extLst>
                  <a:ext uri="{FF2B5EF4-FFF2-40B4-BE49-F238E27FC236}">
                    <a16:creationId xmlns:a16="http://schemas.microsoft.com/office/drawing/2014/main" id="{DED5EB4C-7BB3-764E-9516-93590AC2631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7" name="Line 100">
                <a:extLst>
                  <a:ext uri="{FF2B5EF4-FFF2-40B4-BE49-F238E27FC236}">
                    <a16:creationId xmlns:a16="http://schemas.microsoft.com/office/drawing/2014/main" id="{73F74D87-731F-4B43-9D53-D84BA6DD4EF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8" name="Line 101">
                <a:extLst>
                  <a:ext uri="{FF2B5EF4-FFF2-40B4-BE49-F238E27FC236}">
                    <a16:creationId xmlns:a16="http://schemas.microsoft.com/office/drawing/2014/main" id="{AE0862C7-5481-EA48-ACCC-2D8F932B758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9" name="Line 102">
                <a:extLst>
                  <a:ext uri="{FF2B5EF4-FFF2-40B4-BE49-F238E27FC236}">
                    <a16:creationId xmlns:a16="http://schemas.microsoft.com/office/drawing/2014/main" id="{E9FF9C29-F70C-284D-9594-137E9F76D20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0" name="Line 103">
                <a:extLst>
                  <a:ext uri="{FF2B5EF4-FFF2-40B4-BE49-F238E27FC236}">
                    <a16:creationId xmlns:a16="http://schemas.microsoft.com/office/drawing/2014/main" id="{D2DE69B9-A94D-9642-928C-B9B0532398B7}"/>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1" name="Line 104">
                <a:extLst>
                  <a:ext uri="{FF2B5EF4-FFF2-40B4-BE49-F238E27FC236}">
                    <a16:creationId xmlns:a16="http://schemas.microsoft.com/office/drawing/2014/main" id="{497DDDBA-2136-CE48-8FFD-A677882B006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64" name="Straight Connector 563">
              <a:extLst>
                <a:ext uri="{FF2B5EF4-FFF2-40B4-BE49-F238E27FC236}">
                  <a16:creationId xmlns:a16="http://schemas.microsoft.com/office/drawing/2014/main" id="{EC6EE3E7-8706-4D42-9DB1-929637FF2A31}"/>
                </a:ext>
              </a:extLst>
            </p:cNvPr>
            <p:cNvCxnSpPr>
              <a:cxnSpLocks/>
            </p:cNvCxnSpPr>
            <p:nvPr/>
          </p:nvCxnSpPr>
          <p:spPr>
            <a:xfrm>
              <a:off x="1269399" y="3790141"/>
              <a:ext cx="786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5" name="Straight Connector 564">
              <a:extLst>
                <a:ext uri="{FF2B5EF4-FFF2-40B4-BE49-F238E27FC236}">
                  <a16:creationId xmlns:a16="http://schemas.microsoft.com/office/drawing/2014/main" id="{8708B034-2156-5D4B-87B2-D55184778F27}"/>
                </a:ext>
              </a:extLst>
            </p:cNvPr>
            <p:cNvCxnSpPr>
              <a:cxnSpLocks/>
            </p:cNvCxnSpPr>
            <p:nvPr/>
          </p:nvCxnSpPr>
          <p:spPr>
            <a:xfrm>
              <a:off x="2056340" y="2125530"/>
              <a:ext cx="786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66" name="Group 222">
              <a:extLst>
                <a:ext uri="{FF2B5EF4-FFF2-40B4-BE49-F238E27FC236}">
                  <a16:creationId xmlns:a16="http://schemas.microsoft.com/office/drawing/2014/main" id="{239E70E3-E67E-EA4D-AAB7-33A2DBEA7C6F}"/>
                </a:ext>
              </a:extLst>
            </p:cNvPr>
            <p:cNvGrpSpPr>
              <a:grpSpLocks/>
            </p:cNvGrpSpPr>
            <p:nvPr/>
          </p:nvGrpSpPr>
          <p:grpSpPr bwMode="auto">
            <a:xfrm>
              <a:off x="2678832" y="2130715"/>
              <a:ext cx="304800" cy="381000"/>
              <a:chOff x="4272" y="3072"/>
              <a:chExt cx="192" cy="240"/>
            </a:xfrm>
          </p:grpSpPr>
          <p:sp>
            <p:nvSpPr>
              <p:cNvPr id="567" name="Line 99">
                <a:extLst>
                  <a:ext uri="{FF2B5EF4-FFF2-40B4-BE49-F238E27FC236}">
                    <a16:creationId xmlns:a16="http://schemas.microsoft.com/office/drawing/2014/main" id="{FE7620E8-D4AA-9B4C-BEA9-0913D3A0D88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8" name="Line 100">
                <a:extLst>
                  <a:ext uri="{FF2B5EF4-FFF2-40B4-BE49-F238E27FC236}">
                    <a16:creationId xmlns:a16="http://schemas.microsoft.com/office/drawing/2014/main" id="{CE27B858-A29E-2740-AC9B-69E76A389FC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9" name="Line 101">
                <a:extLst>
                  <a:ext uri="{FF2B5EF4-FFF2-40B4-BE49-F238E27FC236}">
                    <a16:creationId xmlns:a16="http://schemas.microsoft.com/office/drawing/2014/main" id="{EAA1CD59-7B3C-C54A-A6BC-E02C8812478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0" name="Line 102">
                <a:extLst>
                  <a:ext uri="{FF2B5EF4-FFF2-40B4-BE49-F238E27FC236}">
                    <a16:creationId xmlns:a16="http://schemas.microsoft.com/office/drawing/2014/main" id="{9F0F3F51-8FB4-3240-8D98-4E55899BCB5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1" name="Line 103">
                <a:extLst>
                  <a:ext uri="{FF2B5EF4-FFF2-40B4-BE49-F238E27FC236}">
                    <a16:creationId xmlns:a16="http://schemas.microsoft.com/office/drawing/2014/main" id="{5B7AE12F-9168-A949-BC82-9036B4CDFDA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2" name="Line 104">
                <a:extLst>
                  <a:ext uri="{FF2B5EF4-FFF2-40B4-BE49-F238E27FC236}">
                    <a16:creationId xmlns:a16="http://schemas.microsoft.com/office/drawing/2014/main" id="{73129D43-64B6-DA46-82D8-661C68F1E9E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grpSp>
        <p:nvGrpSpPr>
          <p:cNvPr id="9" name="Group 8">
            <a:extLst>
              <a:ext uri="{FF2B5EF4-FFF2-40B4-BE49-F238E27FC236}">
                <a16:creationId xmlns:a16="http://schemas.microsoft.com/office/drawing/2014/main" id="{D4F247C8-55C9-4741-94D1-92E2920C9EBF}"/>
              </a:ext>
            </a:extLst>
          </p:cNvPr>
          <p:cNvGrpSpPr/>
          <p:nvPr/>
        </p:nvGrpSpPr>
        <p:grpSpPr>
          <a:xfrm>
            <a:off x="4372431" y="2324919"/>
            <a:ext cx="2765702" cy="2831535"/>
            <a:chOff x="4243266" y="2192725"/>
            <a:chExt cx="2765702" cy="2831535"/>
          </a:xfrm>
        </p:grpSpPr>
        <p:grpSp>
          <p:nvGrpSpPr>
            <p:cNvPr id="228" name="Group 218">
              <a:extLst>
                <a:ext uri="{FF2B5EF4-FFF2-40B4-BE49-F238E27FC236}">
                  <a16:creationId xmlns:a16="http://schemas.microsoft.com/office/drawing/2014/main" id="{A3DB7EEF-A5D3-C548-8A43-E88DB0252BCA}"/>
                </a:ext>
              </a:extLst>
            </p:cNvPr>
            <p:cNvGrpSpPr>
              <a:grpSpLocks/>
            </p:cNvGrpSpPr>
            <p:nvPr/>
          </p:nvGrpSpPr>
          <p:grpSpPr bwMode="auto">
            <a:xfrm rot="10800000">
              <a:off x="4748602" y="3093477"/>
              <a:ext cx="152400" cy="762000"/>
              <a:chOff x="5280" y="1200"/>
              <a:chExt cx="96" cy="480"/>
            </a:xfrm>
          </p:grpSpPr>
          <p:sp>
            <p:nvSpPr>
              <p:cNvPr id="229" name="Line 106">
                <a:extLst>
                  <a:ext uri="{FF2B5EF4-FFF2-40B4-BE49-F238E27FC236}">
                    <a16:creationId xmlns:a16="http://schemas.microsoft.com/office/drawing/2014/main" id="{70CF1222-FFEF-7D4B-A8E5-40597738549E}"/>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0" name="Line 107">
                <a:extLst>
                  <a:ext uri="{FF2B5EF4-FFF2-40B4-BE49-F238E27FC236}">
                    <a16:creationId xmlns:a16="http://schemas.microsoft.com/office/drawing/2014/main" id="{6EC0E3F3-12BB-0046-A297-C82C3F1881A7}"/>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1" name="Freeform 108">
                <a:extLst>
                  <a:ext uri="{FF2B5EF4-FFF2-40B4-BE49-F238E27FC236}">
                    <a16:creationId xmlns:a16="http://schemas.microsoft.com/office/drawing/2014/main" id="{F2FC477A-A153-D14D-B846-4684F2F4B505}"/>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232" name="Line 109">
                <a:extLst>
                  <a:ext uri="{FF2B5EF4-FFF2-40B4-BE49-F238E27FC236}">
                    <a16:creationId xmlns:a16="http://schemas.microsoft.com/office/drawing/2014/main" id="{B518B1F5-F0D3-B540-986C-A0C49BB92A4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74" name="Group 573">
              <a:extLst>
                <a:ext uri="{FF2B5EF4-FFF2-40B4-BE49-F238E27FC236}">
                  <a16:creationId xmlns:a16="http://schemas.microsoft.com/office/drawing/2014/main" id="{8D0CCAA1-2B56-1045-8D66-9526B195F6D4}"/>
                </a:ext>
              </a:extLst>
            </p:cNvPr>
            <p:cNvGrpSpPr/>
            <p:nvPr/>
          </p:nvGrpSpPr>
          <p:grpSpPr>
            <a:xfrm>
              <a:off x="5670746" y="2601578"/>
              <a:ext cx="718684" cy="1036429"/>
              <a:chOff x="2362200" y="1905000"/>
              <a:chExt cx="762000" cy="1219200"/>
            </a:xfrm>
          </p:grpSpPr>
          <p:cxnSp>
            <p:nvCxnSpPr>
              <p:cNvPr id="575" name="Straight Connector 574">
                <a:extLst>
                  <a:ext uri="{FF2B5EF4-FFF2-40B4-BE49-F238E27FC236}">
                    <a16:creationId xmlns:a16="http://schemas.microsoft.com/office/drawing/2014/main" id="{6A0E0047-527F-0B4B-9883-57B53C74DF83}"/>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576" name="Straight Connector 575">
                <a:extLst>
                  <a:ext uri="{FF2B5EF4-FFF2-40B4-BE49-F238E27FC236}">
                    <a16:creationId xmlns:a16="http://schemas.microsoft.com/office/drawing/2014/main" id="{D3057F8C-0DEA-CA4F-A7D3-1C957E1290D4}"/>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577" name="Straight Connector 576">
                <a:extLst>
                  <a:ext uri="{FF2B5EF4-FFF2-40B4-BE49-F238E27FC236}">
                    <a16:creationId xmlns:a16="http://schemas.microsoft.com/office/drawing/2014/main" id="{B495D8C1-FBE3-D14B-9608-EE05FF50A388}"/>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578" name="Straight Connector 577">
                <a:extLst>
                  <a:ext uri="{FF2B5EF4-FFF2-40B4-BE49-F238E27FC236}">
                    <a16:creationId xmlns:a16="http://schemas.microsoft.com/office/drawing/2014/main" id="{BEC355E9-4456-FE43-B8FB-27F6C226F105}"/>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579" name="Straight Connector 578">
                <a:extLst>
                  <a:ext uri="{FF2B5EF4-FFF2-40B4-BE49-F238E27FC236}">
                    <a16:creationId xmlns:a16="http://schemas.microsoft.com/office/drawing/2014/main" id="{AB11C43F-E84C-754C-86B0-FFC06A4CC8CE}"/>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580" name="Straight Arrow Connector 579">
                <a:extLst>
                  <a:ext uri="{FF2B5EF4-FFF2-40B4-BE49-F238E27FC236}">
                    <a16:creationId xmlns:a16="http://schemas.microsoft.com/office/drawing/2014/main" id="{AFA26329-8705-3642-A1D0-CD5BBD2E48C7}"/>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581" name="TextBox 580">
                <a:extLst>
                  <a:ext uri="{FF2B5EF4-FFF2-40B4-BE49-F238E27FC236}">
                    <a16:creationId xmlns:a16="http://schemas.microsoft.com/office/drawing/2014/main" id="{C81F0F50-BB3F-C141-8F22-93CB47CA83A3}"/>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582" name="TextBox 581">
                <a:extLst>
                  <a:ext uri="{FF2B5EF4-FFF2-40B4-BE49-F238E27FC236}">
                    <a16:creationId xmlns:a16="http://schemas.microsoft.com/office/drawing/2014/main" id="{32E918DC-324B-8442-BDB7-10820E947B37}"/>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583" name="TextBox 582">
                <a:extLst>
                  <a:ext uri="{FF2B5EF4-FFF2-40B4-BE49-F238E27FC236}">
                    <a16:creationId xmlns:a16="http://schemas.microsoft.com/office/drawing/2014/main" id="{CCD60C1F-0BB0-954B-B741-415C99D44B00}"/>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sp>
          <p:nvSpPr>
            <p:cNvPr id="584" name="Oval 583">
              <a:extLst>
                <a:ext uri="{FF2B5EF4-FFF2-40B4-BE49-F238E27FC236}">
                  <a16:creationId xmlns:a16="http://schemas.microsoft.com/office/drawing/2014/main" id="{CA5EF0F0-3F89-3249-904F-DAD25137D2D8}"/>
                </a:ext>
              </a:extLst>
            </p:cNvPr>
            <p:cNvSpPr>
              <a:spLocks noChangeAspect="1" noChangeArrowheads="1"/>
            </p:cNvSpPr>
            <p:nvPr/>
          </p:nvSpPr>
          <p:spPr bwMode="auto">
            <a:xfrm>
              <a:off x="6350888" y="2235380"/>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585" name="Straight Connector 584">
              <a:extLst>
                <a:ext uri="{FF2B5EF4-FFF2-40B4-BE49-F238E27FC236}">
                  <a16:creationId xmlns:a16="http://schemas.microsoft.com/office/drawing/2014/main" id="{1C28CD4B-8874-F649-B1F3-956BCC021C12}"/>
                </a:ext>
              </a:extLst>
            </p:cNvPr>
            <p:cNvCxnSpPr>
              <a:cxnSpLocks/>
            </p:cNvCxnSpPr>
            <p:nvPr/>
          </p:nvCxnSpPr>
          <p:spPr>
            <a:xfrm>
              <a:off x="4382787" y="3106356"/>
              <a:ext cx="1242618" cy="593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6" name="Straight Connector 585">
              <a:extLst>
                <a:ext uri="{FF2B5EF4-FFF2-40B4-BE49-F238E27FC236}">
                  <a16:creationId xmlns:a16="http://schemas.microsoft.com/office/drawing/2014/main" id="{1E29BC6A-DBEE-0743-A945-67113C4F77C6}"/>
                </a:ext>
              </a:extLst>
            </p:cNvPr>
            <p:cNvCxnSpPr>
              <a:cxnSpLocks/>
            </p:cNvCxnSpPr>
            <p:nvPr/>
          </p:nvCxnSpPr>
          <p:spPr>
            <a:xfrm>
              <a:off x="6394380" y="2288388"/>
              <a:ext cx="0" cy="39997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87" name="Oval 586">
              <a:extLst>
                <a:ext uri="{FF2B5EF4-FFF2-40B4-BE49-F238E27FC236}">
                  <a16:creationId xmlns:a16="http://schemas.microsoft.com/office/drawing/2014/main" id="{6BAC3DF7-CF0E-F441-92DC-9961C0015ABE}"/>
                </a:ext>
              </a:extLst>
            </p:cNvPr>
            <p:cNvSpPr>
              <a:spLocks noChangeAspect="1" noChangeArrowheads="1"/>
            </p:cNvSpPr>
            <p:nvPr/>
          </p:nvSpPr>
          <p:spPr bwMode="auto">
            <a:xfrm>
              <a:off x="6327767" y="348652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588" name="Group 222">
              <a:extLst>
                <a:ext uri="{FF2B5EF4-FFF2-40B4-BE49-F238E27FC236}">
                  <a16:creationId xmlns:a16="http://schemas.microsoft.com/office/drawing/2014/main" id="{0F5171A4-EDE1-5947-9243-DE67AF123C18}"/>
                </a:ext>
              </a:extLst>
            </p:cNvPr>
            <p:cNvGrpSpPr>
              <a:grpSpLocks/>
            </p:cNvGrpSpPr>
            <p:nvPr/>
          </p:nvGrpSpPr>
          <p:grpSpPr bwMode="auto">
            <a:xfrm>
              <a:off x="4249719" y="4502674"/>
              <a:ext cx="304800" cy="381000"/>
              <a:chOff x="4272" y="3072"/>
              <a:chExt cx="192" cy="240"/>
            </a:xfrm>
          </p:grpSpPr>
          <p:sp>
            <p:nvSpPr>
              <p:cNvPr id="589" name="Line 99">
                <a:extLst>
                  <a:ext uri="{FF2B5EF4-FFF2-40B4-BE49-F238E27FC236}">
                    <a16:creationId xmlns:a16="http://schemas.microsoft.com/office/drawing/2014/main" id="{BA032F1B-3682-4F4B-966D-045F3FA4654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0" name="Line 100">
                <a:extLst>
                  <a:ext uri="{FF2B5EF4-FFF2-40B4-BE49-F238E27FC236}">
                    <a16:creationId xmlns:a16="http://schemas.microsoft.com/office/drawing/2014/main" id="{F5D8B016-8554-E743-B050-939DEDB6503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1" name="Line 101">
                <a:extLst>
                  <a:ext uri="{FF2B5EF4-FFF2-40B4-BE49-F238E27FC236}">
                    <a16:creationId xmlns:a16="http://schemas.microsoft.com/office/drawing/2014/main" id="{510AE587-BEE2-AA4B-AF01-67E4F4512E1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2" name="Line 102">
                <a:extLst>
                  <a:ext uri="{FF2B5EF4-FFF2-40B4-BE49-F238E27FC236}">
                    <a16:creationId xmlns:a16="http://schemas.microsoft.com/office/drawing/2014/main" id="{C33BD3B3-01AB-884C-8C75-0962C61C60D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3" name="Line 103">
                <a:extLst>
                  <a:ext uri="{FF2B5EF4-FFF2-40B4-BE49-F238E27FC236}">
                    <a16:creationId xmlns:a16="http://schemas.microsoft.com/office/drawing/2014/main" id="{6ABE9A2B-0D80-744F-B5BF-7694139BFF2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4" name="Line 104">
                <a:extLst>
                  <a:ext uri="{FF2B5EF4-FFF2-40B4-BE49-F238E27FC236}">
                    <a16:creationId xmlns:a16="http://schemas.microsoft.com/office/drawing/2014/main" id="{64975438-BBC2-C644-9951-2456FAEEEB7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595" name="TextBox 594">
              <a:extLst>
                <a:ext uri="{FF2B5EF4-FFF2-40B4-BE49-F238E27FC236}">
                  <a16:creationId xmlns:a16="http://schemas.microsoft.com/office/drawing/2014/main" id="{B307D55D-E992-1443-9BB5-98B246FC7AAA}"/>
                </a:ext>
              </a:extLst>
            </p:cNvPr>
            <p:cNvSpPr txBox="1"/>
            <p:nvPr/>
          </p:nvSpPr>
          <p:spPr>
            <a:xfrm>
              <a:off x="6290280" y="2933064"/>
              <a:ext cx="718688" cy="338554"/>
            </a:xfrm>
            <a:prstGeom prst="rect">
              <a:avLst/>
            </a:prstGeom>
            <a:noFill/>
          </p:spPr>
          <p:txBody>
            <a:bodyPr wrap="square" rtlCol="0">
              <a:spAutoFit/>
            </a:bodyPr>
            <a:lstStyle/>
            <a:p>
              <a:r>
                <a:rPr lang="en-US" sz="1600" dirty="0"/>
                <a:t>J309</a:t>
              </a:r>
            </a:p>
          </p:txBody>
        </p:sp>
        <p:grpSp>
          <p:nvGrpSpPr>
            <p:cNvPr id="596" name="Group 209">
              <a:extLst>
                <a:ext uri="{FF2B5EF4-FFF2-40B4-BE49-F238E27FC236}">
                  <a16:creationId xmlns:a16="http://schemas.microsoft.com/office/drawing/2014/main" id="{26FA1530-D089-EA4D-B395-5C158E5599F6}"/>
                </a:ext>
              </a:extLst>
            </p:cNvPr>
            <p:cNvGrpSpPr>
              <a:grpSpLocks/>
            </p:cNvGrpSpPr>
            <p:nvPr/>
          </p:nvGrpSpPr>
          <p:grpSpPr bwMode="auto">
            <a:xfrm>
              <a:off x="4322016" y="3748477"/>
              <a:ext cx="152400" cy="762000"/>
              <a:chOff x="3935" y="1728"/>
              <a:chExt cx="96" cy="480"/>
            </a:xfrm>
          </p:grpSpPr>
          <p:sp>
            <p:nvSpPr>
              <p:cNvPr id="597" name="Arc 59">
                <a:extLst>
                  <a:ext uri="{FF2B5EF4-FFF2-40B4-BE49-F238E27FC236}">
                    <a16:creationId xmlns:a16="http://schemas.microsoft.com/office/drawing/2014/main" id="{A903A6A8-ECFD-8F4B-9581-28FE2EAC0A1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8" name="Arc 60">
                <a:extLst>
                  <a:ext uri="{FF2B5EF4-FFF2-40B4-BE49-F238E27FC236}">
                    <a16:creationId xmlns:a16="http://schemas.microsoft.com/office/drawing/2014/main" id="{BAE6F5FF-F89C-B342-A7C7-A0DB9A810A44}"/>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9" name="Arc 61">
                <a:extLst>
                  <a:ext uri="{FF2B5EF4-FFF2-40B4-BE49-F238E27FC236}">
                    <a16:creationId xmlns:a16="http://schemas.microsoft.com/office/drawing/2014/main" id="{BC968D2A-FB5A-F547-B8BF-002A167C48C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0" name="Arc 62">
                <a:extLst>
                  <a:ext uri="{FF2B5EF4-FFF2-40B4-BE49-F238E27FC236}">
                    <a16:creationId xmlns:a16="http://schemas.microsoft.com/office/drawing/2014/main" id="{2EA2ACEF-4C55-DF43-B367-E4A6FB2C6848}"/>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1" name="Line 63">
                <a:extLst>
                  <a:ext uri="{FF2B5EF4-FFF2-40B4-BE49-F238E27FC236}">
                    <a16:creationId xmlns:a16="http://schemas.microsoft.com/office/drawing/2014/main" id="{923A86B7-AECA-1849-BE74-DE7AD2786C0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2" name="Line 64">
                <a:extLst>
                  <a:ext uri="{FF2B5EF4-FFF2-40B4-BE49-F238E27FC236}">
                    <a16:creationId xmlns:a16="http://schemas.microsoft.com/office/drawing/2014/main" id="{33FC033C-EB44-2542-B8D4-9E00F23ACFD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3" name="Arc 65">
                <a:extLst>
                  <a:ext uri="{FF2B5EF4-FFF2-40B4-BE49-F238E27FC236}">
                    <a16:creationId xmlns:a16="http://schemas.microsoft.com/office/drawing/2014/main" id="{B2201551-A157-E447-99A0-4B1CE4FA545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4" name="Arc 66">
                <a:extLst>
                  <a:ext uri="{FF2B5EF4-FFF2-40B4-BE49-F238E27FC236}">
                    <a16:creationId xmlns:a16="http://schemas.microsoft.com/office/drawing/2014/main" id="{D4139204-B300-5A42-882F-31D56413A94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5" name="Arc 67">
                <a:extLst>
                  <a:ext uri="{FF2B5EF4-FFF2-40B4-BE49-F238E27FC236}">
                    <a16:creationId xmlns:a16="http://schemas.microsoft.com/office/drawing/2014/main" id="{7CE52C33-A84C-6241-BD6A-90FBE76DE7D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6" name="Arc 68">
                <a:extLst>
                  <a:ext uri="{FF2B5EF4-FFF2-40B4-BE49-F238E27FC236}">
                    <a16:creationId xmlns:a16="http://schemas.microsoft.com/office/drawing/2014/main" id="{5116989F-5631-3A43-AD57-0AC93FD6D3E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7" name="Arc 69">
                <a:extLst>
                  <a:ext uri="{FF2B5EF4-FFF2-40B4-BE49-F238E27FC236}">
                    <a16:creationId xmlns:a16="http://schemas.microsoft.com/office/drawing/2014/main" id="{E3720627-E25C-8A4A-B5DD-33920C84A46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8" name="Arc 70">
                <a:extLst>
                  <a:ext uri="{FF2B5EF4-FFF2-40B4-BE49-F238E27FC236}">
                    <a16:creationId xmlns:a16="http://schemas.microsoft.com/office/drawing/2014/main" id="{2020AD7B-BE48-2241-AEC8-59C93613180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9" name="Arc 71">
                <a:extLst>
                  <a:ext uri="{FF2B5EF4-FFF2-40B4-BE49-F238E27FC236}">
                    <a16:creationId xmlns:a16="http://schemas.microsoft.com/office/drawing/2014/main" id="{ED7BB4E2-D27C-A342-B944-F0E99C5C0EE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610" name="Straight Connector 609">
              <a:extLst>
                <a:ext uri="{FF2B5EF4-FFF2-40B4-BE49-F238E27FC236}">
                  <a16:creationId xmlns:a16="http://schemas.microsoft.com/office/drawing/2014/main" id="{49F40275-DE77-F34F-A52D-8B1631EA3639}"/>
                </a:ext>
              </a:extLst>
            </p:cNvPr>
            <p:cNvCxnSpPr>
              <a:cxnSpLocks/>
            </p:cNvCxnSpPr>
            <p:nvPr/>
          </p:nvCxnSpPr>
          <p:spPr>
            <a:xfrm>
              <a:off x="6387917" y="3535650"/>
              <a:ext cx="0" cy="41649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11" name="TextBox 610">
              <a:extLst>
                <a:ext uri="{FF2B5EF4-FFF2-40B4-BE49-F238E27FC236}">
                  <a16:creationId xmlns:a16="http://schemas.microsoft.com/office/drawing/2014/main" id="{8DB348F2-7D0F-8342-B121-C782485861C8}"/>
                </a:ext>
              </a:extLst>
            </p:cNvPr>
            <p:cNvSpPr txBox="1"/>
            <p:nvPr/>
          </p:nvSpPr>
          <p:spPr>
            <a:xfrm>
              <a:off x="4608063" y="2192725"/>
              <a:ext cx="2101360" cy="338554"/>
            </a:xfrm>
            <a:prstGeom prst="rect">
              <a:avLst/>
            </a:prstGeom>
            <a:noFill/>
          </p:spPr>
          <p:txBody>
            <a:bodyPr wrap="square" rtlCol="0">
              <a:spAutoFit/>
            </a:bodyPr>
            <a:lstStyle/>
            <a:p>
              <a:r>
                <a:rPr lang="en-US" sz="1600" dirty="0"/>
                <a:t>Clapp</a:t>
              </a:r>
            </a:p>
          </p:txBody>
        </p:sp>
        <p:sp>
          <p:nvSpPr>
            <p:cNvPr id="612" name="Oval 611">
              <a:extLst>
                <a:ext uri="{FF2B5EF4-FFF2-40B4-BE49-F238E27FC236}">
                  <a16:creationId xmlns:a16="http://schemas.microsoft.com/office/drawing/2014/main" id="{610F8037-B76F-1B49-A31D-5EB9C03C5560}"/>
                </a:ext>
              </a:extLst>
            </p:cNvPr>
            <p:cNvSpPr>
              <a:spLocks noChangeAspect="1" noChangeArrowheads="1"/>
            </p:cNvSpPr>
            <p:nvPr/>
          </p:nvSpPr>
          <p:spPr bwMode="auto">
            <a:xfrm>
              <a:off x="5601004" y="387396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13" name="Oval 612">
              <a:extLst>
                <a:ext uri="{FF2B5EF4-FFF2-40B4-BE49-F238E27FC236}">
                  <a16:creationId xmlns:a16="http://schemas.microsoft.com/office/drawing/2014/main" id="{D3B36F0D-90EE-D44D-9711-E94C05789612}"/>
                </a:ext>
              </a:extLst>
            </p:cNvPr>
            <p:cNvSpPr>
              <a:spLocks noChangeAspect="1" noChangeArrowheads="1"/>
            </p:cNvSpPr>
            <p:nvPr/>
          </p:nvSpPr>
          <p:spPr bwMode="auto">
            <a:xfrm>
              <a:off x="5615615" y="304861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614" name="Group 210">
              <a:extLst>
                <a:ext uri="{FF2B5EF4-FFF2-40B4-BE49-F238E27FC236}">
                  <a16:creationId xmlns:a16="http://schemas.microsoft.com/office/drawing/2014/main" id="{31CC28C2-B7FE-6843-9433-D84D5AA72551}"/>
                </a:ext>
              </a:extLst>
            </p:cNvPr>
            <p:cNvGrpSpPr>
              <a:grpSpLocks/>
            </p:cNvGrpSpPr>
            <p:nvPr/>
          </p:nvGrpSpPr>
          <p:grpSpPr bwMode="auto">
            <a:xfrm>
              <a:off x="5520420" y="3185778"/>
              <a:ext cx="304800" cy="762000"/>
              <a:chOff x="3216" y="1728"/>
              <a:chExt cx="192" cy="480"/>
            </a:xfrm>
          </p:grpSpPr>
          <p:sp>
            <p:nvSpPr>
              <p:cNvPr id="615" name="Line 8">
                <a:extLst>
                  <a:ext uri="{FF2B5EF4-FFF2-40B4-BE49-F238E27FC236}">
                    <a16:creationId xmlns:a16="http://schemas.microsoft.com/office/drawing/2014/main" id="{19BAB673-A17B-B74C-B4D1-57ADE152D48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6" name="Line 9">
                <a:extLst>
                  <a:ext uri="{FF2B5EF4-FFF2-40B4-BE49-F238E27FC236}">
                    <a16:creationId xmlns:a16="http://schemas.microsoft.com/office/drawing/2014/main" id="{5CE6C210-20DF-CD46-8D9D-04A369C98A9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7" name="Line 10">
                <a:extLst>
                  <a:ext uri="{FF2B5EF4-FFF2-40B4-BE49-F238E27FC236}">
                    <a16:creationId xmlns:a16="http://schemas.microsoft.com/office/drawing/2014/main" id="{C8F2A11B-3710-B04E-AD16-3FFFE1D5C1E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8" name="Line 11">
                <a:extLst>
                  <a:ext uri="{FF2B5EF4-FFF2-40B4-BE49-F238E27FC236}">
                    <a16:creationId xmlns:a16="http://schemas.microsoft.com/office/drawing/2014/main" id="{DEB4E5A7-564B-7B4B-9565-19B2EEC657C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19" name="Group 210">
              <a:extLst>
                <a:ext uri="{FF2B5EF4-FFF2-40B4-BE49-F238E27FC236}">
                  <a16:creationId xmlns:a16="http://schemas.microsoft.com/office/drawing/2014/main" id="{2FC9E6E8-FB22-E547-99D1-534253F2B4B6}"/>
                </a:ext>
              </a:extLst>
            </p:cNvPr>
            <p:cNvGrpSpPr>
              <a:grpSpLocks/>
            </p:cNvGrpSpPr>
            <p:nvPr/>
          </p:nvGrpSpPr>
          <p:grpSpPr bwMode="auto">
            <a:xfrm>
              <a:off x="5512530" y="3960998"/>
              <a:ext cx="304800" cy="762000"/>
              <a:chOff x="3216" y="1728"/>
              <a:chExt cx="192" cy="480"/>
            </a:xfrm>
          </p:grpSpPr>
          <p:sp>
            <p:nvSpPr>
              <p:cNvPr id="620" name="Line 8">
                <a:extLst>
                  <a:ext uri="{FF2B5EF4-FFF2-40B4-BE49-F238E27FC236}">
                    <a16:creationId xmlns:a16="http://schemas.microsoft.com/office/drawing/2014/main" id="{4133CAAE-5B96-6146-9C6F-00AAEB5B23B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1" name="Line 9">
                <a:extLst>
                  <a:ext uri="{FF2B5EF4-FFF2-40B4-BE49-F238E27FC236}">
                    <a16:creationId xmlns:a16="http://schemas.microsoft.com/office/drawing/2014/main" id="{D72EAC51-3C24-9F4D-A224-9A0D583C601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2" name="Line 10">
                <a:extLst>
                  <a:ext uri="{FF2B5EF4-FFF2-40B4-BE49-F238E27FC236}">
                    <a16:creationId xmlns:a16="http://schemas.microsoft.com/office/drawing/2014/main" id="{DC5FF9F8-7F6A-A049-B7E9-35A6038F786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3" name="Line 11">
                <a:extLst>
                  <a:ext uri="{FF2B5EF4-FFF2-40B4-BE49-F238E27FC236}">
                    <a16:creationId xmlns:a16="http://schemas.microsoft.com/office/drawing/2014/main" id="{8980E641-8D9A-EA43-B72A-E0727372DC0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24" name="Group 222">
              <a:extLst>
                <a:ext uri="{FF2B5EF4-FFF2-40B4-BE49-F238E27FC236}">
                  <a16:creationId xmlns:a16="http://schemas.microsoft.com/office/drawing/2014/main" id="{82D416DE-0259-6240-90B7-D156DFFAF865}"/>
                </a:ext>
              </a:extLst>
            </p:cNvPr>
            <p:cNvGrpSpPr>
              <a:grpSpLocks/>
            </p:cNvGrpSpPr>
            <p:nvPr/>
          </p:nvGrpSpPr>
          <p:grpSpPr bwMode="auto">
            <a:xfrm>
              <a:off x="5511105" y="4606654"/>
              <a:ext cx="304800" cy="381000"/>
              <a:chOff x="4272" y="3072"/>
              <a:chExt cx="192" cy="240"/>
            </a:xfrm>
          </p:grpSpPr>
          <p:sp>
            <p:nvSpPr>
              <p:cNvPr id="625" name="Line 99">
                <a:extLst>
                  <a:ext uri="{FF2B5EF4-FFF2-40B4-BE49-F238E27FC236}">
                    <a16:creationId xmlns:a16="http://schemas.microsoft.com/office/drawing/2014/main" id="{3A44931B-5C54-9A44-8E1F-0BB845391F8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6" name="Line 100">
                <a:extLst>
                  <a:ext uri="{FF2B5EF4-FFF2-40B4-BE49-F238E27FC236}">
                    <a16:creationId xmlns:a16="http://schemas.microsoft.com/office/drawing/2014/main" id="{FA9E7B3B-4FEF-F240-880E-F1F337AA721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7" name="Line 101">
                <a:extLst>
                  <a:ext uri="{FF2B5EF4-FFF2-40B4-BE49-F238E27FC236}">
                    <a16:creationId xmlns:a16="http://schemas.microsoft.com/office/drawing/2014/main" id="{5F609644-CECC-D041-8415-7F2802DE5CD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8" name="Line 102">
                <a:extLst>
                  <a:ext uri="{FF2B5EF4-FFF2-40B4-BE49-F238E27FC236}">
                    <a16:creationId xmlns:a16="http://schemas.microsoft.com/office/drawing/2014/main" id="{BC42601C-F9B2-344F-8932-F0F08E756E2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9" name="Line 103">
                <a:extLst>
                  <a:ext uri="{FF2B5EF4-FFF2-40B4-BE49-F238E27FC236}">
                    <a16:creationId xmlns:a16="http://schemas.microsoft.com/office/drawing/2014/main" id="{3D02E408-16B4-844C-8046-32238FCB54E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0" name="Line 104">
                <a:extLst>
                  <a:ext uri="{FF2B5EF4-FFF2-40B4-BE49-F238E27FC236}">
                    <a16:creationId xmlns:a16="http://schemas.microsoft.com/office/drawing/2014/main" id="{69AA2286-603C-5240-B75A-CD60320D4C3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31" name="Straight Connector 630">
              <a:extLst>
                <a:ext uri="{FF2B5EF4-FFF2-40B4-BE49-F238E27FC236}">
                  <a16:creationId xmlns:a16="http://schemas.microsoft.com/office/drawing/2014/main" id="{4D1A742B-6AA4-F24F-8E65-C3AC10E43824}"/>
                </a:ext>
              </a:extLst>
            </p:cNvPr>
            <p:cNvCxnSpPr>
              <a:cxnSpLocks/>
            </p:cNvCxnSpPr>
            <p:nvPr/>
          </p:nvCxnSpPr>
          <p:spPr>
            <a:xfrm>
              <a:off x="5607439" y="3942541"/>
              <a:ext cx="786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40" name="Group 210">
              <a:extLst>
                <a:ext uri="{FF2B5EF4-FFF2-40B4-BE49-F238E27FC236}">
                  <a16:creationId xmlns:a16="http://schemas.microsoft.com/office/drawing/2014/main" id="{AFA6C262-EBD1-7549-8F48-273F8A35B8BD}"/>
                </a:ext>
              </a:extLst>
            </p:cNvPr>
            <p:cNvGrpSpPr>
              <a:grpSpLocks/>
            </p:cNvGrpSpPr>
            <p:nvPr/>
          </p:nvGrpSpPr>
          <p:grpSpPr bwMode="auto">
            <a:xfrm>
              <a:off x="4243266" y="3093477"/>
              <a:ext cx="304800" cy="762000"/>
              <a:chOff x="3216" y="1728"/>
              <a:chExt cx="192" cy="480"/>
            </a:xfrm>
          </p:grpSpPr>
          <p:sp>
            <p:nvSpPr>
              <p:cNvPr id="641" name="Line 8">
                <a:extLst>
                  <a:ext uri="{FF2B5EF4-FFF2-40B4-BE49-F238E27FC236}">
                    <a16:creationId xmlns:a16="http://schemas.microsoft.com/office/drawing/2014/main" id="{D15F0381-9691-8442-8463-F8F6BB9B29A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2" name="Line 9">
                <a:extLst>
                  <a:ext uri="{FF2B5EF4-FFF2-40B4-BE49-F238E27FC236}">
                    <a16:creationId xmlns:a16="http://schemas.microsoft.com/office/drawing/2014/main" id="{1E09172F-D106-CF4D-A943-A5E98821896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3" name="Line 10">
                <a:extLst>
                  <a:ext uri="{FF2B5EF4-FFF2-40B4-BE49-F238E27FC236}">
                    <a16:creationId xmlns:a16="http://schemas.microsoft.com/office/drawing/2014/main" id="{B139A506-7FF2-EB44-88B6-7B9D2E007B7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4" name="Line 11">
                <a:extLst>
                  <a:ext uri="{FF2B5EF4-FFF2-40B4-BE49-F238E27FC236}">
                    <a16:creationId xmlns:a16="http://schemas.microsoft.com/office/drawing/2014/main" id="{1936FEAC-5DD0-1C42-881F-475B82A1F91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45" name="Freeform 644">
              <a:extLst>
                <a:ext uri="{FF2B5EF4-FFF2-40B4-BE49-F238E27FC236}">
                  <a16:creationId xmlns:a16="http://schemas.microsoft.com/office/drawing/2014/main" id="{F07A30E6-5D89-574D-8AAF-CB9BE7C6582F}"/>
                </a:ext>
              </a:extLst>
            </p:cNvPr>
            <p:cNvSpPr>
              <a:spLocks noChangeAspect="1"/>
            </p:cNvSpPr>
            <p:nvPr/>
          </p:nvSpPr>
          <p:spPr bwMode="auto">
            <a:xfrm>
              <a:off x="5043374" y="3092673"/>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46" name="Group 222">
              <a:extLst>
                <a:ext uri="{FF2B5EF4-FFF2-40B4-BE49-F238E27FC236}">
                  <a16:creationId xmlns:a16="http://schemas.microsoft.com/office/drawing/2014/main" id="{505E5217-2EC3-AB43-9AFC-15187E72A318}"/>
                </a:ext>
              </a:extLst>
            </p:cNvPr>
            <p:cNvGrpSpPr>
              <a:grpSpLocks/>
            </p:cNvGrpSpPr>
            <p:nvPr/>
          </p:nvGrpSpPr>
          <p:grpSpPr bwMode="auto">
            <a:xfrm>
              <a:off x="4672639" y="3784667"/>
              <a:ext cx="304800" cy="381000"/>
              <a:chOff x="4272" y="3072"/>
              <a:chExt cx="192" cy="240"/>
            </a:xfrm>
          </p:grpSpPr>
          <p:sp>
            <p:nvSpPr>
              <p:cNvPr id="647" name="Line 99">
                <a:extLst>
                  <a:ext uri="{FF2B5EF4-FFF2-40B4-BE49-F238E27FC236}">
                    <a16:creationId xmlns:a16="http://schemas.microsoft.com/office/drawing/2014/main" id="{25C5A320-ECC0-0146-9094-A5BC4B41E54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8" name="Line 100">
                <a:extLst>
                  <a:ext uri="{FF2B5EF4-FFF2-40B4-BE49-F238E27FC236}">
                    <a16:creationId xmlns:a16="http://schemas.microsoft.com/office/drawing/2014/main" id="{534F6C92-6E38-4946-B093-E717E002B75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9" name="Line 101">
                <a:extLst>
                  <a:ext uri="{FF2B5EF4-FFF2-40B4-BE49-F238E27FC236}">
                    <a16:creationId xmlns:a16="http://schemas.microsoft.com/office/drawing/2014/main" id="{D2775073-CC97-0F4E-9970-67E0F388256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0" name="Line 102">
                <a:extLst>
                  <a:ext uri="{FF2B5EF4-FFF2-40B4-BE49-F238E27FC236}">
                    <a16:creationId xmlns:a16="http://schemas.microsoft.com/office/drawing/2014/main" id="{E903DB31-8633-D04C-AF49-81F91E2C24F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1" name="Line 103">
                <a:extLst>
                  <a:ext uri="{FF2B5EF4-FFF2-40B4-BE49-F238E27FC236}">
                    <a16:creationId xmlns:a16="http://schemas.microsoft.com/office/drawing/2014/main" id="{F82C79B7-F2F9-024F-A5C1-8262C525483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2" name="Line 104">
                <a:extLst>
                  <a:ext uri="{FF2B5EF4-FFF2-40B4-BE49-F238E27FC236}">
                    <a16:creationId xmlns:a16="http://schemas.microsoft.com/office/drawing/2014/main" id="{0BF2FFFC-628B-7541-8E1D-F5C631169B1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53" name="Group 222">
              <a:extLst>
                <a:ext uri="{FF2B5EF4-FFF2-40B4-BE49-F238E27FC236}">
                  <a16:creationId xmlns:a16="http://schemas.microsoft.com/office/drawing/2014/main" id="{2138FF19-3F4F-694A-8B34-935F8083B0D4}"/>
                </a:ext>
              </a:extLst>
            </p:cNvPr>
            <p:cNvGrpSpPr>
              <a:grpSpLocks/>
            </p:cNvGrpSpPr>
            <p:nvPr/>
          </p:nvGrpSpPr>
          <p:grpSpPr bwMode="auto">
            <a:xfrm>
              <a:off x="4979587" y="3872672"/>
              <a:ext cx="304800" cy="381000"/>
              <a:chOff x="4272" y="3072"/>
              <a:chExt cx="192" cy="240"/>
            </a:xfrm>
          </p:grpSpPr>
          <p:sp>
            <p:nvSpPr>
              <p:cNvPr id="654" name="Line 99">
                <a:extLst>
                  <a:ext uri="{FF2B5EF4-FFF2-40B4-BE49-F238E27FC236}">
                    <a16:creationId xmlns:a16="http://schemas.microsoft.com/office/drawing/2014/main" id="{623CF8C0-FBE9-7C40-9CB7-C09E3BA4F4D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5" name="Line 100">
                <a:extLst>
                  <a:ext uri="{FF2B5EF4-FFF2-40B4-BE49-F238E27FC236}">
                    <a16:creationId xmlns:a16="http://schemas.microsoft.com/office/drawing/2014/main" id="{D42189A0-F21B-6240-88EC-A835F62DDE4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6" name="Line 101">
                <a:extLst>
                  <a:ext uri="{FF2B5EF4-FFF2-40B4-BE49-F238E27FC236}">
                    <a16:creationId xmlns:a16="http://schemas.microsoft.com/office/drawing/2014/main" id="{1DACA46B-98FA-A34E-A134-EE1F2055D9A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7" name="Line 102">
                <a:extLst>
                  <a:ext uri="{FF2B5EF4-FFF2-40B4-BE49-F238E27FC236}">
                    <a16:creationId xmlns:a16="http://schemas.microsoft.com/office/drawing/2014/main" id="{28BD45DD-C6F9-964E-8E66-A02D0FF35D6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8" name="Line 103">
                <a:extLst>
                  <a:ext uri="{FF2B5EF4-FFF2-40B4-BE49-F238E27FC236}">
                    <a16:creationId xmlns:a16="http://schemas.microsoft.com/office/drawing/2014/main" id="{94EB9F7B-3895-DE42-BA1A-7F9AF68F3E8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9" name="Line 104">
                <a:extLst>
                  <a:ext uri="{FF2B5EF4-FFF2-40B4-BE49-F238E27FC236}">
                    <a16:creationId xmlns:a16="http://schemas.microsoft.com/office/drawing/2014/main" id="{C15E00B4-C790-B644-ADA4-05FB0F64D7B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60" name="Freeform 659">
              <a:extLst>
                <a:ext uri="{FF2B5EF4-FFF2-40B4-BE49-F238E27FC236}">
                  <a16:creationId xmlns:a16="http://schemas.microsoft.com/office/drawing/2014/main" id="{B3443033-AC0D-2A46-8CF4-33F73FB73331}"/>
                </a:ext>
              </a:extLst>
            </p:cNvPr>
            <p:cNvSpPr>
              <a:spLocks noChangeAspect="1"/>
            </p:cNvSpPr>
            <p:nvPr/>
          </p:nvSpPr>
          <p:spPr bwMode="auto">
            <a:xfrm>
              <a:off x="6303356" y="3863261"/>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61" name="Group 222">
              <a:extLst>
                <a:ext uri="{FF2B5EF4-FFF2-40B4-BE49-F238E27FC236}">
                  <a16:creationId xmlns:a16="http://schemas.microsoft.com/office/drawing/2014/main" id="{DC1A4462-600E-CC46-B35A-04F86F0030CC}"/>
                </a:ext>
              </a:extLst>
            </p:cNvPr>
            <p:cNvGrpSpPr>
              <a:grpSpLocks/>
            </p:cNvGrpSpPr>
            <p:nvPr/>
          </p:nvGrpSpPr>
          <p:grpSpPr bwMode="auto">
            <a:xfrm>
              <a:off x="6239569" y="4643260"/>
              <a:ext cx="304800" cy="381000"/>
              <a:chOff x="4272" y="3072"/>
              <a:chExt cx="192" cy="240"/>
            </a:xfrm>
          </p:grpSpPr>
          <p:sp>
            <p:nvSpPr>
              <p:cNvPr id="662" name="Line 99">
                <a:extLst>
                  <a:ext uri="{FF2B5EF4-FFF2-40B4-BE49-F238E27FC236}">
                    <a16:creationId xmlns:a16="http://schemas.microsoft.com/office/drawing/2014/main" id="{8E6C9BFA-44CD-BA48-9E41-569D855840F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3" name="Line 100">
                <a:extLst>
                  <a:ext uri="{FF2B5EF4-FFF2-40B4-BE49-F238E27FC236}">
                    <a16:creationId xmlns:a16="http://schemas.microsoft.com/office/drawing/2014/main" id="{70B6A987-3957-C343-8AD0-2CF81CE9C1D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4" name="Line 101">
                <a:extLst>
                  <a:ext uri="{FF2B5EF4-FFF2-40B4-BE49-F238E27FC236}">
                    <a16:creationId xmlns:a16="http://schemas.microsoft.com/office/drawing/2014/main" id="{D074455E-640B-2F49-AC9C-818D6D9A3EC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5" name="Line 102">
                <a:extLst>
                  <a:ext uri="{FF2B5EF4-FFF2-40B4-BE49-F238E27FC236}">
                    <a16:creationId xmlns:a16="http://schemas.microsoft.com/office/drawing/2014/main" id="{EB6A86CA-B4CB-BE41-AAB9-05018AB6917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6" name="Line 103">
                <a:extLst>
                  <a:ext uri="{FF2B5EF4-FFF2-40B4-BE49-F238E27FC236}">
                    <a16:creationId xmlns:a16="http://schemas.microsoft.com/office/drawing/2014/main" id="{6C07C713-A7D4-7149-B3C7-3ECD74163A8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7" name="Line 104">
                <a:extLst>
                  <a:ext uri="{FF2B5EF4-FFF2-40B4-BE49-F238E27FC236}">
                    <a16:creationId xmlns:a16="http://schemas.microsoft.com/office/drawing/2014/main" id="{5A862C65-34C4-7444-8F1B-DD66155CC4C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68" name="Oval 667">
              <a:extLst>
                <a:ext uri="{FF2B5EF4-FFF2-40B4-BE49-F238E27FC236}">
                  <a16:creationId xmlns:a16="http://schemas.microsoft.com/office/drawing/2014/main" id="{89D50375-12FD-6D4E-81B0-89933F3C184C}"/>
                </a:ext>
              </a:extLst>
            </p:cNvPr>
            <p:cNvSpPr>
              <a:spLocks noChangeAspect="1" noChangeArrowheads="1"/>
            </p:cNvSpPr>
            <p:nvPr/>
          </p:nvSpPr>
          <p:spPr bwMode="auto">
            <a:xfrm>
              <a:off x="6325619" y="385786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3" name="Group 2">
            <a:extLst>
              <a:ext uri="{FF2B5EF4-FFF2-40B4-BE49-F238E27FC236}">
                <a16:creationId xmlns:a16="http://schemas.microsoft.com/office/drawing/2014/main" id="{5BAAEE55-4C48-DD4F-BD36-37D9120EB776}"/>
              </a:ext>
            </a:extLst>
          </p:cNvPr>
          <p:cNvGrpSpPr/>
          <p:nvPr/>
        </p:nvGrpSpPr>
        <p:grpSpPr>
          <a:xfrm>
            <a:off x="7767682" y="1639870"/>
            <a:ext cx="4069468" cy="4055948"/>
            <a:chOff x="7767682" y="1639870"/>
            <a:chExt cx="4069468" cy="4055948"/>
          </a:xfrm>
        </p:grpSpPr>
        <p:sp>
          <p:nvSpPr>
            <p:cNvPr id="481" name="TextBox 480">
              <a:extLst>
                <a:ext uri="{FF2B5EF4-FFF2-40B4-BE49-F238E27FC236}">
                  <a16:creationId xmlns:a16="http://schemas.microsoft.com/office/drawing/2014/main" id="{F5C58CBF-C859-5541-9819-299845070B9A}"/>
                </a:ext>
              </a:extLst>
            </p:cNvPr>
            <p:cNvSpPr txBox="1"/>
            <p:nvPr/>
          </p:nvSpPr>
          <p:spPr>
            <a:xfrm flipH="1">
              <a:off x="10570671" y="1639870"/>
              <a:ext cx="5717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9V</a:t>
              </a:r>
              <a:endParaRPr lang="en-US" sz="1400" dirty="0">
                <a:solidFill>
                  <a:srgbClr val="000000"/>
                </a:solidFill>
                <a:latin typeface="Calibri"/>
                <a:ea typeface="Calibri"/>
                <a:cs typeface="Calibri"/>
                <a:sym typeface="Calibri"/>
              </a:endParaRPr>
            </a:p>
          </p:txBody>
        </p:sp>
        <p:grpSp>
          <p:nvGrpSpPr>
            <p:cNvPr id="483" name="Group 478">
              <a:extLst>
                <a:ext uri="{FF2B5EF4-FFF2-40B4-BE49-F238E27FC236}">
                  <a16:creationId xmlns:a16="http://schemas.microsoft.com/office/drawing/2014/main" id="{F560B425-1942-8E4F-91C3-58ED0E9C09BB}"/>
                </a:ext>
              </a:extLst>
            </p:cNvPr>
            <p:cNvGrpSpPr>
              <a:grpSpLocks/>
            </p:cNvGrpSpPr>
            <p:nvPr/>
          </p:nvGrpSpPr>
          <p:grpSpPr bwMode="auto">
            <a:xfrm flipH="1">
              <a:off x="10213934" y="3555870"/>
              <a:ext cx="437080" cy="668991"/>
              <a:chOff x="4656" y="1344"/>
              <a:chExt cx="192" cy="384"/>
            </a:xfrm>
          </p:grpSpPr>
          <p:sp>
            <p:nvSpPr>
              <p:cNvPr id="523" name="Freeform 522">
                <a:extLst>
                  <a:ext uri="{FF2B5EF4-FFF2-40B4-BE49-F238E27FC236}">
                    <a16:creationId xmlns:a16="http://schemas.microsoft.com/office/drawing/2014/main" id="{93C557CC-C7D2-F249-8E52-8D1B9E4A149A}"/>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24" name="Line 36">
                <a:extLst>
                  <a:ext uri="{FF2B5EF4-FFF2-40B4-BE49-F238E27FC236}">
                    <a16:creationId xmlns:a16="http://schemas.microsoft.com/office/drawing/2014/main" id="{91BCBE8F-CACC-724D-9461-66CE23E8C10C}"/>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5" name="Line 37">
                <a:extLst>
                  <a:ext uri="{FF2B5EF4-FFF2-40B4-BE49-F238E27FC236}">
                    <a16:creationId xmlns:a16="http://schemas.microsoft.com/office/drawing/2014/main" id="{2146A595-3A5E-7543-9B6C-2040622F542E}"/>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6" name="Freeform 525">
                <a:extLst>
                  <a:ext uri="{FF2B5EF4-FFF2-40B4-BE49-F238E27FC236}">
                    <a16:creationId xmlns:a16="http://schemas.microsoft.com/office/drawing/2014/main" id="{C441896A-7402-FA4F-8F1F-C71EFE146384}"/>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573" name="TextBox 572">
              <a:extLst>
                <a:ext uri="{FF2B5EF4-FFF2-40B4-BE49-F238E27FC236}">
                  <a16:creationId xmlns:a16="http://schemas.microsoft.com/office/drawing/2014/main" id="{0E1A3FED-8333-7547-A766-AED1F94EEF8A}"/>
                </a:ext>
              </a:extLst>
            </p:cNvPr>
            <p:cNvSpPr txBox="1"/>
            <p:nvPr/>
          </p:nvSpPr>
          <p:spPr>
            <a:xfrm>
              <a:off x="11118462" y="3125167"/>
              <a:ext cx="718688" cy="338554"/>
            </a:xfrm>
            <a:prstGeom prst="rect">
              <a:avLst/>
            </a:prstGeom>
            <a:noFill/>
          </p:spPr>
          <p:txBody>
            <a:bodyPr wrap="square" rtlCol="0">
              <a:spAutoFit/>
            </a:bodyPr>
            <a:lstStyle/>
            <a:p>
              <a:r>
                <a:rPr lang="en-US" sz="1600" dirty="0"/>
                <a:t>out</a:t>
              </a:r>
            </a:p>
          </p:txBody>
        </p:sp>
        <p:cxnSp>
          <p:nvCxnSpPr>
            <p:cNvPr id="673" name="Straight Connector 672">
              <a:extLst>
                <a:ext uri="{FF2B5EF4-FFF2-40B4-BE49-F238E27FC236}">
                  <a16:creationId xmlns:a16="http://schemas.microsoft.com/office/drawing/2014/main" id="{7F4011F7-290A-8D42-8AFF-1280792123AB}"/>
                </a:ext>
              </a:extLst>
            </p:cNvPr>
            <p:cNvCxnSpPr>
              <a:cxnSpLocks/>
            </p:cNvCxnSpPr>
            <p:nvPr/>
          </p:nvCxnSpPr>
          <p:spPr>
            <a:xfrm>
              <a:off x="8951257" y="2850470"/>
              <a:ext cx="1708525" cy="942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75" name="Oval 674">
              <a:extLst>
                <a:ext uri="{FF2B5EF4-FFF2-40B4-BE49-F238E27FC236}">
                  <a16:creationId xmlns:a16="http://schemas.microsoft.com/office/drawing/2014/main" id="{9FDFB0CD-9F33-F644-9422-E69184A26C1D}"/>
                </a:ext>
              </a:extLst>
            </p:cNvPr>
            <p:cNvSpPr>
              <a:spLocks noChangeAspect="1" noChangeArrowheads="1"/>
            </p:cNvSpPr>
            <p:nvPr/>
          </p:nvSpPr>
          <p:spPr bwMode="auto">
            <a:xfrm>
              <a:off x="10579514" y="415808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679" name="Straight Connector 678">
              <a:extLst>
                <a:ext uri="{FF2B5EF4-FFF2-40B4-BE49-F238E27FC236}">
                  <a16:creationId xmlns:a16="http://schemas.microsoft.com/office/drawing/2014/main" id="{F6BE9394-1DC7-0F4D-80A9-0B1A16190CAD}"/>
                </a:ext>
              </a:extLst>
            </p:cNvPr>
            <p:cNvCxnSpPr>
              <a:cxnSpLocks/>
            </p:cNvCxnSpPr>
            <p:nvPr/>
          </p:nvCxnSpPr>
          <p:spPr>
            <a:xfrm>
              <a:off x="10651826" y="4223742"/>
              <a:ext cx="0" cy="41649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80" name="TextBox 679">
              <a:extLst>
                <a:ext uri="{FF2B5EF4-FFF2-40B4-BE49-F238E27FC236}">
                  <a16:creationId xmlns:a16="http://schemas.microsoft.com/office/drawing/2014/main" id="{97514FDD-ABC8-3C40-9103-D9038B0FFED4}"/>
                </a:ext>
              </a:extLst>
            </p:cNvPr>
            <p:cNvSpPr txBox="1"/>
            <p:nvPr/>
          </p:nvSpPr>
          <p:spPr>
            <a:xfrm>
              <a:off x="7922608" y="2327111"/>
              <a:ext cx="2101360" cy="338554"/>
            </a:xfrm>
            <a:prstGeom prst="rect">
              <a:avLst/>
            </a:prstGeom>
            <a:noFill/>
          </p:spPr>
          <p:txBody>
            <a:bodyPr wrap="square" rtlCol="0">
              <a:spAutoFit/>
            </a:bodyPr>
            <a:lstStyle/>
            <a:p>
              <a:r>
                <a:rPr lang="en-US" sz="1600" dirty="0"/>
                <a:t>Crystal Clapp</a:t>
              </a:r>
            </a:p>
          </p:txBody>
        </p:sp>
        <p:sp>
          <p:nvSpPr>
            <p:cNvPr id="681" name="Oval 680">
              <a:extLst>
                <a:ext uri="{FF2B5EF4-FFF2-40B4-BE49-F238E27FC236}">
                  <a16:creationId xmlns:a16="http://schemas.microsoft.com/office/drawing/2014/main" id="{BA6EA559-F108-7C42-AAA0-D825731CB112}"/>
                </a:ext>
              </a:extLst>
            </p:cNvPr>
            <p:cNvSpPr>
              <a:spLocks noChangeAspect="1" noChangeArrowheads="1"/>
            </p:cNvSpPr>
            <p:nvPr/>
          </p:nvSpPr>
          <p:spPr bwMode="auto">
            <a:xfrm>
              <a:off x="9852751" y="454551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82" name="Oval 681">
              <a:extLst>
                <a:ext uri="{FF2B5EF4-FFF2-40B4-BE49-F238E27FC236}">
                  <a16:creationId xmlns:a16="http://schemas.microsoft.com/office/drawing/2014/main" id="{9AFED0DA-1EA2-E345-AA43-766904DDBECE}"/>
                </a:ext>
              </a:extLst>
            </p:cNvPr>
            <p:cNvSpPr>
              <a:spLocks noChangeAspect="1" noChangeArrowheads="1"/>
            </p:cNvSpPr>
            <p:nvPr/>
          </p:nvSpPr>
          <p:spPr bwMode="auto">
            <a:xfrm>
              <a:off x="9841604" y="382320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683" name="Group 210">
              <a:extLst>
                <a:ext uri="{FF2B5EF4-FFF2-40B4-BE49-F238E27FC236}">
                  <a16:creationId xmlns:a16="http://schemas.microsoft.com/office/drawing/2014/main" id="{61D39B91-41BE-D74C-A244-47998053DC83}"/>
                </a:ext>
              </a:extLst>
            </p:cNvPr>
            <p:cNvGrpSpPr>
              <a:grpSpLocks/>
            </p:cNvGrpSpPr>
            <p:nvPr/>
          </p:nvGrpSpPr>
          <p:grpSpPr bwMode="auto">
            <a:xfrm>
              <a:off x="9772167" y="3934610"/>
              <a:ext cx="304800" cy="762000"/>
              <a:chOff x="3216" y="1728"/>
              <a:chExt cx="192" cy="480"/>
            </a:xfrm>
          </p:grpSpPr>
          <p:sp>
            <p:nvSpPr>
              <p:cNvPr id="726" name="Line 8">
                <a:extLst>
                  <a:ext uri="{FF2B5EF4-FFF2-40B4-BE49-F238E27FC236}">
                    <a16:creationId xmlns:a16="http://schemas.microsoft.com/office/drawing/2014/main" id="{B5A7D464-5F75-D946-AEB3-8D29DDA1723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7" name="Line 9">
                <a:extLst>
                  <a:ext uri="{FF2B5EF4-FFF2-40B4-BE49-F238E27FC236}">
                    <a16:creationId xmlns:a16="http://schemas.microsoft.com/office/drawing/2014/main" id="{7BE00166-0D35-E743-9A0D-C7815F471A5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8" name="Line 10">
                <a:extLst>
                  <a:ext uri="{FF2B5EF4-FFF2-40B4-BE49-F238E27FC236}">
                    <a16:creationId xmlns:a16="http://schemas.microsoft.com/office/drawing/2014/main" id="{6FA56F0C-4A22-DE44-BC61-5623F3541E2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9" name="Line 11">
                <a:extLst>
                  <a:ext uri="{FF2B5EF4-FFF2-40B4-BE49-F238E27FC236}">
                    <a16:creationId xmlns:a16="http://schemas.microsoft.com/office/drawing/2014/main" id="{66504DFB-F771-BC4E-985D-232A518827F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84" name="Group 210">
              <a:extLst>
                <a:ext uri="{FF2B5EF4-FFF2-40B4-BE49-F238E27FC236}">
                  <a16:creationId xmlns:a16="http://schemas.microsoft.com/office/drawing/2014/main" id="{DF2B1648-43ED-A142-9382-E67972A959F6}"/>
                </a:ext>
              </a:extLst>
            </p:cNvPr>
            <p:cNvGrpSpPr>
              <a:grpSpLocks/>
            </p:cNvGrpSpPr>
            <p:nvPr/>
          </p:nvGrpSpPr>
          <p:grpSpPr bwMode="auto">
            <a:xfrm>
              <a:off x="9764277" y="4555282"/>
              <a:ext cx="304800" cy="762000"/>
              <a:chOff x="3216" y="1728"/>
              <a:chExt cx="192" cy="480"/>
            </a:xfrm>
          </p:grpSpPr>
          <p:sp>
            <p:nvSpPr>
              <p:cNvPr id="722" name="Line 8">
                <a:extLst>
                  <a:ext uri="{FF2B5EF4-FFF2-40B4-BE49-F238E27FC236}">
                    <a16:creationId xmlns:a16="http://schemas.microsoft.com/office/drawing/2014/main" id="{10EA7429-BECF-1446-BFDA-9BB4F73BCB3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3" name="Line 9">
                <a:extLst>
                  <a:ext uri="{FF2B5EF4-FFF2-40B4-BE49-F238E27FC236}">
                    <a16:creationId xmlns:a16="http://schemas.microsoft.com/office/drawing/2014/main" id="{CC916E4F-0DB3-0642-82E1-EE22A31F763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4" name="Line 10">
                <a:extLst>
                  <a:ext uri="{FF2B5EF4-FFF2-40B4-BE49-F238E27FC236}">
                    <a16:creationId xmlns:a16="http://schemas.microsoft.com/office/drawing/2014/main" id="{345BCD01-D3D1-5A46-9751-71B05FF91B4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5" name="Line 11">
                <a:extLst>
                  <a:ext uri="{FF2B5EF4-FFF2-40B4-BE49-F238E27FC236}">
                    <a16:creationId xmlns:a16="http://schemas.microsoft.com/office/drawing/2014/main" id="{DA77193E-FF1C-134C-A0D7-1403016F820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85" name="Group 222">
              <a:extLst>
                <a:ext uri="{FF2B5EF4-FFF2-40B4-BE49-F238E27FC236}">
                  <a16:creationId xmlns:a16="http://schemas.microsoft.com/office/drawing/2014/main" id="{7D022E26-95C8-2C4D-97F0-919ACBE4A503}"/>
                </a:ext>
              </a:extLst>
            </p:cNvPr>
            <p:cNvGrpSpPr>
              <a:grpSpLocks/>
            </p:cNvGrpSpPr>
            <p:nvPr/>
          </p:nvGrpSpPr>
          <p:grpSpPr bwMode="auto">
            <a:xfrm>
              <a:off x="9762852" y="5162301"/>
              <a:ext cx="304800" cy="381000"/>
              <a:chOff x="4272" y="3072"/>
              <a:chExt cx="192" cy="240"/>
            </a:xfrm>
          </p:grpSpPr>
          <p:sp>
            <p:nvSpPr>
              <p:cNvPr id="716" name="Line 99">
                <a:extLst>
                  <a:ext uri="{FF2B5EF4-FFF2-40B4-BE49-F238E27FC236}">
                    <a16:creationId xmlns:a16="http://schemas.microsoft.com/office/drawing/2014/main" id="{9AAC79CB-B2FA-D04E-828F-F36D0E09697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7" name="Line 100">
                <a:extLst>
                  <a:ext uri="{FF2B5EF4-FFF2-40B4-BE49-F238E27FC236}">
                    <a16:creationId xmlns:a16="http://schemas.microsoft.com/office/drawing/2014/main" id="{231C4569-075A-C84B-B863-E9C511F2A97B}"/>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8" name="Line 101">
                <a:extLst>
                  <a:ext uri="{FF2B5EF4-FFF2-40B4-BE49-F238E27FC236}">
                    <a16:creationId xmlns:a16="http://schemas.microsoft.com/office/drawing/2014/main" id="{E62FE311-1F9E-3540-8637-922EF572C8C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9" name="Line 102">
                <a:extLst>
                  <a:ext uri="{FF2B5EF4-FFF2-40B4-BE49-F238E27FC236}">
                    <a16:creationId xmlns:a16="http://schemas.microsoft.com/office/drawing/2014/main" id="{E27D377D-63AE-724C-B057-06E42B96693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0" name="Line 103">
                <a:extLst>
                  <a:ext uri="{FF2B5EF4-FFF2-40B4-BE49-F238E27FC236}">
                    <a16:creationId xmlns:a16="http://schemas.microsoft.com/office/drawing/2014/main" id="{C0458B8C-09CE-7D4C-AEBD-46BA82062AB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1" name="Line 104">
                <a:extLst>
                  <a:ext uri="{FF2B5EF4-FFF2-40B4-BE49-F238E27FC236}">
                    <a16:creationId xmlns:a16="http://schemas.microsoft.com/office/drawing/2014/main" id="{4B7CC635-6883-8449-AC6D-229747C8D72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86" name="Straight Connector 685">
              <a:extLst>
                <a:ext uri="{FF2B5EF4-FFF2-40B4-BE49-F238E27FC236}">
                  <a16:creationId xmlns:a16="http://schemas.microsoft.com/office/drawing/2014/main" id="{66B4435F-13D8-1945-846B-B484BB7F858E}"/>
                </a:ext>
              </a:extLst>
            </p:cNvPr>
            <p:cNvCxnSpPr>
              <a:cxnSpLocks/>
            </p:cNvCxnSpPr>
            <p:nvPr/>
          </p:nvCxnSpPr>
          <p:spPr>
            <a:xfrm>
              <a:off x="9859186" y="4614099"/>
              <a:ext cx="786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87" name="Group 210">
              <a:extLst>
                <a:ext uri="{FF2B5EF4-FFF2-40B4-BE49-F238E27FC236}">
                  <a16:creationId xmlns:a16="http://schemas.microsoft.com/office/drawing/2014/main" id="{B538BCA2-9066-0B4D-B7EB-394950435983}"/>
                </a:ext>
              </a:extLst>
            </p:cNvPr>
            <p:cNvGrpSpPr>
              <a:grpSpLocks/>
            </p:cNvGrpSpPr>
            <p:nvPr/>
          </p:nvGrpSpPr>
          <p:grpSpPr bwMode="auto">
            <a:xfrm>
              <a:off x="9435174" y="2832663"/>
              <a:ext cx="304800" cy="762000"/>
              <a:chOff x="3216" y="1728"/>
              <a:chExt cx="192" cy="480"/>
            </a:xfrm>
          </p:grpSpPr>
          <p:sp>
            <p:nvSpPr>
              <p:cNvPr id="712" name="Line 8">
                <a:extLst>
                  <a:ext uri="{FF2B5EF4-FFF2-40B4-BE49-F238E27FC236}">
                    <a16:creationId xmlns:a16="http://schemas.microsoft.com/office/drawing/2014/main" id="{6C77E5EE-3079-4944-9BA3-D2D355A4AB1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3" name="Line 9">
                <a:extLst>
                  <a:ext uri="{FF2B5EF4-FFF2-40B4-BE49-F238E27FC236}">
                    <a16:creationId xmlns:a16="http://schemas.microsoft.com/office/drawing/2014/main" id="{B50DD889-2ABC-704E-92F2-D9503510891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4" name="Line 10">
                <a:extLst>
                  <a:ext uri="{FF2B5EF4-FFF2-40B4-BE49-F238E27FC236}">
                    <a16:creationId xmlns:a16="http://schemas.microsoft.com/office/drawing/2014/main" id="{8E62A679-E34B-974F-8FA4-C6F322B243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5" name="Line 11">
                <a:extLst>
                  <a:ext uri="{FF2B5EF4-FFF2-40B4-BE49-F238E27FC236}">
                    <a16:creationId xmlns:a16="http://schemas.microsoft.com/office/drawing/2014/main" id="{21AB4D70-3BE4-A645-837B-ADF452B1C37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88" name="Freeform 687">
              <a:extLst>
                <a:ext uri="{FF2B5EF4-FFF2-40B4-BE49-F238E27FC236}">
                  <a16:creationId xmlns:a16="http://schemas.microsoft.com/office/drawing/2014/main" id="{626390E8-7AB6-DC48-957D-21129B3D8076}"/>
                </a:ext>
              </a:extLst>
            </p:cNvPr>
            <p:cNvSpPr>
              <a:spLocks noChangeAspect="1"/>
            </p:cNvSpPr>
            <p:nvPr/>
          </p:nvSpPr>
          <p:spPr bwMode="auto">
            <a:xfrm>
              <a:off x="8895880" y="2862712"/>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90" name="Group 222">
              <a:extLst>
                <a:ext uri="{FF2B5EF4-FFF2-40B4-BE49-F238E27FC236}">
                  <a16:creationId xmlns:a16="http://schemas.microsoft.com/office/drawing/2014/main" id="{D03060DD-E039-4747-8CAA-AA5E4D61F30C}"/>
                </a:ext>
              </a:extLst>
            </p:cNvPr>
            <p:cNvGrpSpPr>
              <a:grpSpLocks/>
            </p:cNvGrpSpPr>
            <p:nvPr/>
          </p:nvGrpSpPr>
          <p:grpSpPr bwMode="auto">
            <a:xfrm>
              <a:off x="9442517" y="3388249"/>
              <a:ext cx="304800" cy="381000"/>
              <a:chOff x="4272" y="3072"/>
              <a:chExt cx="192" cy="240"/>
            </a:xfrm>
          </p:grpSpPr>
          <p:sp>
            <p:nvSpPr>
              <p:cNvPr id="700" name="Line 99">
                <a:extLst>
                  <a:ext uri="{FF2B5EF4-FFF2-40B4-BE49-F238E27FC236}">
                    <a16:creationId xmlns:a16="http://schemas.microsoft.com/office/drawing/2014/main" id="{8128633A-DE98-AD4C-BF69-A3D99BA17E0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1" name="Line 100">
                <a:extLst>
                  <a:ext uri="{FF2B5EF4-FFF2-40B4-BE49-F238E27FC236}">
                    <a16:creationId xmlns:a16="http://schemas.microsoft.com/office/drawing/2014/main" id="{C4334777-5B43-BA45-AA95-44CFEB7728B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2" name="Line 101">
                <a:extLst>
                  <a:ext uri="{FF2B5EF4-FFF2-40B4-BE49-F238E27FC236}">
                    <a16:creationId xmlns:a16="http://schemas.microsoft.com/office/drawing/2014/main" id="{5CE7AE29-434B-EF4C-84E2-30E3E32342D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3" name="Line 102">
                <a:extLst>
                  <a:ext uri="{FF2B5EF4-FFF2-40B4-BE49-F238E27FC236}">
                    <a16:creationId xmlns:a16="http://schemas.microsoft.com/office/drawing/2014/main" id="{159311E8-DA8D-CC40-8B85-89C30494A07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4" name="Line 103">
                <a:extLst>
                  <a:ext uri="{FF2B5EF4-FFF2-40B4-BE49-F238E27FC236}">
                    <a16:creationId xmlns:a16="http://schemas.microsoft.com/office/drawing/2014/main" id="{263BA02C-316D-264F-8CE6-DAD48569476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5" name="Line 104">
                <a:extLst>
                  <a:ext uri="{FF2B5EF4-FFF2-40B4-BE49-F238E27FC236}">
                    <a16:creationId xmlns:a16="http://schemas.microsoft.com/office/drawing/2014/main" id="{EEC1C355-BA50-DC45-A5B9-336D291730F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91" name="Freeform 690">
              <a:extLst>
                <a:ext uri="{FF2B5EF4-FFF2-40B4-BE49-F238E27FC236}">
                  <a16:creationId xmlns:a16="http://schemas.microsoft.com/office/drawing/2014/main" id="{13DF603D-8DC2-324A-8CB8-E0CE17B3B07C}"/>
                </a:ext>
              </a:extLst>
            </p:cNvPr>
            <p:cNvSpPr>
              <a:spLocks noChangeAspect="1"/>
            </p:cNvSpPr>
            <p:nvPr/>
          </p:nvSpPr>
          <p:spPr bwMode="auto">
            <a:xfrm>
              <a:off x="10555103" y="4534819"/>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92" name="Group 222">
              <a:extLst>
                <a:ext uri="{FF2B5EF4-FFF2-40B4-BE49-F238E27FC236}">
                  <a16:creationId xmlns:a16="http://schemas.microsoft.com/office/drawing/2014/main" id="{3EAE7021-7A20-164A-B23E-6209BEA0292D}"/>
                </a:ext>
              </a:extLst>
            </p:cNvPr>
            <p:cNvGrpSpPr>
              <a:grpSpLocks/>
            </p:cNvGrpSpPr>
            <p:nvPr/>
          </p:nvGrpSpPr>
          <p:grpSpPr bwMode="auto">
            <a:xfrm>
              <a:off x="10491316" y="5314818"/>
              <a:ext cx="304800" cy="381000"/>
              <a:chOff x="4272" y="3072"/>
              <a:chExt cx="192" cy="240"/>
            </a:xfrm>
          </p:grpSpPr>
          <p:sp>
            <p:nvSpPr>
              <p:cNvPr id="694" name="Line 99">
                <a:extLst>
                  <a:ext uri="{FF2B5EF4-FFF2-40B4-BE49-F238E27FC236}">
                    <a16:creationId xmlns:a16="http://schemas.microsoft.com/office/drawing/2014/main" id="{03B28F80-E06A-134E-B508-8AA240CB752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5" name="Line 100">
                <a:extLst>
                  <a:ext uri="{FF2B5EF4-FFF2-40B4-BE49-F238E27FC236}">
                    <a16:creationId xmlns:a16="http://schemas.microsoft.com/office/drawing/2014/main" id="{46295122-8D12-4743-B0AC-C127999AFED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6" name="Line 101">
                <a:extLst>
                  <a:ext uri="{FF2B5EF4-FFF2-40B4-BE49-F238E27FC236}">
                    <a16:creationId xmlns:a16="http://schemas.microsoft.com/office/drawing/2014/main" id="{C88FECEA-4528-DC44-8D30-D07E1C4C46D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7" name="Line 102">
                <a:extLst>
                  <a:ext uri="{FF2B5EF4-FFF2-40B4-BE49-F238E27FC236}">
                    <a16:creationId xmlns:a16="http://schemas.microsoft.com/office/drawing/2014/main" id="{AB457583-AD0E-C649-9022-B63EF8A1978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8" name="Line 103">
                <a:extLst>
                  <a:ext uri="{FF2B5EF4-FFF2-40B4-BE49-F238E27FC236}">
                    <a16:creationId xmlns:a16="http://schemas.microsoft.com/office/drawing/2014/main" id="{D5E9A508-0C5C-3143-9541-4B9EAF97BFA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9" name="Line 104">
                <a:extLst>
                  <a:ext uri="{FF2B5EF4-FFF2-40B4-BE49-F238E27FC236}">
                    <a16:creationId xmlns:a16="http://schemas.microsoft.com/office/drawing/2014/main" id="{C867C164-C1AA-444E-A41D-84F82A869E6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93" name="Oval 692">
              <a:extLst>
                <a:ext uri="{FF2B5EF4-FFF2-40B4-BE49-F238E27FC236}">
                  <a16:creationId xmlns:a16="http://schemas.microsoft.com/office/drawing/2014/main" id="{565CA1B9-11EB-B344-9030-75344BDDD9C5}"/>
                </a:ext>
              </a:extLst>
            </p:cNvPr>
            <p:cNvSpPr>
              <a:spLocks noChangeAspect="1" noChangeArrowheads="1"/>
            </p:cNvSpPr>
            <p:nvPr/>
          </p:nvSpPr>
          <p:spPr bwMode="auto">
            <a:xfrm>
              <a:off x="10577366" y="452942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62" name="Freeform 761">
              <a:extLst>
                <a:ext uri="{FF2B5EF4-FFF2-40B4-BE49-F238E27FC236}">
                  <a16:creationId xmlns:a16="http://schemas.microsoft.com/office/drawing/2014/main" id="{4D17F137-D285-D247-8FF1-71D59B47DA8D}"/>
                </a:ext>
              </a:extLst>
            </p:cNvPr>
            <p:cNvSpPr>
              <a:spLocks noChangeAspect="1"/>
            </p:cNvSpPr>
            <p:nvPr/>
          </p:nvSpPr>
          <p:spPr bwMode="auto">
            <a:xfrm>
              <a:off x="10565165" y="2080935"/>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763" name="Oval 762">
              <a:extLst>
                <a:ext uri="{FF2B5EF4-FFF2-40B4-BE49-F238E27FC236}">
                  <a16:creationId xmlns:a16="http://schemas.microsoft.com/office/drawing/2014/main" id="{7A539C5A-57A0-A040-A057-D9BE97414C38}"/>
                </a:ext>
              </a:extLst>
            </p:cNvPr>
            <p:cNvSpPr>
              <a:spLocks noChangeAspect="1" noChangeArrowheads="1"/>
            </p:cNvSpPr>
            <p:nvPr/>
          </p:nvSpPr>
          <p:spPr bwMode="auto">
            <a:xfrm>
              <a:off x="8912179" y="382105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764" name="Group 210">
              <a:extLst>
                <a:ext uri="{FF2B5EF4-FFF2-40B4-BE49-F238E27FC236}">
                  <a16:creationId xmlns:a16="http://schemas.microsoft.com/office/drawing/2014/main" id="{25CD1232-52C3-6049-AB4D-3022768BCA15}"/>
                </a:ext>
              </a:extLst>
            </p:cNvPr>
            <p:cNvGrpSpPr>
              <a:grpSpLocks/>
            </p:cNvGrpSpPr>
            <p:nvPr/>
          </p:nvGrpSpPr>
          <p:grpSpPr bwMode="auto">
            <a:xfrm rot="5400000">
              <a:off x="10667733" y="3158786"/>
              <a:ext cx="304800" cy="762000"/>
              <a:chOff x="3216" y="1728"/>
              <a:chExt cx="192" cy="480"/>
            </a:xfrm>
          </p:grpSpPr>
          <p:sp>
            <p:nvSpPr>
              <p:cNvPr id="765" name="Line 8">
                <a:extLst>
                  <a:ext uri="{FF2B5EF4-FFF2-40B4-BE49-F238E27FC236}">
                    <a16:creationId xmlns:a16="http://schemas.microsoft.com/office/drawing/2014/main" id="{17D2E54B-D4FB-5149-B8D5-6C6D219A062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6" name="Line 9">
                <a:extLst>
                  <a:ext uri="{FF2B5EF4-FFF2-40B4-BE49-F238E27FC236}">
                    <a16:creationId xmlns:a16="http://schemas.microsoft.com/office/drawing/2014/main" id="{7711B630-2258-7C4B-BC2E-B5E356C05D4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7" name="Line 10">
                <a:extLst>
                  <a:ext uri="{FF2B5EF4-FFF2-40B4-BE49-F238E27FC236}">
                    <a16:creationId xmlns:a16="http://schemas.microsoft.com/office/drawing/2014/main" id="{D15D2165-2069-B44D-A8C2-DD345C6421E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8" name="Line 11">
                <a:extLst>
                  <a:ext uri="{FF2B5EF4-FFF2-40B4-BE49-F238E27FC236}">
                    <a16:creationId xmlns:a16="http://schemas.microsoft.com/office/drawing/2014/main" id="{2C603981-4805-BC48-9EDE-C2634DB6A8F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74" name="Oval 773">
              <a:extLst>
                <a:ext uri="{FF2B5EF4-FFF2-40B4-BE49-F238E27FC236}">
                  <a16:creationId xmlns:a16="http://schemas.microsoft.com/office/drawing/2014/main" id="{70E419B7-018E-8D4B-A26F-A12B8E14BE98}"/>
                </a:ext>
              </a:extLst>
            </p:cNvPr>
            <p:cNvSpPr>
              <a:spLocks noChangeAspect="1" noChangeArrowheads="1"/>
            </p:cNvSpPr>
            <p:nvPr/>
          </p:nvSpPr>
          <p:spPr bwMode="auto">
            <a:xfrm>
              <a:off x="10585838" y="203908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75" name="Oval 774">
              <a:extLst>
                <a:ext uri="{FF2B5EF4-FFF2-40B4-BE49-F238E27FC236}">
                  <a16:creationId xmlns:a16="http://schemas.microsoft.com/office/drawing/2014/main" id="{FB1EFC25-E2D7-2944-8EAA-4B041685E418}"/>
                </a:ext>
              </a:extLst>
            </p:cNvPr>
            <p:cNvSpPr>
              <a:spLocks noChangeAspect="1" noChangeArrowheads="1"/>
            </p:cNvSpPr>
            <p:nvPr/>
          </p:nvSpPr>
          <p:spPr bwMode="auto">
            <a:xfrm>
              <a:off x="11091473" y="3478692"/>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76" name="Freeform 775">
              <a:extLst>
                <a:ext uri="{FF2B5EF4-FFF2-40B4-BE49-F238E27FC236}">
                  <a16:creationId xmlns:a16="http://schemas.microsoft.com/office/drawing/2014/main" id="{81060E42-0075-1340-BDCE-7C993D5EAC9D}"/>
                </a:ext>
              </a:extLst>
            </p:cNvPr>
            <p:cNvSpPr>
              <a:spLocks noChangeAspect="1"/>
            </p:cNvSpPr>
            <p:nvPr/>
          </p:nvSpPr>
          <p:spPr bwMode="auto">
            <a:xfrm>
              <a:off x="8893731" y="3877995"/>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777" name="Straight Connector 776">
              <a:extLst>
                <a:ext uri="{FF2B5EF4-FFF2-40B4-BE49-F238E27FC236}">
                  <a16:creationId xmlns:a16="http://schemas.microsoft.com/office/drawing/2014/main" id="{5DFA8A91-170B-384B-AA70-571DB5E1CD9D}"/>
                </a:ext>
              </a:extLst>
            </p:cNvPr>
            <p:cNvCxnSpPr>
              <a:cxnSpLocks/>
            </p:cNvCxnSpPr>
            <p:nvPr/>
          </p:nvCxnSpPr>
          <p:spPr>
            <a:xfrm>
              <a:off x="8178882" y="3875590"/>
              <a:ext cx="2047814" cy="1407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8" name="Straight Connector 777">
              <a:extLst>
                <a:ext uri="{FF2B5EF4-FFF2-40B4-BE49-F238E27FC236}">
                  <a16:creationId xmlns:a16="http://schemas.microsoft.com/office/drawing/2014/main" id="{F66DC287-06DC-7848-8639-8AF76E6364D3}"/>
                </a:ext>
              </a:extLst>
            </p:cNvPr>
            <p:cNvCxnSpPr>
              <a:cxnSpLocks/>
            </p:cNvCxnSpPr>
            <p:nvPr/>
          </p:nvCxnSpPr>
          <p:spPr>
            <a:xfrm>
              <a:off x="8976144" y="3522482"/>
              <a:ext cx="0" cy="41649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79" name="Group 222">
              <a:extLst>
                <a:ext uri="{FF2B5EF4-FFF2-40B4-BE49-F238E27FC236}">
                  <a16:creationId xmlns:a16="http://schemas.microsoft.com/office/drawing/2014/main" id="{6666A75C-EB63-884F-B758-16430D440B30}"/>
                </a:ext>
              </a:extLst>
            </p:cNvPr>
            <p:cNvGrpSpPr>
              <a:grpSpLocks/>
            </p:cNvGrpSpPr>
            <p:nvPr/>
          </p:nvGrpSpPr>
          <p:grpSpPr bwMode="auto">
            <a:xfrm>
              <a:off x="8820891" y="4670264"/>
              <a:ext cx="304800" cy="381000"/>
              <a:chOff x="4272" y="3072"/>
              <a:chExt cx="192" cy="240"/>
            </a:xfrm>
          </p:grpSpPr>
          <p:sp>
            <p:nvSpPr>
              <p:cNvPr id="780" name="Line 99">
                <a:extLst>
                  <a:ext uri="{FF2B5EF4-FFF2-40B4-BE49-F238E27FC236}">
                    <a16:creationId xmlns:a16="http://schemas.microsoft.com/office/drawing/2014/main" id="{7E02A6A5-2388-6E4D-A8D1-11CA1FEFD08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1" name="Line 100">
                <a:extLst>
                  <a:ext uri="{FF2B5EF4-FFF2-40B4-BE49-F238E27FC236}">
                    <a16:creationId xmlns:a16="http://schemas.microsoft.com/office/drawing/2014/main" id="{994B9549-1830-C043-891A-300A1958C41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2" name="Line 101">
                <a:extLst>
                  <a:ext uri="{FF2B5EF4-FFF2-40B4-BE49-F238E27FC236}">
                    <a16:creationId xmlns:a16="http://schemas.microsoft.com/office/drawing/2014/main" id="{77941200-B924-EE4D-BCFC-269F442EA54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3" name="Line 102">
                <a:extLst>
                  <a:ext uri="{FF2B5EF4-FFF2-40B4-BE49-F238E27FC236}">
                    <a16:creationId xmlns:a16="http://schemas.microsoft.com/office/drawing/2014/main" id="{770D124D-3769-9940-845D-C1C4AD04850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4" name="Line 103">
                <a:extLst>
                  <a:ext uri="{FF2B5EF4-FFF2-40B4-BE49-F238E27FC236}">
                    <a16:creationId xmlns:a16="http://schemas.microsoft.com/office/drawing/2014/main" id="{C3E52D73-668A-DF4F-9C2F-C894E0890B6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5" name="Line 104">
                <a:extLst>
                  <a:ext uri="{FF2B5EF4-FFF2-40B4-BE49-F238E27FC236}">
                    <a16:creationId xmlns:a16="http://schemas.microsoft.com/office/drawing/2014/main" id="{7A51883B-86CF-A444-8D21-FB2EBB1379F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86" name="Straight Connector 785">
              <a:extLst>
                <a:ext uri="{FF2B5EF4-FFF2-40B4-BE49-F238E27FC236}">
                  <a16:creationId xmlns:a16="http://schemas.microsoft.com/office/drawing/2014/main" id="{E9BFF097-88EB-5C40-9603-88674CDD5383}"/>
                </a:ext>
              </a:extLst>
            </p:cNvPr>
            <p:cNvCxnSpPr>
              <a:cxnSpLocks/>
            </p:cNvCxnSpPr>
            <p:nvPr/>
          </p:nvCxnSpPr>
          <p:spPr>
            <a:xfrm>
              <a:off x="10649680" y="2777758"/>
              <a:ext cx="0" cy="90024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88" name="Group 221">
              <a:extLst>
                <a:ext uri="{FF2B5EF4-FFF2-40B4-BE49-F238E27FC236}">
                  <a16:creationId xmlns:a16="http://schemas.microsoft.com/office/drawing/2014/main" id="{688EA5DF-16B8-5E4A-9026-46176A54E23D}"/>
                </a:ext>
              </a:extLst>
            </p:cNvPr>
            <p:cNvGrpSpPr>
              <a:grpSpLocks/>
            </p:cNvGrpSpPr>
            <p:nvPr/>
          </p:nvGrpSpPr>
          <p:grpSpPr bwMode="auto">
            <a:xfrm>
              <a:off x="7923407" y="3884301"/>
              <a:ext cx="549275" cy="1004887"/>
              <a:chOff x="2189" y="1066"/>
              <a:chExt cx="346" cy="633"/>
            </a:xfrm>
          </p:grpSpPr>
          <p:sp>
            <p:nvSpPr>
              <p:cNvPr id="790" name="Line 222">
                <a:extLst>
                  <a:ext uri="{FF2B5EF4-FFF2-40B4-BE49-F238E27FC236}">
                    <a16:creationId xmlns:a16="http://schemas.microsoft.com/office/drawing/2014/main" id="{017CA61F-EF4A-1F40-BEB4-B5180382EC36}"/>
                  </a:ext>
                </a:extLst>
              </p:cNvPr>
              <p:cNvSpPr>
                <a:spLocks noChangeShapeType="1"/>
              </p:cNvSpPr>
              <p:nvPr/>
            </p:nvSpPr>
            <p:spPr bwMode="auto">
              <a:xfrm>
                <a:off x="2189" y="1296"/>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1" name="Line 223">
                <a:extLst>
                  <a:ext uri="{FF2B5EF4-FFF2-40B4-BE49-F238E27FC236}">
                    <a16:creationId xmlns:a16="http://schemas.microsoft.com/office/drawing/2014/main" id="{73B6683D-5E9B-8249-BE97-BDFD4767B8BF}"/>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2" name="Line 224">
                <a:extLst>
                  <a:ext uri="{FF2B5EF4-FFF2-40B4-BE49-F238E27FC236}">
                    <a16:creationId xmlns:a16="http://schemas.microsoft.com/office/drawing/2014/main" id="{67C410CA-521D-1B40-9B69-4A640E544C15}"/>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3" name="Line 225">
                <a:extLst>
                  <a:ext uri="{FF2B5EF4-FFF2-40B4-BE49-F238E27FC236}">
                    <a16:creationId xmlns:a16="http://schemas.microsoft.com/office/drawing/2014/main" id="{65492310-86A3-4943-A8DA-51D673006191}"/>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5" name="Rectangle 227">
                <a:extLst>
                  <a:ext uri="{FF2B5EF4-FFF2-40B4-BE49-F238E27FC236}">
                    <a16:creationId xmlns:a16="http://schemas.microsoft.com/office/drawing/2014/main" id="{B544E67A-D7B5-5F4D-8D6C-D28F7FBB3AC6}"/>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89" name="Freeform 341">
              <a:extLst>
                <a:ext uri="{FF2B5EF4-FFF2-40B4-BE49-F238E27FC236}">
                  <a16:creationId xmlns:a16="http://schemas.microsoft.com/office/drawing/2014/main" id="{683E6358-B3D1-F141-94E6-4BA02567D259}"/>
                </a:ext>
              </a:extLst>
            </p:cNvPr>
            <p:cNvSpPr>
              <a:spLocks/>
            </p:cNvSpPr>
            <p:nvPr/>
          </p:nvSpPr>
          <p:spPr bwMode="auto">
            <a:xfrm>
              <a:off x="7767682" y="2532597"/>
              <a:ext cx="285400" cy="836239"/>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nvGrpSpPr>
            <p:cNvPr id="796" name="Group 222">
              <a:extLst>
                <a:ext uri="{FF2B5EF4-FFF2-40B4-BE49-F238E27FC236}">
                  <a16:creationId xmlns:a16="http://schemas.microsoft.com/office/drawing/2014/main" id="{E8F00C2A-A8B8-2E49-9056-7E01656ADFA2}"/>
                </a:ext>
              </a:extLst>
            </p:cNvPr>
            <p:cNvGrpSpPr>
              <a:grpSpLocks/>
            </p:cNvGrpSpPr>
            <p:nvPr/>
          </p:nvGrpSpPr>
          <p:grpSpPr bwMode="auto">
            <a:xfrm>
              <a:off x="8046013" y="4784027"/>
              <a:ext cx="304800" cy="381000"/>
              <a:chOff x="4272" y="3072"/>
              <a:chExt cx="192" cy="240"/>
            </a:xfrm>
          </p:grpSpPr>
          <p:sp>
            <p:nvSpPr>
              <p:cNvPr id="797" name="Line 99">
                <a:extLst>
                  <a:ext uri="{FF2B5EF4-FFF2-40B4-BE49-F238E27FC236}">
                    <a16:creationId xmlns:a16="http://schemas.microsoft.com/office/drawing/2014/main" id="{C2C7D89D-3A45-DD49-8A1C-A1A1A2B2961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8" name="Line 100">
                <a:extLst>
                  <a:ext uri="{FF2B5EF4-FFF2-40B4-BE49-F238E27FC236}">
                    <a16:creationId xmlns:a16="http://schemas.microsoft.com/office/drawing/2014/main" id="{2DE3C5F6-04F5-0642-A181-C591F12B6E8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9" name="Line 101">
                <a:extLst>
                  <a:ext uri="{FF2B5EF4-FFF2-40B4-BE49-F238E27FC236}">
                    <a16:creationId xmlns:a16="http://schemas.microsoft.com/office/drawing/2014/main" id="{8BDC9F6F-E43E-3546-9E75-ADFF2FDC52A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0" name="Line 102">
                <a:extLst>
                  <a:ext uri="{FF2B5EF4-FFF2-40B4-BE49-F238E27FC236}">
                    <a16:creationId xmlns:a16="http://schemas.microsoft.com/office/drawing/2014/main" id="{4E9B2609-AF1C-3C45-8143-45C209BFCF3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1" name="Line 103">
                <a:extLst>
                  <a:ext uri="{FF2B5EF4-FFF2-40B4-BE49-F238E27FC236}">
                    <a16:creationId xmlns:a16="http://schemas.microsoft.com/office/drawing/2014/main" id="{E214876B-065F-174F-92C9-EE799337041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2" name="Line 104">
                <a:extLst>
                  <a:ext uri="{FF2B5EF4-FFF2-40B4-BE49-F238E27FC236}">
                    <a16:creationId xmlns:a16="http://schemas.microsoft.com/office/drawing/2014/main" id="{BFB512F2-B9D3-1444-8E32-FF06583CB92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03" name="Straight Connector 802">
              <a:extLst>
                <a:ext uri="{FF2B5EF4-FFF2-40B4-BE49-F238E27FC236}">
                  <a16:creationId xmlns:a16="http://schemas.microsoft.com/office/drawing/2014/main" id="{BBCFD950-3C63-D040-AE05-5DACBF6F82F3}"/>
                </a:ext>
              </a:extLst>
            </p:cNvPr>
            <p:cNvCxnSpPr>
              <a:cxnSpLocks/>
            </p:cNvCxnSpPr>
            <p:nvPr/>
          </p:nvCxnSpPr>
          <p:spPr>
            <a:xfrm>
              <a:off x="9907754" y="3539786"/>
              <a:ext cx="786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4" name="Straight Connector 803">
              <a:extLst>
                <a:ext uri="{FF2B5EF4-FFF2-40B4-BE49-F238E27FC236}">
                  <a16:creationId xmlns:a16="http://schemas.microsoft.com/office/drawing/2014/main" id="{4FDE9F6A-2B91-654A-8593-0F2C377A185F}"/>
                </a:ext>
              </a:extLst>
            </p:cNvPr>
            <p:cNvCxnSpPr>
              <a:cxnSpLocks/>
            </p:cNvCxnSpPr>
            <p:nvPr/>
          </p:nvCxnSpPr>
          <p:spPr>
            <a:xfrm>
              <a:off x="9916302" y="3535360"/>
              <a:ext cx="0" cy="41649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05" name="TextBox 804">
              <a:extLst>
                <a:ext uri="{FF2B5EF4-FFF2-40B4-BE49-F238E27FC236}">
                  <a16:creationId xmlns:a16="http://schemas.microsoft.com/office/drawing/2014/main" id="{710AE6D9-D2FA-4E4E-8B8C-2A610921053F}"/>
                </a:ext>
              </a:extLst>
            </p:cNvPr>
            <p:cNvSpPr txBox="1"/>
            <p:nvPr/>
          </p:nvSpPr>
          <p:spPr>
            <a:xfrm>
              <a:off x="10752793" y="2285789"/>
              <a:ext cx="718688" cy="338554"/>
            </a:xfrm>
            <a:prstGeom prst="rect">
              <a:avLst/>
            </a:prstGeom>
            <a:noFill/>
          </p:spPr>
          <p:txBody>
            <a:bodyPr wrap="square" rtlCol="0">
              <a:spAutoFit/>
            </a:bodyPr>
            <a:lstStyle/>
            <a:p>
              <a:r>
                <a:rPr lang="en-US" sz="1600" dirty="0"/>
                <a:t>68</a:t>
              </a:r>
            </a:p>
          </p:txBody>
        </p:sp>
        <p:sp>
          <p:nvSpPr>
            <p:cNvPr id="806" name="TextBox 805">
              <a:extLst>
                <a:ext uri="{FF2B5EF4-FFF2-40B4-BE49-F238E27FC236}">
                  <a16:creationId xmlns:a16="http://schemas.microsoft.com/office/drawing/2014/main" id="{B1F4EEC7-E70E-7240-93EC-29F52BEFA038}"/>
                </a:ext>
              </a:extLst>
            </p:cNvPr>
            <p:cNvSpPr txBox="1"/>
            <p:nvPr/>
          </p:nvSpPr>
          <p:spPr>
            <a:xfrm>
              <a:off x="9694787" y="2978006"/>
              <a:ext cx="718688" cy="338554"/>
            </a:xfrm>
            <a:prstGeom prst="rect">
              <a:avLst/>
            </a:prstGeom>
            <a:noFill/>
          </p:spPr>
          <p:txBody>
            <a:bodyPr wrap="square" rtlCol="0">
              <a:spAutoFit/>
            </a:bodyPr>
            <a:lstStyle/>
            <a:p>
              <a:r>
                <a:rPr lang="en-US" sz="1600" dirty="0"/>
                <a:t>.01</a:t>
              </a:r>
            </a:p>
          </p:txBody>
        </p:sp>
        <p:sp>
          <p:nvSpPr>
            <p:cNvPr id="807" name="TextBox 806">
              <a:extLst>
                <a:ext uri="{FF2B5EF4-FFF2-40B4-BE49-F238E27FC236}">
                  <a16:creationId xmlns:a16="http://schemas.microsoft.com/office/drawing/2014/main" id="{E28EAE5B-F53D-B24C-8F4D-C9042AD92870}"/>
                </a:ext>
              </a:extLst>
            </p:cNvPr>
            <p:cNvSpPr txBox="1"/>
            <p:nvPr/>
          </p:nvSpPr>
          <p:spPr>
            <a:xfrm>
              <a:off x="9083173" y="4018214"/>
              <a:ext cx="718688" cy="338554"/>
            </a:xfrm>
            <a:prstGeom prst="rect">
              <a:avLst/>
            </a:prstGeom>
            <a:noFill/>
          </p:spPr>
          <p:txBody>
            <a:bodyPr wrap="square" rtlCol="0">
              <a:spAutoFit/>
            </a:bodyPr>
            <a:lstStyle/>
            <a:p>
              <a:r>
                <a:rPr lang="en-US" sz="1600" dirty="0"/>
                <a:t>10K</a:t>
              </a:r>
            </a:p>
          </p:txBody>
        </p:sp>
        <p:sp>
          <p:nvSpPr>
            <p:cNvPr id="808" name="TextBox 807">
              <a:extLst>
                <a:ext uri="{FF2B5EF4-FFF2-40B4-BE49-F238E27FC236}">
                  <a16:creationId xmlns:a16="http://schemas.microsoft.com/office/drawing/2014/main" id="{E2C096E2-6007-C844-8577-36BD26896D84}"/>
                </a:ext>
              </a:extLst>
            </p:cNvPr>
            <p:cNvSpPr txBox="1"/>
            <p:nvPr/>
          </p:nvSpPr>
          <p:spPr>
            <a:xfrm>
              <a:off x="8398808" y="3207151"/>
              <a:ext cx="718688" cy="338554"/>
            </a:xfrm>
            <a:prstGeom prst="rect">
              <a:avLst/>
            </a:prstGeom>
            <a:noFill/>
          </p:spPr>
          <p:txBody>
            <a:bodyPr wrap="square" rtlCol="0">
              <a:spAutoFit/>
            </a:bodyPr>
            <a:lstStyle/>
            <a:p>
              <a:r>
                <a:rPr lang="en-US" sz="1600" dirty="0"/>
                <a:t>10K</a:t>
              </a:r>
            </a:p>
          </p:txBody>
        </p:sp>
        <p:sp>
          <p:nvSpPr>
            <p:cNvPr id="809" name="TextBox 808">
              <a:extLst>
                <a:ext uri="{FF2B5EF4-FFF2-40B4-BE49-F238E27FC236}">
                  <a16:creationId xmlns:a16="http://schemas.microsoft.com/office/drawing/2014/main" id="{B350960F-D714-D04F-AA29-2C341192EEB5}"/>
                </a:ext>
              </a:extLst>
            </p:cNvPr>
            <p:cNvSpPr txBox="1"/>
            <p:nvPr/>
          </p:nvSpPr>
          <p:spPr>
            <a:xfrm>
              <a:off x="9369414" y="4302623"/>
              <a:ext cx="718688" cy="338554"/>
            </a:xfrm>
            <a:prstGeom prst="rect">
              <a:avLst/>
            </a:prstGeom>
            <a:noFill/>
          </p:spPr>
          <p:txBody>
            <a:bodyPr wrap="square" rtlCol="0">
              <a:spAutoFit/>
            </a:bodyPr>
            <a:lstStyle/>
            <a:p>
              <a:r>
                <a:rPr lang="en-US" sz="1600" dirty="0"/>
                <a:t>390</a:t>
              </a:r>
            </a:p>
          </p:txBody>
        </p:sp>
        <p:sp>
          <p:nvSpPr>
            <p:cNvPr id="810" name="TextBox 809">
              <a:extLst>
                <a:ext uri="{FF2B5EF4-FFF2-40B4-BE49-F238E27FC236}">
                  <a16:creationId xmlns:a16="http://schemas.microsoft.com/office/drawing/2014/main" id="{CF376913-7EA4-8B4B-B6CB-DA1FCF2707A3}"/>
                </a:ext>
              </a:extLst>
            </p:cNvPr>
            <p:cNvSpPr txBox="1"/>
            <p:nvPr/>
          </p:nvSpPr>
          <p:spPr>
            <a:xfrm>
              <a:off x="9418782" y="4931542"/>
              <a:ext cx="718688" cy="338554"/>
            </a:xfrm>
            <a:prstGeom prst="rect">
              <a:avLst/>
            </a:prstGeom>
            <a:noFill/>
          </p:spPr>
          <p:txBody>
            <a:bodyPr wrap="square" rtlCol="0">
              <a:spAutoFit/>
            </a:bodyPr>
            <a:lstStyle/>
            <a:p>
              <a:r>
                <a:rPr lang="en-US" sz="1600" dirty="0"/>
                <a:t>390</a:t>
              </a:r>
            </a:p>
          </p:txBody>
        </p:sp>
        <p:sp>
          <p:nvSpPr>
            <p:cNvPr id="811" name="TextBox 810">
              <a:extLst>
                <a:ext uri="{FF2B5EF4-FFF2-40B4-BE49-F238E27FC236}">
                  <a16:creationId xmlns:a16="http://schemas.microsoft.com/office/drawing/2014/main" id="{5AF53C49-F136-3142-BF31-90C778425F59}"/>
                </a:ext>
              </a:extLst>
            </p:cNvPr>
            <p:cNvSpPr txBox="1"/>
            <p:nvPr/>
          </p:nvSpPr>
          <p:spPr>
            <a:xfrm>
              <a:off x="10750951" y="2993923"/>
              <a:ext cx="718688" cy="338554"/>
            </a:xfrm>
            <a:prstGeom prst="rect">
              <a:avLst/>
            </a:prstGeom>
            <a:noFill/>
          </p:spPr>
          <p:txBody>
            <a:bodyPr wrap="square" rtlCol="0">
              <a:spAutoFit/>
            </a:bodyPr>
            <a:lstStyle/>
            <a:p>
              <a:r>
                <a:rPr lang="en-US" sz="1600" dirty="0"/>
                <a:t>100</a:t>
              </a:r>
            </a:p>
          </p:txBody>
        </p:sp>
        <p:sp>
          <p:nvSpPr>
            <p:cNvPr id="812" name="TextBox 811">
              <a:extLst>
                <a:ext uri="{FF2B5EF4-FFF2-40B4-BE49-F238E27FC236}">
                  <a16:creationId xmlns:a16="http://schemas.microsoft.com/office/drawing/2014/main" id="{A144039F-352E-5840-9972-A66305C1E22D}"/>
                </a:ext>
              </a:extLst>
            </p:cNvPr>
            <p:cNvSpPr txBox="1"/>
            <p:nvPr/>
          </p:nvSpPr>
          <p:spPr>
            <a:xfrm>
              <a:off x="10748803" y="4769059"/>
              <a:ext cx="718688" cy="338554"/>
            </a:xfrm>
            <a:prstGeom prst="rect">
              <a:avLst/>
            </a:prstGeom>
            <a:noFill/>
          </p:spPr>
          <p:txBody>
            <a:bodyPr wrap="square" rtlCol="0">
              <a:spAutoFit/>
            </a:bodyPr>
            <a:lstStyle/>
            <a:p>
              <a:r>
                <a:rPr lang="en-US" sz="1600" dirty="0"/>
                <a:t>2.2K</a:t>
              </a:r>
            </a:p>
          </p:txBody>
        </p:sp>
        <p:sp>
          <p:nvSpPr>
            <p:cNvPr id="813" name="TextBox 812">
              <a:extLst>
                <a:ext uri="{FF2B5EF4-FFF2-40B4-BE49-F238E27FC236}">
                  <a16:creationId xmlns:a16="http://schemas.microsoft.com/office/drawing/2014/main" id="{3C575C21-E894-DF42-B4A4-6C88E7BAFBCD}"/>
                </a:ext>
              </a:extLst>
            </p:cNvPr>
            <p:cNvSpPr txBox="1"/>
            <p:nvPr/>
          </p:nvSpPr>
          <p:spPr>
            <a:xfrm>
              <a:off x="8139892" y="4557455"/>
              <a:ext cx="718688" cy="338554"/>
            </a:xfrm>
            <a:prstGeom prst="rect">
              <a:avLst/>
            </a:prstGeom>
            <a:noFill/>
          </p:spPr>
          <p:txBody>
            <a:bodyPr wrap="square" rtlCol="0">
              <a:spAutoFit/>
            </a:bodyPr>
            <a:lstStyle/>
            <a:p>
              <a:r>
                <a:rPr lang="en-US" sz="1600" dirty="0"/>
                <a:t>7MHz</a:t>
              </a:r>
            </a:p>
          </p:txBody>
        </p:sp>
      </p:grpSp>
    </p:spTree>
    <p:extLst>
      <p:ext uri="{BB962C8B-B14F-4D97-AF65-F5344CB8AC3E}">
        <p14:creationId xmlns:p14="http://schemas.microsoft.com/office/powerpoint/2010/main" val="86297057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28424" y="136525"/>
            <a:ext cx="10515600" cy="869909"/>
          </a:xfrm>
        </p:spPr>
        <p:txBody>
          <a:bodyPr/>
          <a:lstStyle/>
          <a:p>
            <a:pPr algn="ctr"/>
            <a:r>
              <a:rPr lang="en-US" dirty="0"/>
              <a:t>RF Amp</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83</a:t>
            </a:fld>
            <a:endParaRPr lang="en-US"/>
          </a:p>
        </p:txBody>
      </p:sp>
      <p:grpSp>
        <p:nvGrpSpPr>
          <p:cNvPr id="3" name="Group 2">
            <a:extLst>
              <a:ext uri="{FF2B5EF4-FFF2-40B4-BE49-F238E27FC236}">
                <a16:creationId xmlns:a16="http://schemas.microsoft.com/office/drawing/2014/main" id="{3E6F1C72-0D41-FD43-82CD-C9EDD7B9472E}"/>
              </a:ext>
            </a:extLst>
          </p:cNvPr>
          <p:cNvGrpSpPr/>
          <p:nvPr/>
        </p:nvGrpSpPr>
        <p:grpSpPr>
          <a:xfrm>
            <a:off x="3361313" y="1918167"/>
            <a:ext cx="5469373" cy="4029445"/>
            <a:chOff x="3361313" y="1918167"/>
            <a:chExt cx="5469373" cy="4029445"/>
          </a:xfrm>
        </p:grpSpPr>
        <p:sp>
          <p:nvSpPr>
            <p:cNvPr id="481" name="TextBox 480">
              <a:extLst>
                <a:ext uri="{FF2B5EF4-FFF2-40B4-BE49-F238E27FC236}">
                  <a16:creationId xmlns:a16="http://schemas.microsoft.com/office/drawing/2014/main" id="{F5C58CBF-C859-5541-9819-299845070B9A}"/>
                </a:ext>
              </a:extLst>
            </p:cNvPr>
            <p:cNvSpPr txBox="1"/>
            <p:nvPr/>
          </p:nvSpPr>
          <p:spPr>
            <a:xfrm flipH="1">
              <a:off x="4205260" y="1918167"/>
              <a:ext cx="5717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9V</a:t>
              </a:r>
              <a:endParaRPr lang="en-US" sz="1400" dirty="0">
                <a:solidFill>
                  <a:srgbClr val="000000"/>
                </a:solidFill>
                <a:latin typeface="Calibri"/>
                <a:ea typeface="Calibri"/>
                <a:cs typeface="Calibri"/>
                <a:sym typeface="Calibri"/>
              </a:endParaRPr>
            </a:p>
          </p:txBody>
        </p:sp>
        <p:grpSp>
          <p:nvGrpSpPr>
            <p:cNvPr id="483" name="Group 478">
              <a:extLst>
                <a:ext uri="{FF2B5EF4-FFF2-40B4-BE49-F238E27FC236}">
                  <a16:creationId xmlns:a16="http://schemas.microsoft.com/office/drawing/2014/main" id="{F560B425-1942-8E4F-91C3-58ED0E9C09BB}"/>
                </a:ext>
              </a:extLst>
            </p:cNvPr>
            <p:cNvGrpSpPr>
              <a:grpSpLocks/>
            </p:cNvGrpSpPr>
            <p:nvPr/>
          </p:nvGrpSpPr>
          <p:grpSpPr bwMode="auto">
            <a:xfrm flipH="1">
              <a:off x="6485545" y="4158666"/>
              <a:ext cx="437080" cy="668991"/>
              <a:chOff x="4656" y="1344"/>
              <a:chExt cx="192" cy="384"/>
            </a:xfrm>
          </p:grpSpPr>
          <p:sp>
            <p:nvSpPr>
              <p:cNvPr id="523" name="Freeform 522">
                <a:extLst>
                  <a:ext uri="{FF2B5EF4-FFF2-40B4-BE49-F238E27FC236}">
                    <a16:creationId xmlns:a16="http://schemas.microsoft.com/office/drawing/2014/main" id="{93C557CC-C7D2-F249-8E52-8D1B9E4A149A}"/>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24" name="Line 36">
                <a:extLst>
                  <a:ext uri="{FF2B5EF4-FFF2-40B4-BE49-F238E27FC236}">
                    <a16:creationId xmlns:a16="http://schemas.microsoft.com/office/drawing/2014/main" id="{91BCBE8F-CACC-724D-9461-66CE23E8C10C}"/>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5" name="Line 37">
                <a:extLst>
                  <a:ext uri="{FF2B5EF4-FFF2-40B4-BE49-F238E27FC236}">
                    <a16:creationId xmlns:a16="http://schemas.microsoft.com/office/drawing/2014/main" id="{2146A595-3A5E-7543-9B6C-2040622F542E}"/>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6" name="Freeform 525">
                <a:extLst>
                  <a:ext uri="{FF2B5EF4-FFF2-40B4-BE49-F238E27FC236}">
                    <a16:creationId xmlns:a16="http://schemas.microsoft.com/office/drawing/2014/main" id="{C441896A-7402-FA4F-8F1F-C71EFE146384}"/>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573" name="TextBox 572">
              <a:extLst>
                <a:ext uri="{FF2B5EF4-FFF2-40B4-BE49-F238E27FC236}">
                  <a16:creationId xmlns:a16="http://schemas.microsoft.com/office/drawing/2014/main" id="{0E1A3FED-8333-7547-A766-AED1F94EEF8A}"/>
                </a:ext>
              </a:extLst>
            </p:cNvPr>
            <p:cNvSpPr txBox="1"/>
            <p:nvPr/>
          </p:nvSpPr>
          <p:spPr>
            <a:xfrm>
              <a:off x="4691603" y="4164528"/>
              <a:ext cx="718688" cy="338554"/>
            </a:xfrm>
            <a:prstGeom prst="rect">
              <a:avLst/>
            </a:prstGeom>
            <a:noFill/>
          </p:spPr>
          <p:txBody>
            <a:bodyPr wrap="square" rtlCol="0">
              <a:spAutoFit/>
            </a:bodyPr>
            <a:lstStyle/>
            <a:p>
              <a:r>
                <a:rPr lang="en-US" sz="1600" dirty="0"/>
                <a:t>in</a:t>
              </a:r>
            </a:p>
          </p:txBody>
        </p:sp>
        <p:sp>
          <p:nvSpPr>
            <p:cNvPr id="675" name="Oval 674">
              <a:extLst>
                <a:ext uri="{FF2B5EF4-FFF2-40B4-BE49-F238E27FC236}">
                  <a16:creationId xmlns:a16="http://schemas.microsoft.com/office/drawing/2014/main" id="{9FDFB0CD-9F33-F644-9422-E69184A26C1D}"/>
                </a:ext>
              </a:extLst>
            </p:cNvPr>
            <p:cNvSpPr>
              <a:spLocks noChangeAspect="1" noChangeArrowheads="1"/>
            </p:cNvSpPr>
            <p:nvPr/>
          </p:nvSpPr>
          <p:spPr bwMode="auto">
            <a:xfrm>
              <a:off x="5724851" y="440987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687" name="Group 210">
              <a:extLst>
                <a:ext uri="{FF2B5EF4-FFF2-40B4-BE49-F238E27FC236}">
                  <a16:creationId xmlns:a16="http://schemas.microsoft.com/office/drawing/2014/main" id="{B538BCA2-9066-0B4D-B7EB-394950435983}"/>
                </a:ext>
              </a:extLst>
            </p:cNvPr>
            <p:cNvGrpSpPr>
              <a:grpSpLocks/>
            </p:cNvGrpSpPr>
            <p:nvPr/>
          </p:nvGrpSpPr>
          <p:grpSpPr bwMode="auto">
            <a:xfrm>
              <a:off x="3361313" y="3057952"/>
              <a:ext cx="304800" cy="762000"/>
              <a:chOff x="3216" y="1728"/>
              <a:chExt cx="192" cy="480"/>
            </a:xfrm>
          </p:grpSpPr>
          <p:sp>
            <p:nvSpPr>
              <p:cNvPr id="712" name="Line 8">
                <a:extLst>
                  <a:ext uri="{FF2B5EF4-FFF2-40B4-BE49-F238E27FC236}">
                    <a16:creationId xmlns:a16="http://schemas.microsoft.com/office/drawing/2014/main" id="{6C77E5EE-3079-4944-9BA3-D2D355A4AB1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3" name="Line 9">
                <a:extLst>
                  <a:ext uri="{FF2B5EF4-FFF2-40B4-BE49-F238E27FC236}">
                    <a16:creationId xmlns:a16="http://schemas.microsoft.com/office/drawing/2014/main" id="{B50DD889-2ABC-704E-92F2-D9503510891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4" name="Line 10">
                <a:extLst>
                  <a:ext uri="{FF2B5EF4-FFF2-40B4-BE49-F238E27FC236}">
                    <a16:creationId xmlns:a16="http://schemas.microsoft.com/office/drawing/2014/main" id="{8E62A679-E34B-974F-8FA4-C6F322B243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5" name="Line 11">
                <a:extLst>
                  <a:ext uri="{FF2B5EF4-FFF2-40B4-BE49-F238E27FC236}">
                    <a16:creationId xmlns:a16="http://schemas.microsoft.com/office/drawing/2014/main" id="{21AB4D70-3BE4-A645-837B-ADF452B1C37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88" name="Freeform 687">
              <a:extLst>
                <a:ext uri="{FF2B5EF4-FFF2-40B4-BE49-F238E27FC236}">
                  <a16:creationId xmlns:a16="http://schemas.microsoft.com/office/drawing/2014/main" id="{626390E8-7AB6-DC48-957D-21129B3D8076}"/>
                </a:ext>
              </a:extLst>
            </p:cNvPr>
            <p:cNvSpPr>
              <a:spLocks noChangeAspect="1"/>
            </p:cNvSpPr>
            <p:nvPr/>
          </p:nvSpPr>
          <p:spPr bwMode="auto">
            <a:xfrm>
              <a:off x="5710993" y="3074746"/>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90" name="Group 222">
              <a:extLst>
                <a:ext uri="{FF2B5EF4-FFF2-40B4-BE49-F238E27FC236}">
                  <a16:creationId xmlns:a16="http://schemas.microsoft.com/office/drawing/2014/main" id="{D03060DD-E039-4747-8CAA-AA5E4D61F30C}"/>
                </a:ext>
              </a:extLst>
            </p:cNvPr>
            <p:cNvGrpSpPr>
              <a:grpSpLocks/>
            </p:cNvGrpSpPr>
            <p:nvPr/>
          </p:nvGrpSpPr>
          <p:grpSpPr bwMode="auto">
            <a:xfrm>
              <a:off x="3368656" y="3613538"/>
              <a:ext cx="304800" cy="381000"/>
              <a:chOff x="4272" y="3072"/>
              <a:chExt cx="192" cy="240"/>
            </a:xfrm>
          </p:grpSpPr>
          <p:sp>
            <p:nvSpPr>
              <p:cNvPr id="700" name="Line 99">
                <a:extLst>
                  <a:ext uri="{FF2B5EF4-FFF2-40B4-BE49-F238E27FC236}">
                    <a16:creationId xmlns:a16="http://schemas.microsoft.com/office/drawing/2014/main" id="{8128633A-DE98-AD4C-BF69-A3D99BA17E0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1" name="Line 100">
                <a:extLst>
                  <a:ext uri="{FF2B5EF4-FFF2-40B4-BE49-F238E27FC236}">
                    <a16:creationId xmlns:a16="http://schemas.microsoft.com/office/drawing/2014/main" id="{C4334777-5B43-BA45-AA95-44CFEB7728B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2" name="Line 101">
                <a:extLst>
                  <a:ext uri="{FF2B5EF4-FFF2-40B4-BE49-F238E27FC236}">
                    <a16:creationId xmlns:a16="http://schemas.microsoft.com/office/drawing/2014/main" id="{5CE7AE29-434B-EF4C-84E2-30E3E32342D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3" name="Line 102">
                <a:extLst>
                  <a:ext uri="{FF2B5EF4-FFF2-40B4-BE49-F238E27FC236}">
                    <a16:creationId xmlns:a16="http://schemas.microsoft.com/office/drawing/2014/main" id="{159311E8-DA8D-CC40-8B85-89C30494A07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4" name="Line 103">
                <a:extLst>
                  <a:ext uri="{FF2B5EF4-FFF2-40B4-BE49-F238E27FC236}">
                    <a16:creationId xmlns:a16="http://schemas.microsoft.com/office/drawing/2014/main" id="{263BA02C-316D-264F-8CE6-DAD48569476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5" name="Line 104">
                <a:extLst>
                  <a:ext uri="{FF2B5EF4-FFF2-40B4-BE49-F238E27FC236}">
                    <a16:creationId xmlns:a16="http://schemas.microsoft.com/office/drawing/2014/main" id="{EEC1C355-BA50-DC45-A5B9-336D291730F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91" name="Freeform 690">
              <a:extLst>
                <a:ext uri="{FF2B5EF4-FFF2-40B4-BE49-F238E27FC236}">
                  <a16:creationId xmlns:a16="http://schemas.microsoft.com/office/drawing/2014/main" id="{13DF603D-8DC2-324A-8CB8-E0CE17B3B07C}"/>
                </a:ext>
              </a:extLst>
            </p:cNvPr>
            <p:cNvSpPr>
              <a:spLocks noChangeAspect="1"/>
            </p:cNvSpPr>
            <p:nvPr/>
          </p:nvSpPr>
          <p:spPr bwMode="auto">
            <a:xfrm>
              <a:off x="6840130" y="4786613"/>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92" name="Group 222">
              <a:extLst>
                <a:ext uri="{FF2B5EF4-FFF2-40B4-BE49-F238E27FC236}">
                  <a16:creationId xmlns:a16="http://schemas.microsoft.com/office/drawing/2014/main" id="{3EAE7021-7A20-164A-B23E-6209BEA0292D}"/>
                </a:ext>
              </a:extLst>
            </p:cNvPr>
            <p:cNvGrpSpPr>
              <a:grpSpLocks/>
            </p:cNvGrpSpPr>
            <p:nvPr/>
          </p:nvGrpSpPr>
          <p:grpSpPr bwMode="auto">
            <a:xfrm>
              <a:off x="6776343" y="5566612"/>
              <a:ext cx="304800" cy="381000"/>
              <a:chOff x="4272" y="3072"/>
              <a:chExt cx="192" cy="240"/>
            </a:xfrm>
          </p:grpSpPr>
          <p:sp>
            <p:nvSpPr>
              <p:cNvPr id="694" name="Line 99">
                <a:extLst>
                  <a:ext uri="{FF2B5EF4-FFF2-40B4-BE49-F238E27FC236}">
                    <a16:creationId xmlns:a16="http://schemas.microsoft.com/office/drawing/2014/main" id="{03B28F80-E06A-134E-B508-8AA240CB752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5" name="Line 100">
                <a:extLst>
                  <a:ext uri="{FF2B5EF4-FFF2-40B4-BE49-F238E27FC236}">
                    <a16:creationId xmlns:a16="http://schemas.microsoft.com/office/drawing/2014/main" id="{46295122-8D12-4743-B0AC-C127999AFED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6" name="Line 101">
                <a:extLst>
                  <a:ext uri="{FF2B5EF4-FFF2-40B4-BE49-F238E27FC236}">
                    <a16:creationId xmlns:a16="http://schemas.microsoft.com/office/drawing/2014/main" id="{C88FECEA-4528-DC44-8D30-D07E1C4C46D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7" name="Line 102">
                <a:extLst>
                  <a:ext uri="{FF2B5EF4-FFF2-40B4-BE49-F238E27FC236}">
                    <a16:creationId xmlns:a16="http://schemas.microsoft.com/office/drawing/2014/main" id="{AB457583-AD0E-C649-9022-B63EF8A1978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8" name="Line 103">
                <a:extLst>
                  <a:ext uri="{FF2B5EF4-FFF2-40B4-BE49-F238E27FC236}">
                    <a16:creationId xmlns:a16="http://schemas.microsoft.com/office/drawing/2014/main" id="{D5E9A508-0C5C-3143-9541-4B9EAF97BFA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9" name="Line 104">
                <a:extLst>
                  <a:ext uri="{FF2B5EF4-FFF2-40B4-BE49-F238E27FC236}">
                    <a16:creationId xmlns:a16="http://schemas.microsoft.com/office/drawing/2014/main" id="{C867C164-C1AA-444E-A41D-84F82A869E6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62" name="Freeform 761">
              <a:extLst>
                <a:ext uri="{FF2B5EF4-FFF2-40B4-BE49-F238E27FC236}">
                  <a16:creationId xmlns:a16="http://schemas.microsoft.com/office/drawing/2014/main" id="{4D17F137-D285-D247-8FF1-71D59B47DA8D}"/>
                </a:ext>
              </a:extLst>
            </p:cNvPr>
            <p:cNvSpPr>
              <a:spLocks noChangeAspect="1"/>
            </p:cNvSpPr>
            <p:nvPr/>
          </p:nvSpPr>
          <p:spPr bwMode="auto">
            <a:xfrm rot="5400000">
              <a:off x="3841948" y="2654369"/>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64" name="Group 210">
              <a:extLst>
                <a:ext uri="{FF2B5EF4-FFF2-40B4-BE49-F238E27FC236}">
                  <a16:creationId xmlns:a16="http://schemas.microsoft.com/office/drawing/2014/main" id="{25CD1232-52C3-6049-AB4D-3022768BCA15}"/>
                </a:ext>
              </a:extLst>
            </p:cNvPr>
            <p:cNvGrpSpPr>
              <a:grpSpLocks/>
            </p:cNvGrpSpPr>
            <p:nvPr/>
          </p:nvGrpSpPr>
          <p:grpSpPr bwMode="auto">
            <a:xfrm rot="5400000">
              <a:off x="5270029" y="4100199"/>
              <a:ext cx="304800" cy="762000"/>
              <a:chOff x="3216" y="1728"/>
              <a:chExt cx="192" cy="480"/>
            </a:xfrm>
          </p:grpSpPr>
          <p:sp>
            <p:nvSpPr>
              <p:cNvPr id="765" name="Line 8">
                <a:extLst>
                  <a:ext uri="{FF2B5EF4-FFF2-40B4-BE49-F238E27FC236}">
                    <a16:creationId xmlns:a16="http://schemas.microsoft.com/office/drawing/2014/main" id="{17D2E54B-D4FB-5149-B8D5-6C6D219A062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6" name="Line 9">
                <a:extLst>
                  <a:ext uri="{FF2B5EF4-FFF2-40B4-BE49-F238E27FC236}">
                    <a16:creationId xmlns:a16="http://schemas.microsoft.com/office/drawing/2014/main" id="{7711B630-2258-7C4B-BC2E-B5E356C05D4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7" name="Line 10">
                <a:extLst>
                  <a:ext uri="{FF2B5EF4-FFF2-40B4-BE49-F238E27FC236}">
                    <a16:creationId xmlns:a16="http://schemas.microsoft.com/office/drawing/2014/main" id="{D15D2165-2069-B44D-A8C2-DD345C6421E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8" name="Line 11">
                <a:extLst>
                  <a:ext uri="{FF2B5EF4-FFF2-40B4-BE49-F238E27FC236}">
                    <a16:creationId xmlns:a16="http://schemas.microsoft.com/office/drawing/2014/main" id="{2C603981-4805-BC48-9EDE-C2634DB6A8F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74" name="Oval 773">
              <a:extLst>
                <a:ext uri="{FF2B5EF4-FFF2-40B4-BE49-F238E27FC236}">
                  <a16:creationId xmlns:a16="http://schemas.microsoft.com/office/drawing/2014/main" id="{70E419B7-018E-8D4B-A26F-A12B8E14BE98}"/>
                </a:ext>
              </a:extLst>
            </p:cNvPr>
            <p:cNvSpPr>
              <a:spLocks noChangeAspect="1" noChangeArrowheads="1"/>
            </p:cNvSpPr>
            <p:nvPr/>
          </p:nvSpPr>
          <p:spPr bwMode="auto">
            <a:xfrm>
              <a:off x="4220427" y="231738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76" name="Freeform 775">
              <a:extLst>
                <a:ext uri="{FF2B5EF4-FFF2-40B4-BE49-F238E27FC236}">
                  <a16:creationId xmlns:a16="http://schemas.microsoft.com/office/drawing/2014/main" id="{81060E42-0075-1340-BDCE-7C993D5EAC9D}"/>
                </a:ext>
              </a:extLst>
            </p:cNvPr>
            <p:cNvSpPr>
              <a:spLocks noChangeAspect="1"/>
            </p:cNvSpPr>
            <p:nvPr/>
          </p:nvSpPr>
          <p:spPr bwMode="auto">
            <a:xfrm>
              <a:off x="5722096" y="4487595"/>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777" name="Straight Connector 776">
              <a:extLst>
                <a:ext uri="{FF2B5EF4-FFF2-40B4-BE49-F238E27FC236}">
                  <a16:creationId xmlns:a16="http://schemas.microsoft.com/office/drawing/2014/main" id="{5DFA8A91-170B-384B-AA70-571DB5E1CD9D}"/>
                </a:ext>
              </a:extLst>
            </p:cNvPr>
            <p:cNvCxnSpPr>
              <a:cxnSpLocks/>
            </p:cNvCxnSpPr>
            <p:nvPr/>
          </p:nvCxnSpPr>
          <p:spPr>
            <a:xfrm>
              <a:off x="7290194" y="3492491"/>
              <a:ext cx="88891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8" name="Straight Connector 777">
              <a:extLst>
                <a:ext uri="{FF2B5EF4-FFF2-40B4-BE49-F238E27FC236}">
                  <a16:creationId xmlns:a16="http://schemas.microsoft.com/office/drawing/2014/main" id="{F66DC287-06DC-7848-8639-8AF76E6364D3}"/>
                </a:ext>
              </a:extLst>
            </p:cNvPr>
            <p:cNvCxnSpPr>
              <a:cxnSpLocks/>
            </p:cNvCxnSpPr>
            <p:nvPr/>
          </p:nvCxnSpPr>
          <p:spPr>
            <a:xfrm>
              <a:off x="5798121" y="3806700"/>
              <a:ext cx="0" cy="67662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79" name="Group 222">
              <a:extLst>
                <a:ext uri="{FF2B5EF4-FFF2-40B4-BE49-F238E27FC236}">
                  <a16:creationId xmlns:a16="http://schemas.microsoft.com/office/drawing/2014/main" id="{6666A75C-EB63-884F-B758-16430D440B30}"/>
                </a:ext>
              </a:extLst>
            </p:cNvPr>
            <p:cNvGrpSpPr>
              <a:grpSpLocks/>
            </p:cNvGrpSpPr>
            <p:nvPr/>
          </p:nvGrpSpPr>
          <p:grpSpPr bwMode="auto">
            <a:xfrm>
              <a:off x="5649256" y="5279864"/>
              <a:ext cx="304800" cy="381000"/>
              <a:chOff x="4272" y="3072"/>
              <a:chExt cx="192" cy="240"/>
            </a:xfrm>
          </p:grpSpPr>
          <p:sp>
            <p:nvSpPr>
              <p:cNvPr id="780" name="Line 99">
                <a:extLst>
                  <a:ext uri="{FF2B5EF4-FFF2-40B4-BE49-F238E27FC236}">
                    <a16:creationId xmlns:a16="http://schemas.microsoft.com/office/drawing/2014/main" id="{7E02A6A5-2388-6E4D-A8D1-11CA1FEFD08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1" name="Line 100">
                <a:extLst>
                  <a:ext uri="{FF2B5EF4-FFF2-40B4-BE49-F238E27FC236}">
                    <a16:creationId xmlns:a16="http://schemas.microsoft.com/office/drawing/2014/main" id="{994B9549-1830-C043-891A-300A1958C41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2" name="Line 101">
                <a:extLst>
                  <a:ext uri="{FF2B5EF4-FFF2-40B4-BE49-F238E27FC236}">
                    <a16:creationId xmlns:a16="http://schemas.microsoft.com/office/drawing/2014/main" id="{77941200-B924-EE4D-BCFC-269F442EA54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3" name="Line 102">
                <a:extLst>
                  <a:ext uri="{FF2B5EF4-FFF2-40B4-BE49-F238E27FC236}">
                    <a16:creationId xmlns:a16="http://schemas.microsoft.com/office/drawing/2014/main" id="{770D124D-3769-9940-845D-C1C4AD04850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4" name="Line 103">
                <a:extLst>
                  <a:ext uri="{FF2B5EF4-FFF2-40B4-BE49-F238E27FC236}">
                    <a16:creationId xmlns:a16="http://schemas.microsoft.com/office/drawing/2014/main" id="{C3E52D73-668A-DF4F-9C2F-C894E0890B6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5" name="Line 104">
                <a:extLst>
                  <a:ext uri="{FF2B5EF4-FFF2-40B4-BE49-F238E27FC236}">
                    <a16:creationId xmlns:a16="http://schemas.microsoft.com/office/drawing/2014/main" id="{7A51883B-86CF-A444-8D21-FB2EBB1379F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89" name="Freeform 341">
              <a:extLst>
                <a:ext uri="{FF2B5EF4-FFF2-40B4-BE49-F238E27FC236}">
                  <a16:creationId xmlns:a16="http://schemas.microsoft.com/office/drawing/2014/main" id="{683E6358-B3D1-F141-94E6-4BA02567D259}"/>
                </a:ext>
              </a:extLst>
            </p:cNvPr>
            <p:cNvSpPr>
              <a:spLocks/>
            </p:cNvSpPr>
            <p:nvPr/>
          </p:nvSpPr>
          <p:spPr bwMode="auto">
            <a:xfrm>
              <a:off x="4821335" y="3871068"/>
              <a:ext cx="285400" cy="836239"/>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cxnSp>
          <p:nvCxnSpPr>
            <p:cNvPr id="803" name="Straight Connector 802">
              <a:extLst>
                <a:ext uri="{FF2B5EF4-FFF2-40B4-BE49-F238E27FC236}">
                  <a16:creationId xmlns:a16="http://schemas.microsoft.com/office/drawing/2014/main" id="{BBCFD950-3C63-D040-AE05-5DACBF6F82F3}"/>
                </a:ext>
              </a:extLst>
            </p:cNvPr>
            <p:cNvCxnSpPr>
              <a:cxnSpLocks/>
            </p:cNvCxnSpPr>
            <p:nvPr/>
          </p:nvCxnSpPr>
          <p:spPr>
            <a:xfrm>
              <a:off x="5839756" y="4494836"/>
              <a:ext cx="786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4" name="Straight Connector 803">
              <a:extLst>
                <a:ext uri="{FF2B5EF4-FFF2-40B4-BE49-F238E27FC236}">
                  <a16:creationId xmlns:a16="http://schemas.microsoft.com/office/drawing/2014/main" id="{4FDE9F6A-2B91-654A-8593-0F2C377A185F}"/>
                </a:ext>
              </a:extLst>
            </p:cNvPr>
            <p:cNvCxnSpPr>
              <a:cxnSpLocks/>
            </p:cNvCxnSpPr>
            <p:nvPr/>
          </p:nvCxnSpPr>
          <p:spPr>
            <a:xfrm flipH="1">
              <a:off x="6914712" y="3070753"/>
              <a:ext cx="5478" cy="50087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05" name="TextBox 804">
              <a:extLst>
                <a:ext uri="{FF2B5EF4-FFF2-40B4-BE49-F238E27FC236}">
                  <a16:creationId xmlns:a16="http://schemas.microsoft.com/office/drawing/2014/main" id="{710AE6D9-D2FA-4E4E-8B8C-2A610921053F}"/>
                </a:ext>
              </a:extLst>
            </p:cNvPr>
            <p:cNvSpPr txBox="1"/>
            <p:nvPr/>
          </p:nvSpPr>
          <p:spPr>
            <a:xfrm>
              <a:off x="3724777" y="2573561"/>
              <a:ext cx="718688" cy="338554"/>
            </a:xfrm>
            <a:prstGeom prst="rect">
              <a:avLst/>
            </a:prstGeom>
            <a:noFill/>
          </p:spPr>
          <p:txBody>
            <a:bodyPr wrap="square" rtlCol="0">
              <a:spAutoFit/>
            </a:bodyPr>
            <a:lstStyle/>
            <a:p>
              <a:r>
                <a:rPr lang="en-US" sz="1600" dirty="0"/>
                <a:t>68</a:t>
              </a:r>
            </a:p>
          </p:txBody>
        </p:sp>
        <p:sp>
          <p:nvSpPr>
            <p:cNvPr id="806" name="TextBox 805">
              <a:extLst>
                <a:ext uri="{FF2B5EF4-FFF2-40B4-BE49-F238E27FC236}">
                  <a16:creationId xmlns:a16="http://schemas.microsoft.com/office/drawing/2014/main" id="{B1F4EEC7-E70E-7240-93EC-29F52BEFA038}"/>
                </a:ext>
              </a:extLst>
            </p:cNvPr>
            <p:cNvSpPr txBox="1"/>
            <p:nvPr/>
          </p:nvSpPr>
          <p:spPr>
            <a:xfrm>
              <a:off x="3607842" y="3323214"/>
              <a:ext cx="718688" cy="338554"/>
            </a:xfrm>
            <a:prstGeom prst="rect">
              <a:avLst/>
            </a:prstGeom>
            <a:noFill/>
          </p:spPr>
          <p:txBody>
            <a:bodyPr wrap="square" rtlCol="0">
              <a:spAutoFit/>
            </a:bodyPr>
            <a:lstStyle/>
            <a:p>
              <a:r>
                <a:rPr lang="en-US" sz="1600" dirty="0"/>
                <a:t>.01</a:t>
              </a:r>
            </a:p>
          </p:txBody>
        </p:sp>
        <p:sp>
          <p:nvSpPr>
            <p:cNvPr id="807" name="TextBox 806">
              <a:extLst>
                <a:ext uri="{FF2B5EF4-FFF2-40B4-BE49-F238E27FC236}">
                  <a16:creationId xmlns:a16="http://schemas.microsoft.com/office/drawing/2014/main" id="{E28EAE5B-F53D-B24C-8F4D-C9042AD92870}"/>
                </a:ext>
              </a:extLst>
            </p:cNvPr>
            <p:cNvSpPr txBox="1"/>
            <p:nvPr/>
          </p:nvSpPr>
          <p:spPr>
            <a:xfrm>
              <a:off x="6967432" y="3097185"/>
              <a:ext cx="718688" cy="338554"/>
            </a:xfrm>
            <a:prstGeom prst="rect">
              <a:avLst/>
            </a:prstGeom>
            <a:noFill/>
          </p:spPr>
          <p:txBody>
            <a:bodyPr wrap="square" rtlCol="0">
              <a:spAutoFit/>
            </a:bodyPr>
            <a:lstStyle/>
            <a:p>
              <a:r>
                <a:rPr lang="en-US" sz="1600" dirty="0"/>
                <a:t>12:3</a:t>
              </a:r>
            </a:p>
          </p:txBody>
        </p:sp>
        <p:sp>
          <p:nvSpPr>
            <p:cNvPr id="811" name="TextBox 810">
              <a:extLst>
                <a:ext uri="{FF2B5EF4-FFF2-40B4-BE49-F238E27FC236}">
                  <a16:creationId xmlns:a16="http://schemas.microsoft.com/office/drawing/2014/main" id="{5AF53C49-F136-3142-BF31-90C778425F59}"/>
                </a:ext>
              </a:extLst>
            </p:cNvPr>
            <p:cNvSpPr txBox="1"/>
            <p:nvPr/>
          </p:nvSpPr>
          <p:spPr>
            <a:xfrm>
              <a:off x="5008957" y="4690136"/>
              <a:ext cx="718688" cy="338554"/>
            </a:xfrm>
            <a:prstGeom prst="rect">
              <a:avLst/>
            </a:prstGeom>
            <a:noFill/>
          </p:spPr>
          <p:txBody>
            <a:bodyPr wrap="square" rtlCol="0">
              <a:spAutoFit/>
            </a:bodyPr>
            <a:lstStyle/>
            <a:p>
              <a:r>
                <a:rPr lang="en-US" sz="1600" dirty="0"/>
                <a:t>100</a:t>
              </a:r>
            </a:p>
          </p:txBody>
        </p:sp>
        <p:sp>
          <p:nvSpPr>
            <p:cNvPr id="812" name="TextBox 811">
              <a:extLst>
                <a:ext uri="{FF2B5EF4-FFF2-40B4-BE49-F238E27FC236}">
                  <a16:creationId xmlns:a16="http://schemas.microsoft.com/office/drawing/2014/main" id="{A144039F-352E-5840-9972-A66305C1E22D}"/>
                </a:ext>
              </a:extLst>
            </p:cNvPr>
            <p:cNvSpPr txBox="1"/>
            <p:nvPr/>
          </p:nvSpPr>
          <p:spPr>
            <a:xfrm>
              <a:off x="7889814" y="3867767"/>
              <a:ext cx="718688" cy="338554"/>
            </a:xfrm>
            <a:prstGeom prst="rect">
              <a:avLst/>
            </a:prstGeom>
            <a:noFill/>
          </p:spPr>
          <p:txBody>
            <a:bodyPr wrap="square" rtlCol="0">
              <a:spAutoFit/>
            </a:bodyPr>
            <a:lstStyle/>
            <a:p>
              <a:r>
                <a:rPr lang="en-US" sz="1600" dirty="0"/>
                <a:t>47</a:t>
              </a:r>
            </a:p>
          </p:txBody>
        </p:sp>
        <p:sp>
          <p:nvSpPr>
            <p:cNvPr id="264" name="Freeform 263">
              <a:extLst>
                <a:ext uri="{FF2B5EF4-FFF2-40B4-BE49-F238E27FC236}">
                  <a16:creationId xmlns:a16="http://schemas.microsoft.com/office/drawing/2014/main" id="{74E9FA25-C3E8-C741-A6E2-BD54E341EB1E}"/>
                </a:ext>
              </a:extLst>
            </p:cNvPr>
            <p:cNvSpPr>
              <a:spLocks noChangeAspect="1"/>
            </p:cNvSpPr>
            <p:nvPr/>
          </p:nvSpPr>
          <p:spPr bwMode="auto">
            <a:xfrm rot="5400000">
              <a:off x="4537686" y="2660997"/>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65" name="TextBox 264">
              <a:extLst>
                <a:ext uri="{FF2B5EF4-FFF2-40B4-BE49-F238E27FC236}">
                  <a16:creationId xmlns:a16="http://schemas.microsoft.com/office/drawing/2014/main" id="{F03F1E23-DF6A-5748-B946-1CA503B4E6BE}"/>
                </a:ext>
              </a:extLst>
            </p:cNvPr>
            <p:cNvSpPr txBox="1"/>
            <p:nvPr/>
          </p:nvSpPr>
          <p:spPr>
            <a:xfrm>
              <a:off x="4420515" y="2580189"/>
              <a:ext cx="718688" cy="338554"/>
            </a:xfrm>
            <a:prstGeom prst="rect">
              <a:avLst/>
            </a:prstGeom>
            <a:noFill/>
          </p:spPr>
          <p:txBody>
            <a:bodyPr wrap="square" rtlCol="0">
              <a:spAutoFit/>
            </a:bodyPr>
            <a:lstStyle/>
            <a:p>
              <a:r>
                <a:rPr lang="en-US" sz="1600" dirty="0"/>
                <a:t>68</a:t>
              </a:r>
            </a:p>
          </p:txBody>
        </p:sp>
        <p:cxnSp>
          <p:nvCxnSpPr>
            <p:cNvPr id="266" name="Straight Connector 265">
              <a:extLst>
                <a:ext uri="{FF2B5EF4-FFF2-40B4-BE49-F238E27FC236}">
                  <a16:creationId xmlns:a16="http://schemas.microsoft.com/office/drawing/2014/main" id="{7E0F030D-F814-B949-866F-C4AC538E73B0}"/>
                </a:ext>
              </a:extLst>
            </p:cNvPr>
            <p:cNvCxnSpPr>
              <a:cxnSpLocks/>
              <a:stCxn id="774" idx="4"/>
            </p:cNvCxnSpPr>
            <p:nvPr/>
          </p:nvCxnSpPr>
          <p:spPr>
            <a:xfrm flipH="1">
              <a:off x="4281189" y="2454543"/>
              <a:ext cx="0" cy="62457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69" name="Oval 268">
              <a:extLst>
                <a:ext uri="{FF2B5EF4-FFF2-40B4-BE49-F238E27FC236}">
                  <a16:creationId xmlns:a16="http://schemas.microsoft.com/office/drawing/2014/main" id="{7AA7268B-184A-C446-8B49-ADFBD96B93DF}"/>
                </a:ext>
              </a:extLst>
            </p:cNvPr>
            <p:cNvSpPr>
              <a:spLocks noChangeAspect="1" noChangeArrowheads="1"/>
            </p:cNvSpPr>
            <p:nvPr/>
          </p:nvSpPr>
          <p:spPr bwMode="auto">
            <a:xfrm>
              <a:off x="4213803" y="301312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270" name="Group 210">
              <a:extLst>
                <a:ext uri="{FF2B5EF4-FFF2-40B4-BE49-F238E27FC236}">
                  <a16:creationId xmlns:a16="http://schemas.microsoft.com/office/drawing/2014/main" id="{72878ABD-34A4-C648-9870-DB237EECA62F}"/>
                </a:ext>
              </a:extLst>
            </p:cNvPr>
            <p:cNvGrpSpPr>
              <a:grpSpLocks/>
            </p:cNvGrpSpPr>
            <p:nvPr/>
          </p:nvGrpSpPr>
          <p:grpSpPr bwMode="auto">
            <a:xfrm>
              <a:off x="4865432" y="3064579"/>
              <a:ext cx="304800" cy="762000"/>
              <a:chOff x="3216" y="1728"/>
              <a:chExt cx="192" cy="480"/>
            </a:xfrm>
          </p:grpSpPr>
          <p:sp>
            <p:nvSpPr>
              <p:cNvPr id="271" name="Line 8">
                <a:extLst>
                  <a:ext uri="{FF2B5EF4-FFF2-40B4-BE49-F238E27FC236}">
                    <a16:creationId xmlns:a16="http://schemas.microsoft.com/office/drawing/2014/main" id="{DC61C338-AAC2-F940-B84A-7BB24FF4339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2" name="Line 9">
                <a:extLst>
                  <a:ext uri="{FF2B5EF4-FFF2-40B4-BE49-F238E27FC236}">
                    <a16:creationId xmlns:a16="http://schemas.microsoft.com/office/drawing/2014/main" id="{6130B9E9-7191-7147-B828-D88650DDC5D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3" name="Line 10">
                <a:extLst>
                  <a:ext uri="{FF2B5EF4-FFF2-40B4-BE49-F238E27FC236}">
                    <a16:creationId xmlns:a16="http://schemas.microsoft.com/office/drawing/2014/main" id="{6AE23AA6-5ACA-5E49-9C57-364D52002DF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4" name="Line 11">
                <a:extLst>
                  <a:ext uri="{FF2B5EF4-FFF2-40B4-BE49-F238E27FC236}">
                    <a16:creationId xmlns:a16="http://schemas.microsoft.com/office/drawing/2014/main" id="{3720A286-93F1-BF4F-9A93-FF0FC5A81F8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75" name="Group 222">
              <a:extLst>
                <a:ext uri="{FF2B5EF4-FFF2-40B4-BE49-F238E27FC236}">
                  <a16:creationId xmlns:a16="http://schemas.microsoft.com/office/drawing/2014/main" id="{BB24AD9E-9A7B-7F47-B894-A34508A32022}"/>
                </a:ext>
              </a:extLst>
            </p:cNvPr>
            <p:cNvGrpSpPr>
              <a:grpSpLocks/>
            </p:cNvGrpSpPr>
            <p:nvPr/>
          </p:nvGrpSpPr>
          <p:grpSpPr bwMode="auto">
            <a:xfrm>
              <a:off x="4872775" y="3606913"/>
              <a:ext cx="304800" cy="381000"/>
              <a:chOff x="4272" y="3072"/>
              <a:chExt cx="192" cy="240"/>
            </a:xfrm>
          </p:grpSpPr>
          <p:sp>
            <p:nvSpPr>
              <p:cNvPr id="276" name="Line 99">
                <a:extLst>
                  <a:ext uri="{FF2B5EF4-FFF2-40B4-BE49-F238E27FC236}">
                    <a16:creationId xmlns:a16="http://schemas.microsoft.com/office/drawing/2014/main" id="{AD909DA4-D7E4-8345-8385-6309BC4F5A5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7" name="Line 100">
                <a:extLst>
                  <a:ext uri="{FF2B5EF4-FFF2-40B4-BE49-F238E27FC236}">
                    <a16:creationId xmlns:a16="http://schemas.microsoft.com/office/drawing/2014/main" id="{C2F2F127-C956-D74F-9365-3E77FCF5020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8" name="Line 101">
                <a:extLst>
                  <a:ext uri="{FF2B5EF4-FFF2-40B4-BE49-F238E27FC236}">
                    <a16:creationId xmlns:a16="http://schemas.microsoft.com/office/drawing/2014/main" id="{E568A6DB-825B-D24C-A7FF-306B610C27C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9" name="Line 102">
                <a:extLst>
                  <a:ext uri="{FF2B5EF4-FFF2-40B4-BE49-F238E27FC236}">
                    <a16:creationId xmlns:a16="http://schemas.microsoft.com/office/drawing/2014/main" id="{AC667900-F7AE-E14C-BF63-F9959AFCC6F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0" name="Line 103">
                <a:extLst>
                  <a:ext uri="{FF2B5EF4-FFF2-40B4-BE49-F238E27FC236}">
                    <a16:creationId xmlns:a16="http://schemas.microsoft.com/office/drawing/2014/main" id="{36782EF8-114C-5046-B7BA-B14F51D1116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1" name="Line 104">
                <a:extLst>
                  <a:ext uri="{FF2B5EF4-FFF2-40B4-BE49-F238E27FC236}">
                    <a16:creationId xmlns:a16="http://schemas.microsoft.com/office/drawing/2014/main" id="{E0CCA3FB-36C4-0E48-A806-636F8DB2B97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82" name="TextBox 281">
              <a:extLst>
                <a:ext uri="{FF2B5EF4-FFF2-40B4-BE49-F238E27FC236}">
                  <a16:creationId xmlns:a16="http://schemas.microsoft.com/office/drawing/2014/main" id="{CC604B66-37C5-6D4A-8CAD-C22F2B0D3374}"/>
                </a:ext>
              </a:extLst>
            </p:cNvPr>
            <p:cNvSpPr txBox="1"/>
            <p:nvPr/>
          </p:nvSpPr>
          <p:spPr>
            <a:xfrm>
              <a:off x="4250819" y="3304371"/>
              <a:ext cx="718688" cy="338554"/>
            </a:xfrm>
            <a:prstGeom prst="rect">
              <a:avLst/>
            </a:prstGeom>
            <a:noFill/>
          </p:spPr>
          <p:txBody>
            <a:bodyPr wrap="square" rtlCol="0">
              <a:spAutoFit/>
            </a:bodyPr>
            <a:lstStyle/>
            <a:p>
              <a:r>
                <a:rPr lang="en-US" sz="1600" dirty="0"/>
                <a:t>.01</a:t>
              </a:r>
            </a:p>
          </p:txBody>
        </p:sp>
        <p:cxnSp>
          <p:nvCxnSpPr>
            <p:cNvPr id="283" name="Straight Connector 282">
              <a:extLst>
                <a:ext uri="{FF2B5EF4-FFF2-40B4-BE49-F238E27FC236}">
                  <a16:creationId xmlns:a16="http://schemas.microsoft.com/office/drawing/2014/main" id="{09334534-8720-744F-9D30-BFB69E46698A}"/>
                </a:ext>
              </a:extLst>
            </p:cNvPr>
            <p:cNvCxnSpPr>
              <a:cxnSpLocks/>
            </p:cNvCxnSpPr>
            <p:nvPr/>
          </p:nvCxnSpPr>
          <p:spPr>
            <a:xfrm>
              <a:off x="4997877" y="3079116"/>
              <a:ext cx="19264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84" name="Oval 283">
              <a:extLst>
                <a:ext uri="{FF2B5EF4-FFF2-40B4-BE49-F238E27FC236}">
                  <a16:creationId xmlns:a16="http://schemas.microsoft.com/office/drawing/2014/main" id="{16FB2294-0844-E047-B491-1148A71B7B19}"/>
                </a:ext>
              </a:extLst>
            </p:cNvPr>
            <p:cNvSpPr>
              <a:spLocks noChangeAspect="1" noChangeArrowheads="1"/>
            </p:cNvSpPr>
            <p:nvPr/>
          </p:nvSpPr>
          <p:spPr bwMode="auto">
            <a:xfrm>
              <a:off x="4949299" y="300649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89" name="Oval 288">
              <a:extLst>
                <a:ext uri="{FF2B5EF4-FFF2-40B4-BE49-F238E27FC236}">
                  <a16:creationId xmlns:a16="http://schemas.microsoft.com/office/drawing/2014/main" id="{45F54AFA-410A-544C-A261-03C54FCAA4CA}"/>
                </a:ext>
              </a:extLst>
            </p:cNvPr>
            <p:cNvSpPr>
              <a:spLocks noChangeAspect="1" noChangeArrowheads="1"/>
            </p:cNvSpPr>
            <p:nvPr/>
          </p:nvSpPr>
          <p:spPr bwMode="auto">
            <a:xfrm>
              <a:off x="8111998" y="343231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0" name="Oval 289">
              <a:extLst>
                <a:ext uri="{FF2B5EF4-FFF2-40B4-BE49-F238E27FC236}">
                  <a16:creationId xmlns:a16="http://schemas.microsoft.com/office/drawing/2014/main" id="{CC9E9E18-CBF2-064E-AAD5-DB2B3BA857EF}"/>
                </a:ext>
              </a:extLst>
            </p:cNvPr>
            <p:cNvSpPr>
              <a:spLocks noChangeAspect="1" noChangeArrowheads="1"/>
            </p:cNvSpPr>
            <p:nvPr/>
          </p:nvSpPr>
          <p:spPr bwMode="auto">
            <a:xfrm>
              <a:off x="4989354" y="441650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1" name="TextBox 290">
              <a:extLst>
                <a:ext uri="{FF2B5EF4-FFF2-40B4-BE49-F238E27FC236}">
                  <a16:creationId xmlns:a16="http://schemas.microsoft.com/office/drawing/2014/main" id="{F78F3FA5-0696-A148-B7F7-2FFC5A7C220F}"/>
                </a:ext>
              </a:extLst>
            </p:cNvPr>
            <p:cNvSpPr txBox="1"/>
            <p:nvPr/>
          </p:nvSpPr>
          <p:spPr>
            <a:xfrm>
              <a:off x="5887951" y="4736437"/>
              <a:ext cx="718688" cy="338554"/>
            </a:xfrm>
            <a:prstGeom prst="rect">
              <a:avLst/>
            </a:prstGeom>
            <a:noFill/>
          </p:spPr>
          <p:txBody>
            <a:bodyPr wrap="square" rtlCol="0">
              <a:spAutoFit/>
            </a:bodyPr>
            <a:lstStyle/>
            <a:p>
              <a:r>
                <a:rPr lang="en-US" sz="1600" dirty="0"/>
                <a:t>4.7K</a:t>
              </a:r>
            </a:p>
          </p:txBody>
        </p:sp>
        <p:sp>
          <p:nvSpPr>
            <p:cNvPr id="292" name="TextBox 291">
              <a:extLst>
                <a:ext uri="{FF2B5EF4-FFF2-40B4-BE49-F238E27FC236}">
                  <a16:creationId xmlns:a16="http://schemas.microsoft.com/office/drawing/2014/main" id="{7CE073B9-67FE-FD47-B212-EB58A453AAFC}"/>
                </a:ext>
              </a:extLst>
            </p:cNvPr>
            <p:cNvSpPr txBox="1"/>
            <p:nvPr/>
          </p:nvSpPr>
          <p:spPr>
            <a:xfrm>
              <a:off x="5857528" y="3365515"/>
              <a:ext cx="718688" cy="338554"/>
            </a:xfrm>
            <a:prstGeom prst="rect">
              <a:avLst/>
            </a:prstGeom>
            <a:noFill/>
          </p:spPr>
          <p:txBody>
            <a:bodyPr wrap="square" rtlCol="0">
              <a:spAutoFit/>
            </a:bodyPr>
            <a:lstStyle/>
            <a:p>
              <a:r>
                <a:rPr lang="en-US" sz="1600" dirty="0"/>
                <a:t>22K</a:t>
              </a:r>
            </a:p>
          </p:txBody>
        </p:sp>
        <p:grpSp>
          <p:nvGrpSpPr>
            <p:cNvPr id="293" name="Group 300">
              <a:extLst>
                <a:ext uri="{FF2B5EF4-FFF2-40B4-BE49-F238E27FC236}">
                  <a16:creationId xmlns:a16="http://schemas.microsoft.com/office/drawing/2014/main" id="{54F806E5-EA33-A24E-AB5C-92F3A16FB79E}"/>
                </a:ext>
              </a:extLst>
            </p:cNvPr>
            <p:cNvGrpSpPr>
              <a:grpSpLocks/>
            </p:cNvGrpSpPr>
            <p:nvPr/>
          </p:nvGrpSpPr>
          <p:grpSpPr bwMode="auto">
            <a:xfrm>
              <a:off x="6838869" y="3483679"/>
              <a:ext cx="533400" cy="762000"/>
              <a:chOff x="4896" y="1728"/>
              <a:chExt cx="336" cy="480"/>
            </a:xfrm>
          </p:grpSpPr>
          <p:grpSp>
            <p:nvGrpSpPr>
              <p:cNvPr id="294" name="Group 267">
                <a:extLst>
                  <a:ext uri="{FF2B5EF4-FFF2-40B4-BE49-F238E27FC236}">
                    <a16:creationId xmlns:a16="http://schemas.microsoft.com/office/drawing/2014/main" id="{06DC07E8-6F00-374D-BDA2-16FB1025DC23}"/>
                  </a:ext>
                </a:extLst>
              </p:cNvPr>
              <p:cNvGrpSpPr>
                <a:grpSpLocks/>
              </p:cNvGrpSpPr>
              <p:nvPr/>
            </p:nvGrpSpPr>
            <p:grpSpPr bwMode="auto">
              <a:xfrm>
                <a:off x="4896" y="1728"/>
                <a:ext cx="96" cy="480"/>
                <a:chOff x="3935" y="1728"/>
                <a:chExt cx="96" cy="480"/>
              </a:xfrm>
            </p:grpSpPr>
            <p:sp>
              <p:nvSpPr>
                <p:cNvPr id="311" name="Arc 268">
                  <a:extLst>
                    <a:ext uri="{FF2B5EF4-FFF2-40B4-BE49-F238E27FC236}">
                      <a16:creationId xmlns:a16="http://schemas.microsoft.com/office/drawing/2014/main" id="{5C0641D1-3C36-D640-84C9-1D56733EA0A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2" name="Arc 269">
                  <a:extLst>
                    <a:ext uri="{FF2B5EF4-FFF2-40B4-BE49-F238E27FC236}">
                      <a16:creationId xmlns:a16="http://schemas.microsoft.com/office/drawing/2014/main" id="{CCACBCC8-C3F9-5148-B4A4-59D251B45B8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3" name="Arc 270">
                  <a:extLst>
                    <a:ext uri="{FF2B5EF4-FFF2-40B4-BE49-F238E27FC236}">
                      <a16:creationId xmlns:a16="http://schemas.microsoft.com/office/drawing/2014/main" id="{F5428A4D-7E55-7143-9717-3E727A9AB9B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4" name="Arc 271">
                  <a:extLst>
                    <a:ext uri="{FF2B5EF4-FFF2-40B4-BE49-F238E27FC236}">
                      <a16:creationId xmlns:a16="http://schemas.microsoft.com/office/drawing/2014/main" id="{A6ADF740-09D8-E146-9828-0A427FCA0DF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5" name="Line 272">
                  <a:extLst>
                    <a:ext uri="{FF2B5EF4-FFF2-40B4-BE49-F238E27FC236}">
                      <a16:creationId xmlns:a16="http://schemas.microsoft.com/office/drawing/2014/main" id="{0DF52A33-6D05-EF42-AED8-E459278B9ED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6" name="Line 273">
                  <a:extLst>
                    <a:ext uri="{FF2B5EF4-FFF2-40B4-BE49-F238E27FC236}">
                      <a16:creationId xmlns:a16="http://schemas.microsoft.com/office/drawing/2014/main" id="{F74172CA-5BA9-544B-8B0C-55F5CC6C01AE}"/>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7" name="Arc 274">
                  <a:extLst>
                    <a:ext uri="{FF2B5EF4-FFF2-40B4-BE49-F238E27FC236}">
                      <a16:creationId xmlns:a16="http://schemas.microsoft.com/office/drawing/2014/main" id="{9B7E0361-84A0-9F40-9638-3F165E3FC76F}"/>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8" name="Arc 275">
                  <a:extLst>
                    <a:ext uri="{FF2B5EF4-FFF2-40B4-BE49-F238E27FC236}">
                      <a16:creationId xmlns:a16="http://schemas.microsoft.com/office/drawing/2014/main" id="{E148BB6D-416D-FB4D-8C58-E87B086FA9E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9" name="Arc 276">
                  <a:extLst>
                    <a:ext uri="{FF2B5EF4-FFF2-40B4-BE49-F238E27FC236}">
                      <a16:creationId xmlns:a16="http://schemas.microsoft.com/office/drawing/2014/main" id="{429BAF38-753D-B14F-9D61-040298DAF54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0" name="Arc 277">
                  <a:extLst>
                    <a:ext uri="{FF2B5EF4-FFF2-40B4-BE49-F238E27FC236}">
                      <a16:creationId xmlns:a16="http://schemas.microsoft.com/office/drawing/2014/main" id="{E7D72395-99F4-2145-8473-0AC5BA259BA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1" name="Arc 278">
                  <a:extLst>
                    <a:ext uri="{FF2B5EF4-FFF2-40B4-BE49-F238E27FC236}">
                      <a16:creationId xmlns:a16="http://schemas.microsoft.com/office/drawing/2014/main" id="{01A059E0-392A-764B-98CB-547FA7A04AF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2" name="Arc 279">
                  <a:extLst>
                    <a:ext uri="{FF2B5EF4-FFF2-40B4-BE49-F238E27FC236}">
                      <a16:creationId xmlns:a16="http://schemas.microsoft.com/office/drawing/2014/main" id="{DC922E33-8520-1A4C-A539-763F13808C8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3" name="Arc 280">
                  <a:extLst>
                    <a:ext uri="{FF2B5EF4-FFF2-40B4-BE49-F238E27FC236}">
                      <a16:creationId xmlns:a16="http://schemas.microsoft.com/office/drawing/2014/main" id="{C10C78DA-26A2-E549-96AA-29972181A0B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95" name="Group 281">
                <a:extLst>
                  <a:ext uri="{FF2B5EF4-FFF2-40B4-BE49-F238E27FC236}">
                    <a16:creationId xmlns:a16="http://schemas.microsoft.com/office/drawing/2014/main" id="{9442AA26-9B6A-9343-8F8F-94AF0AB1F077}"/>
                  </a:ext>
                </a:extLst>
              </p:cNvPr>
              <p:cNvGrpSpPr>
                <a:grpSpLocks/>
              </p:cNvGrpSpPr>
              <p:nvPr/>
            </p:nvGrpSpPr>
            <p:grpSpPr bwMode="auto">
              <a:xfrm flipH="1">
                <a:off x="5136" y="1728"/>
                <a:ext cx="96" cy="480"/>
                <a:chOff x="3935" y="1728"/>
                <a:chExt cx="96" cy="480"/>
              </a:xfrm>
            </p:grpSpPr>
            <p:sp>
              <p:nvSpPr>
                <p:cNvPr id="298" name="Arc 282">
                  <a:extLst>
                    <a:ext uri="{FF2B5EF4-FFF2-40B4-BE49-F238E27FC236}">
                      <a16:creationId xmlns:a16="http://schemas.microsoft.com/office/drawing/2014/main" id="{96CF3D3C-592A-8A42-A980-4200C9CCE80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9" name="Arc 283">
                  <a:extLst>
                    <a:ext uri="{FF2B5EF4-FFF2-40B4-BE49-F238E27FC236}">
                      <a16:creationId xmlns:a16="http://schemas.microsoft.com/office/drawing/2014/main" id="{B0A1AA55-C37E-124E-94BB-97DB3C9E1C7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0" name="Arc 284">
                  <a:extLst>
                    <a:ext uri="{FF2B5EF4-FFF2-40B4-BE49-F238E27FC236}">
                      <a16:creationId xmlns:a16="http://schemas.microsoft.com/office/drawing/2014/main" id="{96EE5A2A-460D-7944-B940-ABA94B698255}"/>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1" name="Arc 285">
                  <a:extLst>
                    <a:ext uri="{FF2B5EF4-FFF2-40B4-BE49-F238E27FC236}">
                      <a16:creationId xmlns:a16="http://schemas.microsoft.com/office/drawing/2014/main" id="{80E7AC69-6E5D-034F-85D8-127F58F2FED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2" name="Line 286">
                  <a:extLst>
                    <a:ext uri="{FF2B5EF4-FFF2-40B4-BE49-F238E27FC236}">
                      <a16:creationId xmlns:a16="http://schemas.microsoft.com/office/drawing/2014/main" id="{FCCA8C43-BD4A-C74E-8E1F-96BC80A64EB1}"/>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3" name="Line 287">
                  <a:extLst>
                    <a:ext uri="{FF2B5EF4-FFF2-40B4-BE49-F238E27FC236}">
                      <a16:creationId xmlns:a16="http://schemas.microsoft.com/office/drawing/2014/main" id="{CADC0EEE-FEAB-D94C-89EF-EA03D941D482}"/>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4" name="Arc 288">
                  <a:extLst>
                    <a:ext uri="{FF2B5EF4-FFF2-40B4-BE49-F238E27FC236}">
                      <a16:creationId xmlns:a16="http://schemas.microsoft.com/office/drawing/2014/main" id="{EA8B66BB-68DF-3744-84E7-8C312C0D089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5" name="Arc 289">
                  <a:extLst>
                    <a:ext uri="{FF2B5EF4-FFF2-40B4-BE49-F238E27FC236}">
                      <a16:creationId xmlns:a16="http://schemas.microsoft.com/office/drawing/2014/main" id="{F8888AD9-C458-B34D-A6F9-946FFF28A7F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6" name="Arc 290">
                  <a:extLst>
                    <a:ext uri="{FF2B5EF4-FFF2-40B4-BE49-F238E27FC236}">
                      <a16:creationId xmlns:a16="http://schemas.microsoft.com/office/drawing/2014/main" id="{EAA13721-8BAF-9649-B0FF-FC23A617610B}"/>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7" name="Arc 291">
                  <a:extLst>
                    <a:ext uri="{FF2B5EF4-FFF2-40B4-BE49-F238E27FC236}">
                      <a16:creationId xmlns:a16="http://schemas.microsoft.com/office/drawing/2014/main" id="{85DE5ED3-F8FE-784B-B447-2F33DE4A107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8" name="Arc 292">
                  <a:extLst>
                    <a:ext uri="{FF2B5EF4-FFF2-40B4-BE49-F238E27FC236}">
                      <a16:creationId xmlns:a16="http://schemas.microsoft.com/office/drawing/2014/main" id="{B7696F6C-B54B-504F-A0F4-112F89BB312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9" name="Arc 293">
                  <a:extLst>
                    <a:ext uri="{FF2B5EF4-FFF2-40B4-BE49-F238E27FC236}">
                      <a16:creationId xmlns:a16="http://schemas.microsoft.com/office/drawing/2014/main" id="{A1ED32D1-E318-8545-A758-4C7D7EA289E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0" name="Arc 294">
                  <a:extLst>
                    <a:ext uri="{FF2B5EF4-FFF2-40B4-BE49-F238E27FC236}">
                      <a16:creationId xmlns:a16="http://schemas.microsoft.com/office/drawing/2014/main" id="{9B250EEC-E733-4240-B851-E515B563F6F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96" name="Line 295">
                <a:extLst>
                  <a:ext uri="{FF2B5EF4-FFF2-40B4-BE49-F238E27FC236}">
                    <a16:creationId xmlns:a16="http://schemas.microsoft.com/office/drawing/2014/main" id="{63E11FF5-8EFB-E743-91D3-D8B3C205B4BF}"/>
                  </a:ext>
                </a:extLst>
              </p:cNvPr>
              <p:cNvSpPr>
                <a:spLocks noChangeShapeType="1"/>
              </p:cNvSpPr>
              <p:nvPr/>
            </p:nvSpPr>
            <p:spPr bwMode="auto">
              <a:xfrm>
                <a:off x="5040"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7" name="Line 296">
                <a:extLst>
                  <a:ext uri="{FF2B5EF4-FFF2-40B4-BE49-F238E27FC236}">
                    <a16:creationId xmlns:a16="http://schemas.microsoft.com/office/drawing/2014/main" id="{1B28FD2B-F9D8-624A-A995-E85DACD5F618}"/>
                  </a:ext>
                </a:extLst>
              </p:cNvPr>
              <p:cNvSpPr>
                <a:spLocks noChangeShapeType="1"/>
              </p:cNvSpPr>
              <p:nvPr/>
            </p:nvSpPr>
            <p:spPr bwMode="auto">
              <a:xfrm>
                <a:off x="5088"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27" name="TextBox 326">
              <a:extLst>
                <a:ext uri="{FF2B5EF4-FFF2-40B4-BE49-F238E27FC236}">
                  <a16:creationId xmlns:a16="http://schemas.microsoft.com/office/drawing/2014/main" id="{F056DF44-C9B2-0046-853F-BD6CBA1C2DC3}"/>
                </a:ext>
              </a:extLst>
            </p:cNvPr>
            <p:cNvSpPr txBox="1"/>
            <p:nvPr/>
          </p:nvSpPr>
          <p:spPr>
            <a:xfrm>
              <a:off x="6293490" y="5232467"/>
              <a:ext cx="718688" cy="338554"/>
            </a:xfrm>
            <a:prstGeom prst="rect">
              <a:avLst/>
            </a:prstGeom>
            <a:noFill/>
          </p:spPr>
          <p:txBody>
            <a:bodyPr wrap="square" rtlCol="0">
              <a:spAutoFit/>
            </a:bodyPr>
            <a:lstStyle/>
            <a:p>
              <a:r>
                <a:rPr lang="en-US" sz="1600" dirty="0"/>
                <a:t>270</a:t>
              </a:r>
            </a:p>
          </p:txBody>
        </p:sp>
        <p:sp>
          <p:nvSpPr>
            <p:cNvPr id="328" name="Freeform 327">
              <a:extLst>
                <a:ext uri="{FF2B5EF4-FFF2-40B4-BE49-F238E27FC236}">
                  <a16:creationId xmlns:a16="http://schemas.microsoft.com/office/drawing/2014/main" id="{A6FC9B79-7047-B449-8CCC-64C90FEDFA21}"/>
                </a:ext>
              </a:extLst>
            </p:cNvPr>
            <p:cNvSpPr>
              <a:spLocks noChangeAspect="1"/>
            </p:cNvSpPr>
            <p:nvPr/>
          </p:nvSpPr>
          <p:spPr bwMode="auto">
            <a:xfrm>
              <a:off x="7761157" y="3481276"/>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29" name="Group 222">
              <a:extLst>
                <a:ext uri="{FF2B5EF4-FFF2-40B4-BE49-F238E27FC236}">
                  <a16:creationId xmlns:a16="http://schemas.microsoft.com/office/drawing/2014/main" id="{31F761A8-8DA6-A949-964F-9E783BE6CAA8}"/>
                </a:ext>
              </a:extLst>
            </p:cNvPr>
            <p:cNvGrpSpPr>
              <a:grpSpLocks/>
            </p:cNvGrpSpPr>
            <p:nvPr/>
          </p:nvGrpSpPr>
          <p:grpSpPr bwMode="auto">
            <a:xfrm>
              <a:off x="7697370" y="4248023"/>
              <a:ext cx="304800" cy="381000"/>
              <a:chOff x="4272" y="3072"/>
              <a:chExt cx="192" cy="240"/>
            </a:xfrm>
          </p:grpSpPr>
          <p:sp>
            <p:nvSpPr>
              <p:cNvPr id="330" name="Line 99">
                <a:extLst>
                  <a:ext uri="{FF2B5EF4-FFF2-40B4-BE49-F238E27FC236}">
                    <a16:creationId xmlns:a16="http://schemas.microsoft.com/office/drawing/2014/main" id="{FF1BBAB5-94D2-4C49-BAB9-D12331592F4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1" name="Line 100">
                <a:extLst>
                  <a:ext uri="{FF2B5EF4-FFF2-40B4-BE49-F238E27FC236}">
                    <a16:creationId xmlns:a16="http://schemas.microsoft.com/office/drawing/2014/main" id="{F5740145-EFC6-044F-8CED-FCFFB9E1DC9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2" name="Line 101">
                <a:extLst>
                  <a:ext uri="{FF2B5EF4-FFF2-40B4-BE49-F238E27FC236}">
                    <a16:creationId xmlns:a16="http://schemas.microsoft.com/office/drawing/2014/main" id="{869576A5-7CF1-4049-BB6A-2D59D21D73D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3" name="Line 102">
                <a:extLst>
                  <a:ext uri="{FF2B5EF4-FFF2-40B4-BE49-F238E27FC236}">
                    <a16:creationId xmlns:a16="http://schemas.microsoft.com/office/drawing/2014/main" id="{69D6D9C2-0E09-DC48-9C17-D0ED4F99F84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4" name="Line 103">
                <a:extLst>
                  <a:ext uri="{FF2B5EF4-FFF2-40B4-BE49-F238E27FC236}">
                    <a16:creationId xmlns:a16="http://schemas.microsoft.com/office/drawing/2014/main" id="{525C2B43-C50D-E143-BFB2-687A97FCB70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5" name="Line 104">
                <a:extLst>
                  <a:ext uri="{FF2B5EF4-FFF2-40B4-BE49-F238E27FC236}">
                    <a16:creationId xmlns:a16="http://schemas.microsoft.com/office/drawing/2014/main" id="{4FE3D22F-EDF4-604C-ADF1-1E858897644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36" name="Group 222">
              <a:extLst>
                <a:ext uri="{FF2B5EF4-FFF2-40B4-BE49-F238E27FC236}">
                  <a16:creationId xmlns:a16="http://schemas.microsoft.com/office/drawing/2014/main" id="{A3ADFDAB-D8C8-C14D-B074-BC824FBA7E2A}"/>
                </a:ext>
              </a:extLst>
            </p:cNvPr>
            <p:cNvGrpSpPr>
              <a:grpSpLocks/>
            </p:cNvGrpSpPr>
            <p:nvPr/>
          </p:nvGrpSpPr>
          <p:grpSpPr bwMode="auto">
            <a:xfrm>
              <a:off x="7148060" y="4163413"/>
              <a:ext cx="304800" cy="381000"/>
              <a:chOff x="4272" y="3072"/>
              <a:chExt cx="192" cy="240"/>
            </a:xfrm>
          </p:grpSpPr>
          <p:sp>
            <p:nvSpPr>
              <p:cNvPr id="337" name="Line 99">
                <a:extLst>
                  <a:ext uri="{FF2B5EF4-FFF2-40B4-BE49-F238E27FC236}">
                    <a16:creationId xmlns:a16="http://schemas.microsoft.com/office/drawing/2014/main" id="{41062ED2-B939-E346-B848-4898B5BB7BD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8" name="Line 100">
                <a:extLst>
                  <a:ext uri="{FF2B5EF4-FFF2-40B4-BE49-F238E27FC236}">
                    <a16:creationId xmlns:a16="http://schemas.microsoft.com/office/drawing/2014/main" id="{E6ED5AE6-F080-AC40-9E9E-DA475CCE6EAB}"/>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9" name="Line 101">
                <a:extLst>
                  <a:ext uri="{FF2B5EF4-FFF2-40B4-BE49-F238E27FC236}">
                    <a16:creationId xmlns:a16="http://schemas.microsoft.com/office/drawing/2014/main" id="{01699E7C-41D0-8246-9E8A-91B52999C1A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0" name="Line 102">
                <a:extLst>
                  <a:ext uri="{FF2B5EF4-FFF2-40B4-BE49-F238E27FC236}">
                    <a16:creationId xmlns:a16="http://schemas.microsoft.com/office/drawing/2014/main" id="{7D69150E-97FA-434C-862D-F74FC2ABA9D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1" name="Line 103">
                <a:extLst>
                  <a:ext uri="{FF2B5EF4-FFF2-40B4-BE49-F238E27FC236}">
                    <a16:creationId xmlns:a16="http://schemas.microsoft.com/office/drawing/2014/main" id="{A307E037-5381-D44A-8306-DFB575015FA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2" name="Line 104">
                <a:extLst>
                  <a:ext uri="{FF2B5EF4-FFF2-40B4-BE49-F238E27FC236}">
                    <a16:creationId xmlns:a16="http://schemas.microsoft.com/office/drawing/2014/main" id="{29450D42-20AD-D14E-A1DE-3ECEB1B3977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44" name="TextBox 343">
              <a:extLst>
                <a:ext uri="{FF2B5EF4-FFF2-40B4-BE49-F238E27FC236}">
                  <a16:creationId xmlns:a16="http://schemas.microsoft.com/office/drawing/2014/main" id="{465DA3B7-A0C9-A04E-8C27-E06FCAFBA30F}"/>
                </a:ext>
              </a:extLst>
            </p:cNvPr>
            <p:cNvSpPr txBox="1"/>
            <p:nvPr/>
          </p:nvSpPr>
          <p:spPr>
            <a:xfrm>
              <a:off x="8111998" y="3112692"/>
              <a:ext cx="718688" cy="338554"/>
            </a:xfrm>
            <a:prstGeom prst="rect">
              <a:avLst/>
            </a:prstGeom>
            <a:noFill/>
          </p:spPr>
          <p:txBody>
            <a:bodyPr wrap="square" rtlCol="0">
              <a:spAutoFit/>
            </a:bodyPr>
            <a:lstStyle/>
            <a:p>
              <a:r>
                <a:rPr lang="en-US" sz="1600" dirty="0"/>
                <a:t>out</a:t>
              </a:r>
            </a:p>
          </p:txBody>
        </p:sp>
      </p:grpSp>
    </p:spTree>
    <p:extLst>
      <p:ext uri="{BB962C8B-B14F-4D97-AF65-F5344CB8AC3E}">
        <p14:creationId xmlns:p14="http://schemas.microsoft.com/office/powerpoint/2010/main" val="324322834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28424" y="136525"/>
            <a:ext cx="10515600" cy="869909"/>
          </a:xfrm>
        </p:spPr>
        <p:txBody>
          <a:bodyPr/>
          <a:lstStyle/>
          <a:p>
            <a:pPr algn="ctr"/>
            <a:r>
              <a:rPr lang="en-US" dirty="0"/>
              <a:t>PLL</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84</a:t>
            </a:fld>
            <a:endParaRPr lang="en-US"/>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123EE840-F296-B848-9059-5A9959231202}"/>
                  </a:ext>
                </a:extLst>
              </p:cNvPr>
              <p:cNvSpPr txBox="1"/>
              <p:nvPr/>
            </p:nvSpPr>
            <p:spPr>
              <a:xfrm>
                <a:off x="167269" y="3831544"/>
                <a:ext cx="6694090" cy="2589187"/>
              </a:xfrm>
              <a:prstGeom prst="rect">
                <a:avLst/>
              </a:prstGeom>
              <a:noFill/>
            </p:spPr>
            <p:txBody>
              <a:bodyPr wrap="square" rtlCol="0">
                <a:noAutofit/>
              </a:bodyPr>
              <a:lstStyle/>
              <a:p>
                <a:pPr marL="342900" indent="-342900">
                  <a:buFont typeface="Arial" panose="020B0604020202020204" pitchFamily="34" charset="0"/>
                  <a:buChar char="•"/>
                </a:pPr>
                <a:r>
                  <a:rPr lang="en-US" sz="2000" dirty="0"/>
                  <a:t>For general PLL, if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𝑟𝑒𝑓</m:t>
                        </m:r>
                      </m:sub>
                    </m:sSub>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𝑅</m:t>
                        </m:r>
                      </m:sub>
                    </m:sSub>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0</m:t>
                                </m:r>
                              </m:sub>
                            </m:sSub>
                            <m:r>
                              <a:rPr lang="en-US" sz="2000" b="0" i="1" smtClean="0">
                                <a:latin typeface="Cambria Math" panose="02040503050406030204" pitchFamily="18" charset="0"/>
                              </a:rPr>
                              <m:t>𝑡</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𝜙</m:t>
                                </m:r>
                              </m:e>
                              <m:sub>
                                <m:r>
                                  <a:rPr lang="en-US" sz="2000" b="0" i="1" smtClean="0">
                                    <a:latin typeface="Cambria Math" panose="02040503050406030204" pitchFamily="18" charset="0"/>
                                  </a:rPr>
                                  <m:t>𝑅</m:t>
                                </m:r>
                              </m:sub>
                            </m:sSub>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e>
                        </m:d>
                      </m:e>
                    </m:func>
                  </m:oMath>
                </a14:m>
                <a:r>
                  <a:rPr lang="en-US" sz="2000" dirty="0"/>
                  <a:t> 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𝑣</m:t>
                        </m:r>
                      </m:e>
                      <m:sub>
                        <m:r>
                          <a:rPr lang="en-US" sz="2000" b="0" i="1" smtClean="0">
                            <a:latin typeface="Cambria Math" panose="02040503050406030204" pitchFamily="18" charset="0"/>
                          </a:rPr>
                          <m:t>𝑉𝐶𝑂</m:t>
                        </m:r>
                      </m:sub>
                    </m:sSub>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b="0" i="1" smtClean="0">
                            <a:latin typeface="Cambria Math" panose="02040503050406030204" pitchFamily="18" charset="0"/>
                          </a:rPr>
                          <m:t>𝑉</m:t>
                        </m:r>
                      </m:sub>
                    </m:sSub>
                    <m:r>
                      <m:rPr>
                        <m:sty m:val="p"/>
                      </m:rPr>
                      <a:rPr lang="en-US" sz="2000">
                        <a:latin typeface="Cambria Math" panose="02040503050406030204" pitchFamily="18" charset="0"/>
                      </a:rPr>
                      <m:t>cos</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0</m:t>
                        </m:r>
                      </m:sub>
                    </m:sSub>
                    <m:r>
                      <a:rPr lang="en-US" sz="2000" i="1">
                        <a:latin typeface="Cambria Math" panose="02040503050406030204" pitchFamily="18" charset="0"/>
                      </a:rPr>
                      <m:t>𝑡</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𝜙</m:t>
                        </m:r>
                      </m:e>
                      <m:sub>
                        <m:r>
                          <a:rPr lang="en-US" sz="2000" b="0" i="1" smtClean="0">
                            <a:latin typeface="Cambria Math" panose="02040503050406030204" pitchFamily="18" charset="0"/>
                          </a:rPr>
                          <m:t>𝑉</m:t>
                        </m:r>
                      </m:sub>
                    </m:sSub>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oMath>
                </a14:m>
                <a:r>
                  <a:rPr lang="en-US" sz="2000" dirty="0"/>
                  <a:t>, </a:t>
                </a:r>
                <a14:m>
                  <m:oMath xmlns:m="http://schemas.openxmlformats.org/officeDocument/2006/math">
                    <m:sSub>
                      <m:sSubPr>
                        <m:ctrlPr>
                          <a:rPr lang="en-US" sz="2000" i="1" dirty="0" smtClean="0">
                            <a:latin typeface="Cambria Math" panose="02040503050406030204" pitchFamily="18" charset="0"/>
                          </a:rPr>
                        </m:ctrlPr>
                      </m:sSubPr>
                      <m:e>
                        <m:r>
                          <a:rPr lang="en-US" sz="2000" b="0" i="1" dirty="0" smtClean="0">
                            <a:latin typeface="Cambria Math" panose="02040503050406030204" pitchFamily="18" charset="0"/>
                          </a:rPr>
                          <m:t>𝑣</m:t>
                        </m:r>
                      </m:e>
                      <m:sub>
                        <m:r>
                          <a:rPr lang="en-US" sz="2000" b="0" i="1" dirty="0" smtClean="0">
                            <a:latin typeface="Cambria Math" panose="02040503050406030204" pitchFamily="18" charset="0"/>
                          </a:rPr>
                          <m:t>𝐷</m:t>
                        </m:r>
                      </m:sub>
                    </m:sSub>
                    <m:r>
                      <a:rPr lang="en-US" sz="2000" b="0" i="1" dirty="0" smtClean="0">
                        <a:latin typeface="Cambria Math" panose="02040503050406030204" pitchFamily="18" charset="0"/>
                      </a:rPr>
                      <m:t>=</m:t>
                    </m:r>
                    <m:sSub>
                      <m:sSubPr>
                        <m:ctrlPr>
                          <a:rPr lang="en-US" sz="2000" b="0" i="1" dirty="0" smtClean="0">
                            <a:latin typeface="Cambria Math" panose="02040503050406030204" pitchFamily="18" charset="0"/>
                          </a:rPr>
                        </m:ctrlPr>
                      </m:sSubPr>
                      <m:e>
                        <m:r>
                          <a:rPr lang="en-US" sz="2000" b="0" i="1" dirty="0" smtClean="0">
                            <a:latin typeface="Cambria Math" panose="02040503050406030204" pitchFamily="18" charset="0"/>
                          </a:rPr>
                          <m:t>𝑘</m:t>
                        </m:r>
                      </m:e>
                      <m:sub>
                        <m:r>
                          <a:rPr lang="en-US" sz="2000" b="0" i="1" dirty="0" smtClean="0">
                            <a:latin typeface="Cambria Math" panose="02040503050406030204" pitchFamily="18" charset="0"/>
                          </a:rPr>
                          <m:t>𝐷</m:t>
                        </m:r>
                      </m:sub>
                    </m:sSub>
                  </m:oMath>
                </a14:m>
                <a:r>
                  <a:rPr lang="en-US" sz="2000" dirty="0"/>
                  <a:t>(</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𝑣</m:t>
                        </m:r>
                      </m:e>
                      <m:sub>
                        <m:r>
                          <a:rPr lang="en-US" sz="2000" i="1">
                            <a:latin typeface="Cambria Math" panose="02040503050406030204" pitchFamily="18" charset="0"/>
                          </a:rPr>
                          <m:t>𝑟𝑒𝑓</m:t>
                        </m:r>
                      </m:sub>
                    </m:sSub>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𝑣</m:t>
                        </m:r>
                      </m:e>
                      <m:sub>
                        <m:r>
                          <a:rPr lang="en-US" sz="2000" i="1">
                            <a:latin typeface="Cambria Math" panose="02040503050406030204" pitchFamily="18" charset="0"/>
                          </a:rPr>
                          <m:t>𝑉𝐶𝑂</m:t>
                        </m:r>
                      </m:sub>
                    </m:sSub>
                    <m:d>
                      <m:dPr>
                        <m:ctrlPr>
                          <a:rPr lang="en-US" sz="2000" i="1">
                            <a:latin typeface="Cambria Math" panose="02040503050406030204" pitchFamily="18" charset="0"/>
                          </a:rPr>
                        </m:ctrlPr>
                      </m:dPr>
                      <m:e>
                        <m:r>
                          <a:rPr lang="en-US" sz="2000" i="1">
                            <a:latin typeface="Cambria Math" panose="02040503050406030204" pitchFamily="18" charset="0"/>
                          </a:rPr>
                          <m:t>𝑡</m:t>
                        </m:r>
                      </m:e>
                    </m:d>
                  </m:oMath>
                </a14:m>
                <a:r>
                  <a:rPr lang="en-US" sz="2000" dirty="0"/>
                  <a:t>) where </a:t>
                </a:r>
                <a14:m>
                  <m:oMath xmlns:m="http://schemas.openxmlformats.org/officeDocument/2006/math">
                    <m:sSub>
                      <m:sSubPr>
                        <m:ctrlPr>
                          <a:rPr lang="en-US" sz="2000" i="1" dirty="0">
                            <a:latin typeface="Cambria Math" panose="02040503050406030204" pitchFamily="18" charset="0"/>
                          </a:rPr>
                        </m:ctrlPr>
                      </m:sSubPr>
                      <m:e>
                        <m:r>
                          <a:rPr lang="en-US" sz="2000" i="1" dirty="0">
                            <a:latin typeface="Cambria Math" panose="02040503050406030204" pitchFamily="18" charset="0"/>
                          </a:rPr>
                          <m:t>𝑣</m:t>
                        </m:r>
                      </m:e>
                      <m:sub>
                        <m:r>
                          <a:rPr lang="en-US" sz="2000" i="1" dirty="0">
                            <a:latin typeface="Cambria Math" panose="02040503050406030204" pitchFamily="18" charset="0"/>
                          </a:rPr>
                          <m:t>𝐷</m:t>
                        </m:r>
                      </m:sub>
                    </m:sSub>
                  </m:oMath>
                </a14:m>
                <a:r>
                  <a:rPr lang="en-US" sz="2000" dirty="0"/>
                  <a:t> is the output of the phase detector.</a:t>
                </a:r>
              </a:p>
              <a:p>
                <a:pPr marL="342900" indent="-342900">
                  <a:buFont typeface="Arial" panose="020B0604020202020204" pitchFamily="34" charset="0"/>
                  <a:buChar char="•"/>
                </a:pPr>
                <a:endParaRPr lang="en-US" sz="2000" i="1" dirty="0">
                  <a:latin typeface="Cambria Math" panose="02040503050406030204" pitchFamily="18" charset="0"/>
                </a:endParaRPr>
              </a:p>
              <a:p>
                <a:pPr marL="342900" indent="-34290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𝑓</m:t>
                        </m:r>
                      </m:e>
                      <m:sub>
                        <m:r>
                          <a:rPr lang="en-US" sz="2000" b="0" i="1" smtClean="0">
                            <a:latin typeface="Cambria Math" panose="02040503050406030204" pitchFamily="18" charset="0"/>
                          </a:rPr>
                          <m:t>0</m:t>
                        </m:r>
                      </m:sub>
                    </m:sSub>
                    <m:r>
                      <a:rPr lang="en-US" sz="2000" b="0" i="1" smtClean="0">
                        <a:latin typeface="Cambria Math" panose="02040503050406030204" pitchFamily="18" charset="0"/>
                      </a:rPr>
                      <m:t>=.3</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m:t>
                        </m:r>
                        <m:r>
                          <a:rPr lang="en-US" sz="2000" b="0" i="1" smtClean="0">
                            <a:latin typeface="Cambria Math" panose="02040503050406030204" pitchFamily="18" charset="0"/>
                          </a:rPr>
                          <m:t>𝑅𝐶</m:t>
                        </m:r>
                        <m:r>
                          <a:rPr lang="en-US" sz="2000" b="0" i="1" smtClean="0">
                            <a:latin typeface="Cambria Math" panose="02040503050406030204" pitchFamily="18" charset="0"/>
                          </a:rPr>
                          <m:t>)</m:t>
                        </m:r>
                      </m:e>
                      <m:sup>
                        <m:r>
                          <a:rPr lang="en-US" sz="2000" b="0" i="1" smtClean="0">
                            <a:latin typeface="Cambria Math" panose="02040503050406030204" pitchFamily="18" charset="0"/>
                          </a:rPr>
                          <m:t>−1</m:t>
                        </m:r>
                      </m:sup>
                    </m:sSup>
                  </m:oMath>
                </a14:m>
                <a:endParaRPr lang="en-US" sz="2000" dirty="0"/>
              </a:p>
              <a:p>
                <a:pPr marL="800100" lvl="1" indent="-342900">
                  <a:buFont typeface="+mj-lt"/>
                  <a:buAutoNum type="arabicPeriod"/>
                </a:pPr>
                <a:r>
                  <a:rPr lang="en-US" sz="2000" dirty="0"/>
                  <a:t>With no input, VCO out is about 1360Hz</a:t>
                </a:r>
              </a:p>
              <a:p>
                <a:pPr marL="800100" lvl="1" indent="-342900">
                  <a:buFont typeface="+mj-lt"/>
                  <a:buAutoNum type="arabicPeriod"/>
                </a:pPr>
                <a:r>
                  <a:rPr lang="en-US" sz="2000" dirty="0"/>
                  <a:t>For input, set function generator to 1V</a:t>
                </a:r>
                <a:r>
                  <a:rPr lang="en-US" sz="2000" baseline="-25000" dirty="0"/>
                  <a:t>pp</a:t>
                </a:r>
              </a:p>
            </p:txBody>
          </p:sp>
        </mc:Choice>
        <mc:Fallback xmlns="">
          <p:sp>
            <p:nvSpPr>
              <p:cNvPr id="45" name="TextBox 44">
                <a:extLst>
                  <a:ext uri="{FF2B5EF4-FFF2-40B4-BE49-F238E27FC236}">
                    <a16:creationId xmlns:a16="http://schemas.microsoft.com/office/drawing/2014/main" id="{123EE840-F296-B848-9059-5A9959231202}"/>
                  </a:ext>
                </a:extLst>
              </p:cNvPr>
              <p:cNvSpPr txBox="1">
                <a:spLocks noRot="1" noChangeAspect="1" noMove="1" noResize="1" noEditPoints="1" noAdjustHandles="1" noChangeArrowheads="1" noChangeShapeType="1" noTextEdit="1"/>
              </p:cNvSpPr>
              <p:nvPr/>
            </p:nvSpPr>
            <p:spPr>
              <a:xfrm>
                <a:off x="167269" y="3831544"/>
                <a:ext cx="6694090" cy="2589187"/>
              </a:xfrm>
              <a:prstGeom prst="rect">
                <a:avLst/>
              </a:prstGeom>
              <a:blipFill>
                <a:blip r:embed="rId3"/>
                <a:stretch>
                  <a:fillRect l="-567" t="-488"/>
                </a:stretch>
              </a:blipFill>
            </p:spPr>
            <p:txBody>
              <a:bodyPr/>
              <a:lstStyle/>
              <a:p>
                <a:r>
                  <a:rPr lang="en-US">
                    <a:noFill/>
                  </a:rPr>
                  <a:t> </a:t>
                </a:r>
              </a:p>
            </p:txBody>
          </p:sp>
        </mc:Fallback>
      </mc:AlternateContent>
      <p:grpSp>
        <p:nvGrpSpPr>
          <p:cNvPr id="30" name="Group 29">
            <a:extLst>
              <a:ext uri="{FF2B5EF4-FFF2-40B4-BE49-F238E27FC236}">
                <a16:creationId xmlns:a16="http://schemas.microsoft.com/office/drawing/2014/main" id="{9A96E3EE-6F5E-4F4B-A876-58D2BC91FC93}"/>
              </a:ext>
            </a:extLst>
          </p:cNvPr>
          <p:cNvGrpSpPr/>
          <p:nvPr/>
        </p:nvGrpSpPr>
        <p:grpSpPr>
          <a:xfrm>
            <a:off x="457155" y="1250027"/>
            <a:ext cx="4808655" cy="2100957"/>
            <a:chOff x="493393" y="4321290"/>
            <a:chExt cx="4808655" cy="2100957"/>
          </a:xfrm>
        </p:grpSpPr>
        <p:sp>
          <p:nvSpPr>
            <p:cNvPr id="148" name="TextBox 147">
              <a:extLst>
                <a:ext uri="{FF2B5EF4-FFF2-40B4-BE49-F238E27FC236}">
                  <a16:creationId xmlns:a16="http://schemas.microsoft.com/office/drawing/2014/main" id="{9527519A-4130-DF4E-A1EA-A581149380C8}"/>
                </a:ext>
              </a:extLst>
            </p:cNvPr>
            <p:cNvSpPr txBox="1"/>
            <p:nvPr/>
          </p:nvSpPr>
          <p:spPr>
            <a:xfrm flipH="1">
              <a:off x="2613094" y="5299036"/>
              <a:ext cx="57174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VCO</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54" name="TextBox 153">
                  <a:extLst>
                    <a:ext uri="{FF2B5EF4-FFF2-40B4-BE49-F238E27FC236}">
                      <a16:creationId xmlns:a16="http://schemas.microsoft.com/office/drawing/2014/main" id="{2367FE76-0C16-3E4E-9161-3FF907DBBE21}"/>
                    </a:ext>
                  </a:extLst>
                </p:cNvPr>
                <p:cNvSpPr txBox="1"/>
                <p:nvPr/>
              </p:nvSpPr>
              <p:spPr>
                <a:xfrm>
                  <a:off x="1308396" y="4321290"/>
                  <a:ext cx="812227" cy="76944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4400" i="1" smtClean="0">
                            <a:latin typeface="Cambria Math" panose="02040503050406030204" pitchFamily="18" charset="0"/>
                            <a:ea typeface="Cambria Math" panose="02040503050406030204" pitchFamily="18" charset="0"/>
                          </a:rPr>
                          <m:t>⊗</m:t>
                        </m:r>
                      </m:oMath>
                    </m:oMathPara>
                  </a14:m>
                  <a:endParaRPr lang="en-US" sz="4400" dirty="0"/>
                </a:p>
              </p:txBody>
            </p:sp>
          </mc:Choice>
          <mc:Fallback xmlns="">
            <p:sp>
              <p:nvSpPr>
                <p:cNvPr id="154" name="TextBox 153">
                  <a:extLst>
                    <a:ext uri="{FF2B5EF4-FFF2-40B4-BE49-F238E27FC236}">
                      <a16:creationId xmlns:a16="http://schemas.microsoft.com/office/drawing/2014/main" id="{2367FE76-0C16-3E4E-9161-3FF907DBBE21}"/>
                    </a:ext>
                  </a:extLst>
                </p:cNvPr>
                <p:cNvSpPr txBox="1">
                  <a:spLocks noRot="1" noChangeAspect="1" noMove="1" noResize="1" noEditPoints="1" noAdjustHandles="1" noChangeArrowheads="1" noChangeShapeType="1" noTextEdit="1"/>
                </p:cNvSpPr>
                <p:nvPr/>
              </p:nvSpPr>
              <p:spPr>
                <a:xfrm>
                  <a:off x="1308396" y="4321290"/>
                  <a:ext cx="812227" cy="769441"/>
                </a:xfrm>
                <a:prstGeom prst="rect">
                  <a:avLst/>
                </a:prstGeom>
                <a:blipFill>
                  <a:blip r:embed="rId4"/>
                  <a:stretch>
                    <a:fillRect l="-13846" r="-12308" b="-14754"/>
                  </a:stretch>
                </a:blipFill>
              </p:spPr>
              <p:txBody>
                <a:bodyPr/>
                <a:lstStyle/>
                <a:p>
                  <a:r>
                    <a:rPr lang="en-US">
                      <a:noFill/>
                    </a:rPr>
                    <a:t> </a:t>
                  </a:r>
                </a:p>
              </p:txBody>
            </p:sp>
          </mc:Fallback>
        </mc:AlternateContent>
        <p:cxnSp>
          <p:nvCxnSpPr>
            <p:cNvPr id="155" name="Straight Arrow Connector 154">
              <a:extLst>
                <a:ext uri="{FF2B5EF4-FFF2-40B4-BE49-F238E27FC236}">
                  <a16:creationId xmlns:a16="http://schemas.microsoft.com/office/drawing/2014/main" id="{941264B7-1E1A-5D4F-8EEB-A6FAA373F10F}"/>
                </a:ext>
              </a:extLst>
            </p:cNvPr>
            <p:cNvCxnSpPr>
              <a:cxnSpLocks/>
            </p:cNvCxnSpPr>
            <p:nvPr/>
          </p:nvCxnSpPr>
          <p:spPr>
            <a:xfrm>
              <a:off x="910832" y="4845448"/>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6" name="Rectangle 155">
              <a:extLst>
                <a:ext uri="{FF2B5EF4-FFF2-40B4-BE49-F238E27FC236}">
                  <a16:creationId xmlns:a16="http://schemas.microsoft.com/office/drawing/2014/main" id="{DE171CF7-8D70-0D4F-9B35-C6E393FDDF99}"/>
                </a:ext>
              </a:extLst>
            </p:cNvPr>
            <p:cNvSpPr/>
            <p:nvPr/>
          </p:nvSpPr>
          <p:spPr>
            <a:xfrm>
              <a:off x="2461335" y="4389820"/>
              <a:ext cx="841202" cy="779722"/>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TextBox 156">
              <a:extLst>
                <a:ext uri="{FF2B5EF4-FFF2-40B4-BE49-F238E27FC236}">
                  <a16:creationId xmlns:a16="http://schemas.microsoft.com/office/drawing/2014/main" id="{A39F2FEF-FE6D-6647-B640-D43E5D439C52}"/>
                </a:ext>
              </a:extLst>
            </p:cNvPr>
            <p:cNvSpPr txBox="1"/>
            <p:nvPr/>
          </p:nvSpPr>
          <p:spPr>
            <a:xfrm>
              <a:off x="2641233" y="4590685"/>
              <a:ext cx="506870" cy="369332"/>
            </a:xfrm>
            <a:prstGeom prst="rect">
              <a:avLst/>
            </a:prstGeom>
            <a:noFill/>
          </p:spPr>
          <p:txBody>
            <a:bodyPr wrap="none" rtlCol="0">
              <a:spAutoFit/>
            </a:bodyPr>
            <a:lstStyle/>
            <a:p>
              <a:r>
                <a:rPr lang="en-US" dirty="0"/>
                <a:t>LPF</a:t>
              </a:r>
            </a:p>
          </p:txBody>
        </p:sp>
        <p:cxnSp>
          <p:nvCxnSpPr>
            <p:cNvPr id="158" name="Straight Arrow Connector 157">
              <a:extLst>
                <a:ext uri="{FF2B5EF4-FFF2-40B4-BE49-F238E27FC236}">
                  <a16:creationId xmlns:a16="http://schemas.microsoft.com/office/drawing/2014/main" id="{B315AD7F-45E1-B84C-8E50-EBB1018EB9B4}"/>
                </a:ext>
              </a:extLst>
            </p:cNvPr>
            <p:cNvCxnSpPr>
              <a:cxnSpLocks/>
            </p:cNvCxnSpPr>
            <p:nvPr/>
          </p:nvCxnSpPr>
          <p:spPr>
            <a:xfrm>
              <a:off x="1937873" y="4746060"/>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3" name="Oval 111">
              <a:extLst>
                <a:ext uri="{FF2B5EF4-FFF2-40B4-BE49-F238E27FC236}">
                  <a16:creationId xmlns:a16="http://schemas.microsoft.com/office/drawing/2014/main" id="{597C49A2-65F3-DA40-BA82-BCDD584B2BF8}"/>
                </a:ext>
              </a:extLst>
            </p:cNvPr>
            <p:cNvSpPr>
              <a:spLocks noChangeArrowheads="1"/>
            </p:cNvSpPr>
            <p:nvPr/>
          </p:nvSpPr>
          <p:spPr bwMode="auto">
            <a:xfrm>
              <a:off x="2535502" y="5219206"/>
              <a:ext cx="640080" cy="640080"/>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cxnSp>
          <p:nvCxnSpPr>
            <p:cNvPr id="167" name="Straight Arrow Connector 166">
              <a:extLst>
                <a:ext uri="{FF2B5EF4-FFF2-40B4-BE49-F238E27FC236}">
                  <a16:creationId xmlns:a16="http://schemas.microsoft.com/office/drawing/2014/main" id="{5ACB6676-212D-C040-8A24-81AC05E3F072}"/>
                </a:ext>
              </a:extLst>
            </p:cNvPr>
            <p:cNvCxnSpPr>
              <a:cxnSpLocks/>
            </p:cNvCxnSpPr>
            <p:nvPr/>
          </p:nvCxnSpPr>
          <p:spPr>
            <a:xfrm flipH="1" flipV="1">
              <a:off x="1684579" y="4956340"/>
              <a:ext cx="9394" cy="3324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3" name="Straight Arrow Connector 202">
              <a:extLst>
                <a:ext uri="{FF2B5EF4-FFF2-40B4-BE49-F238E27FC236}">
                  <a16:creationId xmlns:a16="http://schemas.microsoft.com/office/drawing/2014/main" id="{FD0737C3-A46D-DA41-8CEF-7E6B09F03B0E}"/>
                </a:ext>
              </a:extLst>
            </p:cNvPr>
            <p:cNvCxnSpPr>
              <a:cxnSpLocks/>
            </p:cNvCxnSpPr>
            <p:nvPr/>
          </p:nvCxnSpPr>
          <p:spPr>
            <a:xfrm>
              <a:off x="904208" y="4626788"/>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2" name="Straight Arrow Connector 221">
              <a:extLst>
                <a:ext uri="{FF2B5EF4-FFF2-40B4-BE49-F238E27FC236}">
                  <a16:creationId xmlns:a16="http://schemas.microsoft.com/office/drawing/2014/main" id="{0DFD5601-EF13-4240-900F-835F78A84CEF}"/>
                </a:ext>
              </a:extLst>
            </p:cNvPr>
            <p:cNvCxnSpPr>
              <a:cxnSpLocks/>
            </p:cNvCxnSpPr>
            <p:nvPr/>
          </p:nvCxnSpPr>
          <p:spPr>
            <a:xfrm>
              <a:off x="904208" y="5288810"/>
              <a:ext cx="780371"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4" name="Freeform 43">
              <a:extLst>
                <a:ext uri="{FF2B5EF4-FFF2-40B4-BE49-F238E27FC236}">
                  <a16:creationId xmlns:a16="http://schemas.microsoft.com/office/drawing/2014/main" id="{9E1E3621-FBF1-CA41-9B84-E06561D17623}"/>
                </a:ext>
              </a:extLst>
            </p:cNvPr>
            <p:cNvSpPr>
              <a:spLocks/>
            </p:cNvSpPr>
            <p:nvPr/>
          </p:nvSpPr>
          <p:spPr bwMode="auto">
            <a:xfrm>
              <a:off x="3828882" y="4498355"/>
              <a:ext cx="535407" cy="584775"/>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65" name="Straight Arrow Connector 264">
              <a:extLst>
                <a:ext uri="{FF2B5EF4-FFF2-40B4-BE49-F238E27FC236}">
                  <a16:creationId xmlns:a16="http://schemas.microsoft.com/office/drawing/2014/main" id="{383C5AEF-0C55-FE4E-99A3-85FC7A2F9872}"/>
                </a:ext>
              </a:extLst>
            </p:cNvPr>
            <p:cNvCxnSpPr>
              <a:cxnSpLocks/>
            </p:cNvCxnSpPr>
            <p:nvPr/>
          </p:nvCxnSpPr>
          <p:spPr>
            <a:xfrm>
              <a:off x="3296220" y="4752688"/>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6" name="Straight Arrow Connector 265">
              <a:extLst>
                <a:ext uri="{FF2B5EF4-FFF2-40B4-BE49-F238E27FC236}">
                  <a16:creationId xmlns:a16="http://schemas.microsoft.com/office/drawing/2014/main" id="{89E0AC9F-2931-BC4D-9BD0-F55E4701533A}"/>
                </a:ext>
              </a:extLst>
            </p:cNvPr>
            <p:cNvCxnSpPr>
              <a:cxnSpLocks/>
            </p:cNvCxnSpPr>
            <p:nvPr/>
          </p:nvCxnSpPr>
          <p:spPr>
            <a:xfrm>
              <a:off x="4364289" y="4796115"/>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0" name="Straight Arrow Connector 269">
              <a:extLst>
                <a:ext uri="{FF2B5EF4-FFF2-40B4-BE49-F238E27FC236}">
                  <a16:creationId xmlns:a16="http://schemas.microsoft.com/office/drawing/2014/main" id="{7BA67E53-B24C-3E41-8707-B96E5901A478}"/>
                </a:ext>
              </a:extLst>
            </p:cNvPr>
            <p:cNvCxnSpPr>
              <a:cxnSpLocks/>
            </p:cNvCxnSpPr>
            <p:nvPr/>
          </p:nvCxnSpPr>
          <p:spPr>
            <a:xfrm flipH="1" flipV="1">
              <a:off x="772948" y="5539246"/>
              <a:ext cx="1740872"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1" name="Straight Arrow Connector 270">
              <a:extLst>
                <a:ext uri="{FF2B5EF4-FFF2-40B4-BE49-F238E27FC236}">
                  <a16:creationId xmlns:a16="http://schemas.microsoft.com/office/drawing/2014/main" id="{C92E0244-8CAA-9E44-90F2-3AE5EA37795E}"/>
                </a:ext>
              </a:extLst>
            </p:cNvPr>
            <p:cNvCxnSpPr>
              <a:cxnSpLocks/>
            </p:cNvCxnSpPr>
            <p:nvPr/>
          </p:nvCxnSpPr>
          <p:spPr>
            <a:xfrm flipH="1">
              <a:off x="3184842" y="5530245"/>
              <a:ext cx="1451116"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2" name="Straight Arrow Connector 271">
              <a:extLst>
                <a:ext uri="{FF2B5EF4-FFF2-40B4-BE49-F238E27FC236}">
                  <a16:creationId xmlns:a16="http://schemas.microsoft.com/office/drawing/2014/main" id="{AA18F737-245C-DB46-A4AC-E41426953584}"/>
                </a:ext>
              </a:extLst>
            </p:cNvPr>
            <p:cNvCxnSpPr>
              <a:cxnSpLocks/>
            </p:cNvCxnSpPr>
            <p:nvPr/>
          </p:nvCxnSpPr>
          <p:spPr>
            <a:xfrm>
              <a:off x="4584008" y="4813800"/>
              <a:ext cx="0" cy="72544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DFC81A65-3163-2D4D-8498-EA7965AFCB85}"/>
                </a:ext>
              </a:extLst>
            </p:cNvPr>
            <p:cNvSpPr txBox="1"/>
            <p:nvPr/>
          </p:nvSpPr>
          <p:spPr>
            <a:xfrm>
              <a:off x="3475421" y="5670093"/>
              <a:ext cx="1054810" cy="369332"/>
            </a:xfrm>
            <a:prstGeom prst="rect">
              <a:avLst/>
            </a:prstGeom>
            <a:noFill/>
          </p:spPr>
          <p:txBody>
            <a:bodyPr wrap="square" rtlCol="0">
              <a:spAutoFit/>
            </a:bodyPr>
            <a:lstStyle/>
            <a:p>
              <a:r>
                <a:rPr lang="en-US" dirty="0"/>
                <a:t>LM565</a:t>
              </a:r>
            </a:p>
          </p:txBody>
        </p:sp>
        <p:sp>
          <p:nvSpPr>
            <p:cNvPr id="273" name="TextBox 272">
              <a:extLst>
                <a:ext uri="{FF2B5EF4-FFF2-40B4-BE49-F238E27FC236}">
                  <a16:creationId xmlns:a16="http://schemas.microsoft.com/office/drawing/2014/main" id="{7A44CE8F-A92B-304C-A202-586C5822DA5D}"/>
                </a:ext>
              </a:extLst>
            </p:cNvPr>
            <p:cNvSpPr txBox="1"/>
            <p:nvPr/>
          </p:nvSpPr>
          <p:spPr>
            <a:xfrm>
              <a:off x="4971068" y="4606076"/>
              <a:ext cx="330980" cy="338554"/>
            </a:xfrm>
            <a:prstGeom prst="rect">
              <a:avLst/>
            </a:prstGeom>
            <a:noFill/>
          </p:spPr>
          <p:txBody>
            <a:bodyPr wrap="square" rtlCol="0">
              <a:spAutoFit/>
            </a:bodyPr>
            <a:lstStyle/>
            <a:p>
              <a:pPr algn="ctr"/>
              <a:r>
                <a:rPr lang="en-US" sz="1600" dirty="0"/>
                <a:t>7</a:t>
              </a:r>
            </a:p>
          </p:txBody>
        </p:sp>
        <p:sp>
          <p:nvSpPr>
            <p:cNvPr id="274" name="TextBox 273">
              <a:extLst>
                <a:ext uri="{FF2B5EF4-FFF2-40B4-BE49-F238E27FC236}">
                  <a16:creationId xmlns:a16="http://schemas.microsoft.com/office/drawing/2014/main" id="{32C4ED8C-2681-E347-8DB4-9D4D0FC1CC4F}"/>
                </a:ext>
              </a:extLst>
            </p:cNvPr>
            <p:cNvSpPr txBox="1"/>
            <p:nvPr/>
          </p:nvSpPr>
          <p:spPr>
            <a:xfrm>
              <a:off x="524958" y="4400667"/>
              <a:ext cx="330980" cy="338554"/>
            </a:xfrm>
            <a:prstGeom prst="rect">
              <a:avLst/>
            </a:prstGeom>
            <a:noFill/>
          </p:spPr>
          <p:txBody>
            <a:bodyPr wrap="square" rtlCol="0">
              <a:spAutoFit/>
            </a:bodyPr>
            <a:lstStyle/>
            <a:p>
              <a:pPr algn="ctr"/>
              <a:r>
                <a:rPr lang="en-US" sz="1600" dirty="0"/>
                <a:t>2</a:t>
              </a:r>
            </a:p>
          </p:txBody>
        </p:sp>
        <p:sp>
          <p:nvSpPr>
            <p:cNvPr id="275" name="TextBox 274">
              <a:extLst>
                <a:ext uri="{FF2B5EF4-FFF2-40B4-BE49-F238E27FC236}">
                  <a16:creationId xmlns:a16="http://schemas.microsoft.com/office/drawing/2014/main" id="{2AB37586-42D2-A449-9E9A-7AD08DF1E666}"/>
                </a:ext>
              </a:extLst>
            </p:cNvPr>
            <p:cNvSpPr txBox="1"/>
            <p:nvPr/>
          </p:nvSpPr>
          <p:spPr>
            <a:xfrm>
              <a:off x="531584" y="4685587"/>
              <a:ext cx="330980" cy="338554"/>
            </a:xfrm>
            <a:prstGeom prst="rect">
              <a:avLst/>
            </a:prstGeom>
            <a:noFill/>
          </p:spPr>
          <p:txBody>
            <a:bodyPr wrap="square" rtlCol="0">
              <a:spAutoFit/>
            </a:bodyPr>
            <a:lstStyle/>
            <a:p>
              <a:pPr algn="ctr"/>
              <a:r>
                <a:rPr lang="en-US" sz="1600" dirty="0"/>
                <a:t>3</a:t>
              </a:r>
            </a:p>
          </p:txBody>
        </p:sp>
        <p:sp>
          <p:nvSpPr>
            <p:cNvPr id="276" name="TextBox 275">
              <a:extLst>
                <a:ext uri="{FF2B5EF4-FFF2-40B4-BE49-F238E27FC236}">
                  <a16:creationId xmlns:a16="http://schemas.microsoft.com/office/drawing/2014/main" id="{FCDC1B02-049D-E749-8A6B-FB84F4C7CDAC}"/>
                </a:ext>
              </a:extLst>
            </p:cNvPr>
            <p:cNvSpPr txBox="1"/>
            <p:nvPr/>
          </p:nvSpPr>
          <p:spPr>
            <a:xfrm>
              <a:off x="538212" y="5116284"/>
              <a:ext cx="330980" cy="338554"/>
            </a:xfrm>
            <a:prstGeom prst="rect">
              <a:avLst/>
            </a:prstGeom>
            <a:noFill/>
          </p:spPr>
          <p:txBody>
            <a:bodyPr wrap="square" rtlCol="0">
              <a:spAutoFit/>
            </a:bodyPr>
            <a:lstStyle/>
            <a:p>
              <a:pPr algn="ctr"/>
              <a:r>
                <a:rPr lang="en-US" sz="1600" dirty="0"/>
                <a:t>4</a:t>
              </a:r>
            </a:p>
          </p:txBody>
        </p:sp>
        <p:sp>
          <p:nvSpPr>
            <p:cNvPr id="277" name="TextBox 276">
              <a:extLst>
                <a:ext uri="{FF2B5EF4-FFF2-40B4-BE49-F238E27FC236}">
                  <a16:creationId xmlns:a16="http://schemas.microsoft.com/office/drawing/2014/main" id="{2862B62C-BEE2-6842-BCF2-424AC9C79198}"/>
                </a:ext>
              </a:extLst>
            </p:cNvPr>
            <p:cNvSpPr txBox="1"/>
            <p:nvPr/>
          </p:nvSpPr>
          <p:spPr>
            <a:xfrm>
              <a:off x="531586" y="5361451"/>
              <a:ext cx="330980" cy="338554"/>
            </a:xfrm>
            <a:prstGeom prst="rect">
              <a:avLst/>
            </a:prstGeom>
            <a:noFill/>
          </p:spPr>
          <p:txBody>
            <a:bodyPr wrap="square" rtlCol="0">
              <a:spAutoFit/>
            </a:bodyPr>
            <a:lstStyle/>
            <a:p>
              <a:pPr algn="ctr"/>
              <a:r>
                <a:rPr lang="en-US" sz="1600" dirty="0"/>
                <a:t>5</a:t>
              </a:r>
            </a:p>
          </p:txBody>
        </p:sp>
        <p:cxnSp>
          <p:nvCxnSpPr>
            <p:cNvPr id="278" name="Straight Arrow Connector 277">
              <a:extLst>
                <a:ext uri="{FF2B5EF4-FFF2-40B4-BE49-F238E27FC236}">
                  <a16:creationId xmlns:a16="http://schemas.microsoft.com/office/drawing/2014/main" id="{3DD2C901-A4D3-7948-BDAC-1F85B03A6A7E}"/>
                </a:ext>
              </a:extLst>
            </p:cNvPr>
            <p:cNvCxnSpPr>
              <a:cxnSpLocks/>
            </p:cNvCxnSpPr>
            <p:nvPr/>
          </p:nvCxnSpPr>
          <p:spPr>
            <a:xfrm flipV="1">
              <a:off x="2746257" y="5825456"/>
              <a:ext cx="0" cy="26264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9" name="Straight Arrow Connector 278">
              <a:extLst>
                <a:ext uri="{FF2B5EF4-FFF2-40B4-BE49-F238E27FC236}">
                  <a16:creationId xmlns:a16="http://schemas.microsoft.com/office/drawing/2014/main" id="{E8744051-1000-8F4C-965E-B6D607A62A80}"/>
                </a:ext>
              </a:extLst>
            </p:cNvPr>
            <p:cNvCxnSpPr>
              <a:cxnSpLocks/>
            </p:cNvCxnSpPr>
            <p:nvPr/>
          </p:nvCxnSpPr>
          <p:spPr>
            <a:xfrm flipV="1">
              <a:off x="3004673" y="5832084"/>
              <a:ext cx="0" cy="26264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0" name="TextBox 279">
              <a:extLst>
                <a:ext uri="{FF2B5EF4-FFF2-40B4-BE49-F238E27FC236}">
                  <a16:creationId xmlns:a16="http://schemas.microsoft.com/office/drawing/2014/main" id="{E076C892-B4D9-0A42-9123-B18099C317E2}"/>
                </a:ext>
              </a:extLst>
            </p:cNvPr>
            <p:cNvSpPr txBox="1"/>
            <p:nvPr/>
          </p:nvSpPr>
          <p:spPr>
            <a:xfrm>
              <a:off x="2526035" y="6083693"/>
              <a:ext cx="452129" cy="338554"/>
            </a:xfrm>
            <a:prstGeom prst="rect">
              <a:avLst/>
            </a:prstGeom>
            <a:noFill/>
          </p:spPr>
          <p:txBody>
            <a:bodyPr wrap="square" rtlCol="0">
              <a:spAutoFit/>
            </a:bodyPr>
            <a:lstStyle/>
            <a:p>
              <a:pPr algn="ctr"/>
              <a:r>
                <a:rPr lang="en-US" sz="1600" dirty="0"/>
                <a:t>8</a:t>
              </a:r>
              <a:r>
                <a:rPr lang="en-US" sz="1600" baseline="-25000" dirty="0"/>
                <a:t>R</a:t>
              </a:r>
            </a:p>
          </p:txBody>
        </p:sp>
        <p:sp>
          <p:nvSpPr>
            <p:cNvPr id="281" name="TextBox 280">
              <a:extLst>
                <a:ext uri="{FF2B5EF4-FFF2-40B4-BE49-F238E27FC236}">
                  <a16:creationId xmlns:a16="http://schemas.microsoft.com/office/drawing/2014/main" id="{D1D5B14F-CA7E-4A45-9AA7-5B903190F3C2}"/>
                </a:ext>
              </a:extLst>
            </p:cNvPr>
            <p:cNvSpPr txBox="1"/>
            <p:nvPr/>
          </p:nvSpPr>
          <p:spPr>
            <a:xfrm>
              <a:off x="2837461" y="6077069"/>
              <a:ext cx="452129" cy="338554"/>
            </a:xfrm>
            <a:prstGeom prst="rect">
              <a:avLst/>
            </a:prstGeom>
            <a:noFill/>
          </p:spPr>
          <p:txBody>
            <a:bodyPr wrap="square" rtlCol="0">
              <a:spAutoFit/>
            </a:bodyPr>
            <a:lstStyle/>
            <a:p>
              <a:pPr algn="ctr"/>
              <a:r>
                <a:rPr lang="en-US" sz="1600" dirty="0"/>
                <a:t>9</a:t>
              </a:r>
              <a:r>
                <a:rPr lang="en-US" sz="1600" baseline="-25000" dirty="0"/>
                <a:t>C</a:t>
              </a:r>
            </a:p>
          </p:txBody>
        </p:sp>
        <p:cxnSp>
          <p:nvCxnSpPr>
            <p:cNvPr id="282" name="Straight Arrow Connector 281">
              <a:extLst>
                <a:ext uri="{FF2B5EF4-FFF2-40B4-BE49-F238E27FC236}">
                  <a16:creationId xmlns:a16="http://schemas.microsoft.com/office/drawing/2014/main" id="{3A28395F-60AB-3844-B6FF-8492930E45C5}"/>
                </a:ext>
              </a:extLst>
            </p:cNvPr>
            <p:cNvCxnSpPr>
              <a:cxnSpLocks/>
            </p:cNvCxnSpPr>
            <p:nvPr/>
          </p:nvCxnSpPr>
          <p:spPr>
            <a:xfrm>
              <a:off x="871080" y="5865866"/>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4" name="TextBox 283">
              <a:extLst>
                <a:ext uri="{FF2B5EF4-FFF2-40B4-BE49-F238E27FC236}">
                  <a16:creationId xmlns:a16="http://schemas.microsoft.com/office/drawing/2014/main" id="{ACB2E5CE-9EF9-5B48-8C2A-6452F46E1CB2}"/>
                </a:ext>
              </a:extLst>
            </p:cNvPr>
            <p:cNvSpPr txBox="1"/>
            <p:nvPr/>
          </p:nvSpPr>
          <p:spPr>
            <a:xfrm>
              <a:off x="571342" y="5692753"/>
              <a:ext cx="330980" cy="338554"/>
            </a:xfrm>
            <a:prstGeom prst="rect">
              <a:avLst/>
            </a:prstGeom>
            <a:noFill/>
          </p:spPr>
          <p:txBody>
            <a:bodyPr wrap="square" rtlCol="0">
              <a:spAutoFit/>
            </a:bodyPr>
            <a:lstStyle/>
            <a:p>
              <a:pPr algn="ctr"/>
              <a:r>
                <a:rPr lang="en-US" sz="1600" dirty="0"/>
                <a:t>1</a:t>
              </a:r>
            </a:p>
          </p:txBody>
        </p:sp>
        <p:sp>
          <p:nvSpPr>
            <p:cNvPr id="289" name="TextBox 288">
              <a:extLst>
                <a:ext uri="{FF2B5EF4-FFF2-40B4-BE49-F238E27FC236}">
                  <a16:creationId xmlns:a16="http://schemas.microsoft.com/office/drawing/2014/main" id="{2CDC6262-1588-3B48-8931-34F21F292837}"/>
                </a:ext>
              </a:extLst>
            </p:cNvPr>
            <p:cNvSpPr txBox="1"/>
            <p:nvPr/>
          </p:nvSpPr>
          <p:spPr>
            <a:xfrm>
              <a:off x="1492368" y="5672876"/>
              <a:ext cx="562917" cy="338554"/>
            </a:xfrm>
            <a:prstGeom prst="rect">
              <a:avLst/>
            </a:prstGeom>
            <a:noFill/>
          </p:spPr>
          <p:txBody>
            <a:bodyPr wrap="square" rtlCol="0">
              <a:spAutoFit/>
            </a:bodyPr>
            <a:lstStyle/>
            <a:p>
              <a:pPr algn="ctr"/>
              <a:r>
                <a:rPr lang="en-US" sz="1600" dirty="0" err="1"/>
                <a:t>Gnd</a:t>
              </a:r>
              <a:endParaRPr lang="en-US" sz="1600" dirty="0"/>
            </a:p>
          </p:txBody>
        </p:sp>
        <p:cxnSp>
          <p:nvCxnSpPr>
            <p:cNvPr id="290" name="Straight Arrow Connector 289">
              <a:extLst>
                <a:ext uri="{FF2B5EF4-FFF2-40B4-BE49-F238E27FC236}">
                  <a16:creationId xmlns:a16="http://schemas.microsoft.com/office/drawing/2014/main" id="{9A6CD023-D1A5-2040-BBE2-6676F01BF6F0}"/>
                </a:ext>
              </a:extLst>
            </p:cNvPr>
            <p:cNvCxnSpPr>
              <a:cxnSpLocks/>
            </p:cNvCxnSpPr>
            <p:nvPr/>
          </p:nvCxnSpPr>
          <p:spPr>
            <a:xfrm>
              <a:off x="864456" y="6190543"/>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1" name="TextBox 290">
              <a:extLst>
                <a:ext uri="{FF2B5EF4-FFF2-40B4-BE49-F238E27FC236}">
                  <a16:creationId xmlns:a16="http://schemas.microsoft.com/office/drawing/2014/main" id="{641465FE-2A5A-9B48-9C2A-F0270153D1A9}"/>
                </a:ext>
              </a:extLst>
            </p:cNvPr>
            <p:cNvSpPr txBox="1"/>
            <p:nvPr/>
          </p:nvSpPr>
          <p:spPr>
            <a:xfrm>
              <a:off x="493393" y="6017430"/>
              <a:ext cx="402305" cy="338554"/>
            </a:xfrm>
            <a:prstGeom prst="rect">
              <a:avLst/>
            </a:prstGeom>
            <a:noFill/>
          </p:spPr>
          <p:txBody>
            <a:bodyPr wrap="square" rtlCol="0">
              <a:spAutoFit/>
            </a:bodyPr>
            <a:lstStyle/>
            <a:p>
              <a:pPr algn="ctr"/>
              <a:r>
                <a:rPr lang="en-US" sz="1600" dirty="0"/>
                <a:t>10</a:t>
              </a:r>
            </a:p>
          </p:txBody>
        </p:sp>
        <p:sp>
          <p:nvSpPr>
            <p:cNvPr id="293" name="TextBox 292">
              <a:extLst>
                <a:ext uri="{FF2B5EF4-FFF2-40B4-BE49-F238E27FC236}">
                  <a16:creationId xmlns:a16="http://schemas.microsoft.com/office/drawing/2014/main" id="{0F12D064-9F38-D340-BCDD-EEBC53FF3576}"/>
                </a:ext>
              </a:extLst>
            </p:cNvPr>
            <p:cNvSpPr txBox="1"/>
            <p:nvPr/>
          </p:nvSpPr>
          <p:spPr>
            <a:xfrm>
              <a:off x="1485744" y="5997553"/>
              <a:ext cx="562917" cy="338554"/>
            </a:xfrm>
            <a:prstGeom prst="rect">
              <a:avLst/>
            </a:prstGeom>
            <a:noFill/>
          </p:spPr>
          <p:txBody>
            <a:bodyPr wrap="square" rtlCol="0">
              <a:spAutoFit/>
            </a:bodyPr>
            <a:lstStyle/>
            <a:p>
              <a:pPr algn="ctr"/>
              <a:r>
                <a:rPr lang="en-US" sz="1600" dirty="0" err="1"/>
                <a:t>V</a:t>
              </a:r>
              <a:r>
                <a:rPr lang="en-US" sz="1600" baseline="-25000" dirty="0" err="1"/>
                <a:t>cc</a:t>
              </a:r>
              <a:endParaRPr lang="en-US" sz="1600" baseline="-25000" dirty="0"/>
            </a:p>
          </p:txBody>
        </p:sp>
      </p:grpSp>
      <p:grpSp>
        <p:nvGrpSpPr>
          <p:cNvPr id="31" name="Group 30">
            <a:extLst>
              <a:ext uri="{FF2B5EF4-FFF2-40B4-BE49-F238E27FC236}">
                <a16:creationId xmlns:a16="http://schemas.microsoft.com/office/drawing/2014/main" id="{8702022A-1FA7-9A4C-8B2B-7C3390E46C2B}"/>
              </a:ext>
            </a:extLst>
          </p:cNvPr>
          <p:cNvGrpSpPr/>
          <p:nvPr/>
        </p:nvGrpSpPr>
        <p:grpSpPr>
          <a:xfrm>
            <a:off x="6731021" y="629725"/>
            <a:ext cx="5336385" cy="5826771"/>
            <a:chOff x="6731021" y="629725"/>
            <a:chExt cx="5336385" cy="5826771"/>
          </a:xfrm>
        </p:grpSpPr>
        <p:sp>
          <p:nvSpPr>
            <p:cNvPr id="191" name="TextBox 190">
              <a:extLst>
                <a:ext uri="{FF2B5EF4-FFF2-40B4-BE49-F238E27FC236}">
                  <a16:creationId xmlns:a16="http://schemas.microsoft.com/office/drawing/2014/main" id="{5F6DD9E3-5BFE-454E-A418-7AF42684F6AC}"/>
                </a:ext>
              </a:extLst>
            </p:cNvPr>
            <p:cNvSpPr txBox="1"/>
            <p:nvPr/>
          </p:nvSpPr>
          <p:spPr>
            <a:xfrm>
              <a:off x="6731021" y="2488557"/>
              <a:ext cx="810166" cy="338554"/>
            </a:xfrm>
            <a:prstGeom prst="rect">
              <a:avLst/>
            </a:prstGeom>
            <a:noFill/>
          </p:spPr>
          <p:txBody>
            <a:bodyPr wrap="square" rtlCol="0">
              <a:spAutoFit/>
            </a:bodyPr>
            <a:lstStyle/>
            <a:p>
              <a:r>
                <a:rPr lang="en-US" sz="1600" dirty="0"/>
                <a:t>in</a:t>
              </a:r>
            </a:p>
          </p:txBody>
        </p:sp>
        <p:grpSp>
          <p:nvGrpSpPr>
            <p:cNvPr id="687" name="Group 210">
              <a:extLst>
                <a:ext uri="{FF2B5EF4-FFF2-40B4-BE49-F238E27FC236}">
                  <a16:creationId xmlns:a16="http://schemas.microsoft.com/office/drawing/2014/main" id="{B538BCA2-9066-0B4D-B7EB-394950435983}"/>
                </a:ext>
              </a:extLst>
            </p:cNvPr>
            <p:cNvGrpSpPr>
              <a:grpSpLocks/>
            </p:cNvGrpSpPr>
            <p:nvPr/>
          </p:nvGrpSpPr>
          <p:grpSpPr bwMode="auto">
            <a:xfrm>
              <a:off x="10617459" y="4682531"/>
              <a:ext cx="304800" cy="762000"/>
              <a:chOff x="3216" y="1728"/>
              <a:chExt cx="192" cy="480"/>
            </a:xfrm>
          </p:grpSpPr>
          <p:sp>
            <p:nvSpPr>
              <p:cNvPr id="712" name="Line 8">
                <a:extLst>
                  <a:ext uri="{FF2B5EF4-FFF2-40B4-BE49-F238E27FC236}">
                    <a16:creationId xmlns:a16="http://schemas.microsoft.com/office/drawing/2014/main" id="{6C77E5EE-3079-4944-9BA3-D2D355A4AB1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3" name="Line 9">
                <a:extLst>
                  <a:ext uri="{FF2B5EF4-FFF2-40B4-BE49-F238E27FC236}">
                    <a16:creationId xmlns:a16="http://schemas.microsoft.com/office/drawing/2014/main" id="{B50DD889-2ABC-704E-92F2-D9503510891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4" name="Line 10">
                <a:extLst>
                  <a:ext uri="{FF2B5EF4-FFF2-40B4-BE49-F238E27FC236}">
                    <a16:creationId xmlns:a16="http://schemas.microsoft.com/office/drawing/2014/main" id="{8E62A679-E34B-974F-8FA4-C6F322B243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5" name="Line 11">
                <a:extLst>
                  <a:ext uri="{FF2B5EF4-FFF2-40B4-BE49-F238E27FC236}">
                    <a16:creationId xmlns:a16="http://schemas.microsoft.com/office/drawing/2014/main" id="{21AB4D70-3BE4-A645-837B-ADF452B1C37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03" name="Straight Connector 802">
              <a:extLst>
                <a:ext uri="{FF2B5EF4-FFF2-40B4-BE49-F238E27FC236}">
                  <a16:creationId xmlns:a16="http://schemas.microsoft.com/office/drawing/2014/main" id="{BBCFD950-3C63-D040-AE05-5DACBF6F82F3}"/>
                </a:ext>
              </a:extLst>
            </p:cNvPr>
            <p:cNvCxnSpPr>
              <a:cxnSpLocks/>
            </p:cNvCxnSpPr>
            <p:nvPr/>
          </p:nvCxnSpPr>
          <p:spPr>
            <a:xfrm>
              <a:off x="7401080" y="4720440"/>
              <a:ext cx="127160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06" name="TextBox 805">
              <a:extLst>
                <a:ext uri="{FF2B5EF4-FFF2-40B4-BE49-F238E27FC236}">
                  <a16:creationId xmlns:a16="http://schemas.microsoft.com/office/drawing/2014/main" id="{B1F4EEC7-E70E-7240-93EC-29F52BEFA038}"/>
                </a:ext>
              </a:extLst>
            </p:cNvPr>
            <p:cNvSpPr txBox="1"/>
            <p:nvPr/>
          </p:nvSpPr>
          <p:spPr>
            <a:xfrm>
              <a:off x="10807959" y="5141996"/>
              <a:ext cx="718688" cy="338554"/>
            </a:xfrm>
            <a:prstGeom prst="rect">
              <a:avLst/>
            </a:prstGeom>
            <a:noFill/>
          </p:spPr>
          <p:txBody>
            <a:bodyPr wrap="square" rtlCol="0">
              <a:spAutoFit/>
            </a:bodyPr>
            <a:lstStyle/>
            <a:p>
              <a:r>
                <a:rPr lang="en-US" sz="1600" dirty="0"/>
                <a:t>10uF</a:t>
              </a:r>
            </a:p>
          </p:txBody>
        </p:sp>
        <p:sp>
          <p:nvSpPr>
            <p:cNvPr id="269" name="Oval 268">
              <a:extLst>
                <a:ext uri="{FF2B5EF4-FFF2-40B4-BE49-F238E27FC236}">
                  <a16:creationId xmlns:a16="http://schemas.microsoft.com/office/drawing/2014/main" id="{7AA7268B-184A-C446-8B49-ADFBD96B93DF}"/>
                </a:ext>
              </a:extLst>
            </p:cNvPr>
            <p:cNvSpPr>
              <a:spLocks noChangeAspect="1" noChangeArrowheads="1"/>
            </p:cNvSpPr>
            <p:nvPr/>
          </p:nvSpPr>
          <p:spPr bwMode="auto">
            <a:xfrm>
              <a:off x="7333903" y="465895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 name="Rectangle 20">
              <a:extLst>
                <a:ext uri="{FF2B5EF4-FFF2-40B4-BE49-F238E27FC236}">
                  <a16:creationId xmlns:a16="http://schemas.microsoft.com/office/drawing/2014/main" id="{E59AAECA-5FAD-EF40-ACCA-B9D529FAAEE0}"/>
                </a:ext>
              </a:extLst>
            </p:cNvPr>
            <p:cNvSpPr/>
            <p:nvPr/>
          </p:nvSpPr>
          <p:spPr>
            <a:xfrm>
              <a:off x="8677505" y="2455787"/>
              <a:ext cx="1709530" cy="2751799"/>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1E63E1B7-2BFE-D544-8F46-B2F36BF1A5F5}"/>
                </a:ext>
              </a:extLst>
            </p:cNvPr>
            <p:cNvSpPr txBox="1"/>
            <p:nvPr/>
          </p:nvSpPr>
          <p:spPr>
            <a:xfrm>
              <a:off x="9211419" y="3624761"/>
              <a:ext cx="641702" cy="369332"/>
            </a:xfrm>
            <a:prstGeom prst="rect">
              <a:avLst/>
            </a:prstGeom>
            <a:noFill/>
          </p:spPr>
          <p:txBody>
            <a:bodyPr wrap="square" rtlCol="0">
              <a:spAutoFit/>
            </a:bodyPr>
            <a:lstStyle/>
            <a:p>
              <a:r>
                <a:rPr lang="en-US" dirty="0"/>
                <a:t>565</a:t>
              </a:r>
            </a:p>
          </p:txBody>
        </p:sp>
        <p:sp>
          <p:nvSpPr>
            <p:cNvPr id="164" name="TextBox 163">
              <a:extLst>
                <a:ext uri="{FF2B5EF4-FFF2-40B4-BE49-F238E27FC236}">
                  <a16:creationId xmlns:a16="http://schemas.microsoft.com/office/drawing/2014/main" id="{1A275126-385E-7C46-B297-21BF769155BC}"/>
                </a:ext>
              </a:extLst>
            </p:cNvPr>
            <p:cNvSpPr txBox="1"/>
            <p:nvPr/>
          </p:nvSpPr>
          <p:spPr>
            <a:xfrm>
              <a:off x="9211419" y="2521834"/>
              <a:ext cx="641702" cy="369332"/>
            </a:xfrm>
            <a:prstGeom prst="rect">
              <a:avLst/>
            </a:prstGeom>
            <a:noFill/>
          </p:spPr>
          <p:txBody>
            <a:bodyPr wrap="square" rtlCol="0">
              <a:spAutoFit/>
            </a:bodyPr>
            <a:lstStyle/>
            <a:p>
              <a:r>
                <a:rPr lang="en-US" dirty="0"/>
                <a:t>10</a:t>
              </a:r>
            </a:p>
          </p:txBody>
        </p:sp>
        <p:sp>
          <p:nvSpPr>
            <p:cNvPr id="165" name="TextBox 164">
              <a:extLst>
                <a:ext uri="{FF2B5EF4-FFF2-40B4-BE49-F238E27FC236}">
                  <a16:creationId xmlns:a16="http://schemas.microsoft.com/office/drawing/2014/main" id="{FB547450-605F-F743-B651-F87252046A04}"/>
                </a:ext>
              </a:extLst>
            </p:cNvPr>
            <p:cNvSpPr txBox="1"/>
            <p:nvPr/>
          </p:nvSpPr>
          <p:spPr>
            <a:xfrm>
              <a:off x="9407307" y="4813005"/>
              <a:ext cx="641702" cy="369332"/>
            </a:xfrm>
            <a:prstGeom prst="rect">
              <a:avLst/>
            </a:prstGeom>
            <a:noFill/>
          </p:spPr>
          <p:txBody>
            <a:bodyPr wrap="square" rtlCol="0">
              <a:spAutoFit/>
            </a:bodyPr>
            <a:lstStyle/>
            <a:p>
              <a:r>
                <a:rPr lang="en-US" dirty="0"/>
                <a:t>1</a:t>
              </a:r>
            </a:p>
          </p:txBody>
        </p:sp>
        <p:sp>
          <p:nvSpPr>
            <p:cNvPr id="166" name="TextBox 165">
              <a:extLst>
                <a:ext uri="{FF2B5EF4-FFF2-40B4-BE49-F238E27FC236}">
                  <a16:creationId xmlns:a16="http://schemas.microsoft.com/office/drawing/2014/main" id="{6922FC6F-2C4C-494B-A699-E240DDCE04CC}"/>
                </a:ext>
              </a:extLst>
            </p:cNvPr>
            <p:cNvSpPr txBox="1"/>
            <p:nvPr/>
          </p:nvSpPr>
          <p:spPr>
            <a:xfrm>
              <a:off x="8675661" y="2702883"/>
              <a:ext cx="641702" cy="369332"/>
            </a:xfrm>
            <a:prstGeom prst="rect">
              <a:avLst/>
            </a:prstGeom>
            <a:noFill/>
          </p:spPr>
          <p:txBody>
            <a:bodyPr wrap="square" rtlCol="0">
              <a:spAutoFit/>
            </a:bodyPr>
            <a:lstStyle/>
            <a:p>
              <a:r>
                <a:rPr lang="en-US" dirty="0"/>
                <a:t>2</a:t>
              </a:r>
            </a:p>
          </p:txBody>
        </p:sp>
        <p:sp>
          <p:nvSpPr>
            <p:cNvPr id="168" name="TextBox 167">
              <a:extLst>
                <a:ext uri="{FF2B5EF4-FFF2-40B4-BE49-F238E27FC236}">
                  <a16:creationId xmlns:a16="http://schemas.microsoft.com/office/drawing/2014/main" id="{46517D5D-3315-404C-9F67-DBD2ACB39A25}"/>
                </a:ext>
              </a:extLst>
            </p:cNvPr>
            <p:cNvSpPr txBox="1"/>
            <p:nvPr/>
          </p:nvSpPr>
          <p:spPr>
            <a:xfrm>
              <a:off x="8679352" y="3172935"/>
              <a:ext cx="641702" cy="369332"/>
            </a:xfrm>
            <a:prstGeom prst="rect">
              <a:avLst/>
            </a:prstGeom>
            <a:noFill/>
          </p:spPr>
          <p:txBody>
            <a:bodyPr wrap="square" rtlCol="0">
              <a:spAutoFit/>
            </a:bodyPr>
            <a:lstStyle/>
            <a:p>
              <a:r>
                <a:rPr lang="en-US" dirty="0"/>
                <a:t>3</a:t>
              </a:r>
            </a:p>
          </p:txBody>
        </p:sp>
        <p:sp>
          <p:nvSpPr>
            <p:cNvPr id="169" name="TextBox 168">
              <a:extLst>
                <a:ext uri="{FF2B5EF4-FFF2-40B4-BE49-F238E27FC236}">
                  <a16:creationId xmlns:a16="http://schemas.microsoft.com/office/drawing/2014/main" id="{DE9FC0C0-A859-684E-AF4E-A5CE017C9497}"/>
                </a:ext>
              </a:extLst>
            </p:cNvPr>
            <p:cNvSpPr txBox="1"/>
            <p:nvPr/>
          </p:nvSpPr>
          <p:spPr>
            <a:xfrm>
              <a:off x="8671697" y="3951958"/>
              <a:ext cx="641702" cy="369332"/>
            </a:xfrm>
            <a:prstGeom prst="rect">
              <a:avLst/>
            </a:prstGeom>
            <a:noFill/>
          </p:spPr>
          <p:txBody>
            <a:bodyPr wrap="square" rtlCol="0">
              <a:spAutoFit/>
            </a:bodyPr>
            <a:lstStyle/>
            <a:p>
              <a:r>
                <a:rPr lang="en-US" dirty="0"/>
                <a:t>4</a:t>
              </a:r>
            </a:p>
          </p:txBody>
        </p:sp>
        <p:sp>
          <p:nvSpPr>
            <p:cNvPr id="170" name="TextBox 169">
              <a:extLst>
                <a:ext uri="{FF2B5EF4-FFF2-40B4-BE49-F238E27FC236}">
                  <a16:creationId xmlns:a16="http://schemas.microsoft.com/office/drawing/2014/main" id="{E8115E86-CF31-BA44-B9DE-D2AF0F26989F}"/>
                </a:ext>
              </a:extLst>
            </p:cNvPr>
            <p:cNvSpPr txBox="1"/>
            <p:nvPr/>
          </p:nvSpPr>
          <p:spPr>
            <a:xfrm>
              <a:off x="8702165" y="4528161"/>
              <a:ext cx="641702" cy="369332"/>
            </a:xfrm>
            <a:prstGeom prst="rect">
              <a:avLst/>
            </a:prstGeom>
            <a:noFill/>
          </p:spPr>
          <p:txBody>
            <a:bodyPr wrap="square" rtlCol="0">
              <a:spAutoFit/>
            </a:bodyPr>
            <a:lstStyle/>
            <a:p>
              <a:r>
                <a:rPr lang="en-US" dirty="0"/>
                <a:t>5</a:t>
              </a:r>
            </a:p>
          </p:txBody>
        </p:sp>
        <p:sp>
          <p:nvSpPr>
            <p:cNvPr id="171" name="TextBox 170">
              <a:extLst>
                <a:ext uri="{FF2B5EF4-FFF2-40B4-BE49-F238E27FC236}">
                  <a16:creationId xmlns:a16="http://schemas.microsoft.com/office/drawing/2014/main" id="{F56347BD-B0B5-384E-8505-06AFC46CD70E}"/>
                </a:ext>
              </a:extLst>
            </p:cNvPr>
            <p:cNvSpPr txBox="1"/>
            <p:nvPr/>
          </p:nvSpPr>
          <p:spPr>
            <a:xfrm>
              <a:off x="9901422" y="2779784"/>
              <a:ext cx="460953" cy="369332"/>
            </a:xfrm>
            <a:prstGeom prst="rect">
              <a:avLst/>
            </a:prstGeom>
            <a:noFill/>
          </p:spPr>
          <p:txBody>
            <a:bodyPr wrap="square" rtlCol="0">
              <a:spAutoFit/>
            </a:bodyPr>
            <a:lstStyle/>
            <a:p>
              <a:pPr algn="r"/>
              <a:r>
                <a:rPr lang="en-US" dirty="0"/>
                <a:t>8</a:t>
              </a:r>
            </a:p>
          </p:txBody>
        </p:sp>
        <p:sp>
          <p:nvSpPr>
            <p:cNvPr id="172" name="TextBox 171">
              <a:extLst>
                <a:ext uri="{FF2B5EF4-FFF2-40B4-BE49-F238E27FC236}">
                  <a16:creationId xmlns:a16="http://schemas.microsoft.com/office/drawing/2014/main" id="{F06F7344-5DFA-6342-8E55-3C3D7A680233}"/>
                </a:ext>
              </a:extLst>
            </p:cNvPr>
            <p:cNvSpPr txBox="1"/>
            <p:nvPr/>
          </p:nvSpPr>
          <p:spPr>
            <a:xfrm>
              <a:off x="9919246" y="3693542"/>
              <a:ext cx="460953" cy="369332"/>
            </a:xfrm>
            <a:prstGeom prst="rect">
              <a:avLst/>
            </a:prstGeom>
            <a:noFill/>
          </p:spPr>
          <p:txBody>
            <a:bodyPr wrap="square" rtlCol="0">
              <a:spAutoFit/>
            </a:bodyPr>
            <a:lstStyle/>
            <a:p>
              <a:pPr algn="r"/>
              <a:r>
                <a:rPr lang="en-US" dirty="0"/>
                <a:t>9</a:t>
              </a:r>
            </a:p>
          </p:txBody>
        </p:sp>
        <p:sp>
          <p:nvSpPr>
            <p:cNvPr id="173" name="TextBox 172">
              <a:extLst>
                <a:ext uri="{FF2B5EF4-FFF2-40B4-BE49-F238E27FC236}">
                  <a16:creationId xmlns:a16="http://schemas.microsoft.com/office/drawing/2014/main" id="{4828B934-FFED-2C4E-9449-83AF7E1D87CF}"/>
                </a:ext>
              </a:extLst>
            </p:cNvPr>
            <p:cNvSpPr txBox="1"/>
            <p:nvPr/>
          </p:nvSpPr>
          <p:spPr>
            <a:xfrm>
              <a:off x="9909957" y="4495031"/>
              <a:ext cx="460954" cy="369332"/>
            </a:xfrm>
            <a:prstGeom prst="rect">
              <a:avLst/>
            </a:prstGeom>
            <a:noFill/>
          </p:spPr>
          <p:txBody>
            <a:bodyPr wrap="square" rtlCol="0">
              <a:spAutoFit/>
            </a:bodyPr>
            <a:lstStyle/>
            <a:p>
              <a:pPr algn="r"/>
              <a:r>
                <a:rPr lang="en-US" dirty="0"/>
                <a:t>7</a:t>
              </a:r>
            </a:p>
          </p:txBody>
        </p:sp>
        <p:grpSp>
          <p:nvGrpSpPr>
            <p:cNvPr id="174" name="Group 222">
              <a:extLst>
                <a:ext uri="{FF2B5EF4-FFF2-40B4-BE49-F238E27FC236}">
                  <a16:creationId xmlns:a16="http://schemas.microsoft.com/office/drawing/2014/main" id="{D80290BE-6EC0-8B42-A135-09922F891AFC}"/>
                </a:ext>
              </a:extLst>
            </p:cNvPr>
            <p:cNvGrpSpPr>
              <a:grpSpLocks/>
            </p:cNvGrpSpPr>
            <p:nvPr/>
          </p:nvGrpSpPr>
          <p:grpSpPr bwMode="auto">
            <a:xfrm>
              <a:off x="10617459" y="5384076"/>
              <a:ext cx="304800" cy="381000"/>
              <a:chOff x="4272" y="3072"/>
              <a:chExt cx="192" cy="240"/>
            </a:xfrm>
          </p:grpSpPr>
          <p:sp>
            <p:nvSpPr>
              <p:cNvPr id="175" name="Line 99">
                <a:extLst>
                  <a:ext uri="{FF2B5EF4-FFF2-40B4-BE49-F238E27FC236}">
                    <a16:creationId xmlns:a16="http://schemas.microsoft.com/office/drawing/2014/main" id="{BE7A6D5F-2103-7344-8D2A-5633E486F46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6" name="Line 100">
                <a:extLst>
                  <a:ext uri="{FF2B5EF4-FFF2-40B4-BE49-F238E27FC236}">
                    <a16:creationId xmlns:a16="http://schemas.microsoft.com/office/drawing/2014/main" id="{F2ABF4B8-076C-3E47-B3BC-723256D9F9B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7" name="Line 101">
                <a:extLst>
                  <a:ext uri="{FF2B5EF4-FFF2-40B4-BE49-F238E27FC236}">
                    <a16:creationId xmlns:a16="http://schemas.microsoft.com/office/drawing/2014/main" id="{C55A1531-7F7C-694A-9F91-B0F5AC48969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2">
                <a:extLst>
                  <a:ext uri="{FF2B5EF4-FFF2-40B4-BE49-F238E27FC236}">
                    <a16:creationId xmlns:a16="http://schemas.microsoft.com/office/drawing/2014/main" id="{73168E00-17B7-134D-B91C-4256C5C8932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103">
                <a:extLst>
                  <a:ext uri="{FF2B5EF4-FFF2-40B4-BE49-F238E27FC236}">
                    <a16:creationId xmlns:a16="http://schemas.microsoft.com/office/drawing/2014/main" id="{BDE8B14B-D183-A548-BEB1-313780C3673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Line 104">
                <a:extLst>
                  <a:ext uri="{FF2B5EF4-FFF2-40B4-BE49-F238E27FC236}">
                    <a16:creationId xmlns:a16="http://schemas.microsoft.com/office/drawing/2014/main" id="{441030B2-0F88-024C-96E0-B72E34BA463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 name="TextBox 22">
              <a:extLst>
                <a:ext uri="{FF2B5EF4-FFF2-40B4-BE49-F238E27FC236}">
                  <a16:creationId xmlns:a16="http://schemas.microsoft.com/office/drawing/2014/main" id="{AEF68C53-B272-B945-A373-45F087B47CAE}"/>
                </a:ext>
              </a:extLst>
            </p:cNvPr>
            <p:cNvSpPr txBox="1"/>
            <p:nvPr/>
          </p:nvSpPr>
          <p:spPr>
            <a:xfrm>
              <a:off x="10781455" y="4669315"/>
              <a:ext cx="220150" cy="369332"/>
            </a:xfrm>
            <a:prstGeom prst="rect">
              <a:avLst/>
            </a:prstGeom>
            <a:noFill/>
          </p:spPr>
          <p:txBody>
            <a:bodyPr wrap="square" rtlCol="0">
              <a:spAutoFit/>
            </a:bodyPr>
            <a:lstStyle/>
            <a:p>
              <a:r>
                <a:rPr lang="en-US" dirty="0"/>
                <a:t>+</a:t>
              </a:r>
            </a:p>
          </p:txBody>
        </p:sp>
        <p:cxnSp>
          <p:nvCxnSpPr>
            <p:cNvPr id="182" name="Straight Connector 181">
              <a:extLst>
                <a:ext uri="{FF2B5EF4-FFF2-40B4-BE49-F238E27FC236}">
                  <a16:creationId xmlns:a16="http://schemas.microsoft.com/office/drawing/2014/main" id="{2183B26E-0103-B048-BAE0-C0D77B58E187}"/>
                </a:ext>
              </a:extLst>
            </p:cNvPr>
            <p:cNvCxnSpPr>
              <a:cxnSpLocks/>
            </p:cNvCxnSpPr>
            <p:nvPr/>
          </p:nvCxnSpPr>
          <p:spPr>
            <a:xfrm>
              <a:off x="10379687" y="4679697"/>
              <a:ext cx="3934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8C52C04D-9727-5244-A94D-5A9517318851}"/>
                </a:ext>
              </a:extLst>
            </p:cNvPr>
            <p:cNvCxnSpPr>
              <a:cxnSpLocks/>
            </p:cNvCxnSpPr>
            <p:nvPr/>
          </p:nvCxnSpPr>
          <p:spPr>
            <a:xfrm>
              <a:off x="8265963" y="4169487"/>
              <a:ext cx="3934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15413E17-CA01-314F-A5B8-5F6897191C19}"/>
                </a:ext>
              </a:extLst>
            </p:cNvPr>
            <p:cNvCxnSpPr>
              <a:cxnSpLocks/>
            </p:cNvCxnSpPr>
            <p:nvPr/>
          </p:nvCxnSpPr>
          <p:spPr>
            <a:xfrm>
              <a:off x="8270355" y="4173900"/>
              <a:ext cx="0" cy="5389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88" name="TextBox 187">
              <a:extLst>
                <a:ext uri="{FF2B5EF4-FFF2-40B4-BE49-F238E27FC236}">
                  <a16:creationId xmlns:a16="http://schemas.microsoft.com/office/drawing/2014/main" id="{41E55F3C-92F1-7843-82F9-E77E2CF87B37}"/>
                </a:ext>
              </a:extLst>
            </p:cNvPr>
            <p:cNvSpPr txBox="1"/>
            <p:nvPr/>
          </p:nvSpPr>
          <p:spPr>
            <a:xfrm>
              <a:off x="7152427" y="4956860"/>
              <a:ext cx="810166" cy="584775"/>
            </a:xfrm>
            <a:prstGeom prst="rect">
              <a:avLst/>
            </a:prstGeom>
            <a:noFill/>
          </p:spPr>
          <p:txBody>
            <a:bodyPr wrap="square" rtlCol="0">
              <a:spAutoFit/>
            </a:bodyPr>
            <a:lstStyle/>
            <a:p>
              <a:r>
                <a:rPr lang="en-US" sz="1600" dirty="0"/>
                <a:t>VCO out</a:t>
              </a:r>
            </a:p>
          </p:txBody>
        </p:sp>
        <p:sp>
          <p:nvSpPr>
            <p:cNvPr id="190" name="Oval 189">
              <a:extLst>
                <a:ext uri="{FF2B5EF4-FFF2-40B4-BE49-F238E27FC236}">
                  <a16:creationId xmlns:a16="http://schemas.microsoft.com/office/drawing/2014/main" id="{BB0C1814-8113-6A43-B6B8-4E0020286F1D}"/>
                </a:ext>
              </a:extLst>
            </p:cNvPr>
            <p:cNvSpPr>
              <a:spLocks noChangeAspect="1" noChangeArrowheads="1"/>
            </p:cNvSpPr>
            <p:nvPr/>
          </p:nvSpPr>
          <p:spPr bwMode="auto">
            <a:xfrm>
              <a:off x="6797189" y="286328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92" name="Group 210">
              <a:extLst>
                <a:ext uri="{FF2B5EF4-FFF2-40B4-BE49-F238E27FC236}">
                  <a16:creationId xmlns:a16="http://schemas.microsoft.com/office/drawing/2014/main" id="{019EC8BF-734D-CE4D-AB92-52B53F0853E1}"/>
                </a:ext>
              </a:extLst>
            </p:cNvPr>
            <p:cNvGrpSpPr>
              <a:grpSpLocks/>
            </p:cNvGrpSpPr>
            <p:nvPr/>
          </p:nvGrpSpPr>
          <p:grpSpPr bwMode="auto">
            <a:xfrm rot="5400000">
              <a:off x="7137292" y="2558636"/>
              <a:ext cx="304800" cy="762000"/>
              <a:chOff x="3216" y="1728"/>
              <a:chExt cx="192" cy="480"/>
            </a:xfrm>
          </p:grpSpPr>
          <p:sp>
            <p:nvSpPr>
              <p:cNvPr id="193" name="Line 8">
                <a:extLst>
                  <a:ext uri="{FF2B5EF4-FFF2-40B4-BE49-F238E27FC236}">
                    <a16:creationId xmlns:a16="http://schemas.microsoft.com/office/drawing/2014/main" id="{E50735BF-D371-2A42-A035-FBC6D84FDBF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4" name="Line 9">
                <a:extLst>
                  <a:ext uri="{FF2B5EF4-FFF2-40B4-BE49-F238E27FC236}">
                    <a16:creationId xmlns:a16="http://schemas.microsoft.com/office/drawing/2014/main" id="{171F3164-5D96-C446-BFE1-33DE18FE545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5" name="Line 10">
                <a:extLst>
                  <a:ext uri="{FF2B5EF4-FFF2-40B4-BE49-F238E27FC236}">
                    <a16:creationId xmlns:a16="http://schemas.microsoft.com/office/drawing/2014/main" id="{BCC505AA-320E-6441-96C2-7CB3BA9D291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11">
                <a:extLst>
                  <a:ext uri="{FF2B5EF4-FFF2-40B4-BE49-F238E27FC236}">
                    <a16:creationId xmlns:a16="http://schemas.microsoft.com/office/drawing/2014/main" id="{CA6996E6-62F8-FF40-B74C-F08B0AA8E3D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97" name="Straight Connector 196">
              <a:extLst>
                <a:ext uri="{FF2B5EF4-FFF2-40B4-BE49-F238E27FC236}">
                  <a16:creationId xmlns:a16="http://schemas.microsoft.com/office/drawing/2014/main" id="{46902EC9-EC63-D142-995F-CB15185CB0D0}"/>
                </a:ext>
              </a:extLst>
            </p:cNvPr>
            <p:cNvCxnSpPr>
              <a:cxnSpLocks/>
            </p:cNvCxnSpPr>
            <p:nvPr/>
          </p:nvCxnSpPr>
          <p:spPr>
            <a:xfrm>
              <a:off x="7407708" y="2938022"/>
              <a:ext cx="127160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98" name="Freeform 197">
              <a:extLst>
                <a:ext uri="{FF2B5EF4-FFF2-40B4-BE49-F238E27FC236}">
                  <a16:creationId xmlns:a16="http://schemas.microsoft.com/office/drawing/2014/main" id="{A3FBA258-AC2C-7F48-A04D-7D0B97D36349}"/>
                </a:ext>
              </a:extLst>
            </p:cNvPr>
            <p:cNvSpPr>
              <a:spLocks noChangeAspect="1"/>
            </p:cNvSpPr>
            <p:nvPr/>
          </p:nvSpPr>
          <p:spPr bwMode="auto">
            <a:xfrm>
              <a:off x="7828374" y="3324580"/>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99" name="Freeform 198">
              <a:extLst>
                <a:ext uri="{FF2B5EF4-FFF2-40B4-BE49-F238E27FC236}">
                  <a16:creationId xmlns:a16="http://schemas.microsoft.com/office/drawing/2014/main" id="{6FD1D726-0C89-F340-A21A-E67B0AF074E5}"/>
                </a:ext>
              </a:extLst>
            </p:cNvPr>
            <p:cNvSpPr>
              <a:spLocks noChangeAspect="1"/>
            </p:cNvSpPr>
            <p:nvPr/>
          </p:nvSpPr>
          <p:spPr bwMode="auto">
            <a:xfrm>
              <a:off x="7452376" y="2948483"/>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00" name="Straight Connector 199">
              <a:extLst>
                <a:ext uri="{FF2B5EF4-FFF2-40B4-BE49-F238E27FC236}">
                  <a16:creationId xmlns:a16="http://schemas.microsoft.com/office/drawing/2014/main" id="{79CA0A83-0B06-7C4B-A743-76BEC2DFD4A3}"/>
                </a:ext>
              </a:extLst>
            </p:cNvPr>
            <p:cNvCxnSpPr>
              <a:cxnSpLocks/>
            </p:cNvCxnSpPr>
            <p:nvPr/>
          </p:nvCxnSpPr>
          <p:spPr>
            <a:xfrm>
              <a:off x="7898489" y="3321102"/>
              <a:ext cx="76948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04" name="Group 222">
              <a:extLst>
                <a:ext uri="{FF2B5EF4-FFF2-40B4-BE49-F238E27FC236}">
                  <a16:creationId xmlns:a16="http://schemas.microsoft.com/office/drawing/2014/main" id="{DDB0FB92-9B08-0442-8049-BDA69411635E}"/>
                </a:ext>
              </a:extLst>
            </p:cNvPr>
            <p:cNvGrpSpPr>
              <a:grpSpLocks/>
            </p:cNvGrpSpPr>
            <p:nvPr/>
          </p:nvGrpSpPr>
          <p:grpSpPr bwMode="auto">
            <a:xfrm>
              <a:off x="7378295" y="3693542"/>
              <a:ext cx="304800" cy="381000"/>
              <a:chOff x="4272" y="3072"/>
              <a:chExt cx="192" cy="240"/>
            </a:xfrm>
          </p:grpSpPr>
          <p:sp>
            <p:nvSpPr>
              <p:cNvPr id="205" name="Line 99">
                <a:extLst>
                  <a:ext uri="{FF2B5EF4-FFF2-40B4-BE49-F238E27FC236}">
                    <a16:creationId xmlns:a16="http://schemas.microsoft.com/office/drawing/2014/main" id="{AA0627C1-D319-9F41-B5B4-2833718AE79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6" name="Line 100">
                <a:extLst>
                  <a:ext uri="{FF2B5EF4-FFF2-40B4-BE49-F238E27FC236}">
                    <a16:creationId xmlns:a16="http://schemas.microsoft.com/office/drawing/2014/main" id="{B2D0D259-3352-F347-A356-854B65938AD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7" name="Line 101">
                <a:extLst>
                  <a:ext uri="{FF2B5EF4-FFF2-40B4-BE49-F238E27FC236}">
                    <a16:creationId xmlns:a16="http://schemas.microsoft.com/office/drawing/2014/main" id="{B6F43AC1-6841-2E45-92F4-35155E42628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8" name="Line 102">
                <a:extLst>
                  <a:ext uri="{FF2B5EF4-FFF2-40B4-BE49-F238E27FC236}">
                    <a16:creationId xmlns:a16="http://schemas.microsoft.com/office/drawing/2014/main" id="{F86E3D1C-33AC-4E47-968B-D0D764609A3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9" name="Line 103">
                <a:extLst>
                  <a:ext uri="{FF2B5EF4-FFF2-40B4-BE49-F238E27FC236}">
                    <a16:creationId xmlns:a16="http://schemas.microsoft.com/office/drawing/2014/main" id="{6D692789-0438-E442-AF65-C7B900F2FF5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0" name="Line 104">
                <a:extLst>
                  <a:ext uri="{FF2B5EF4-FFF2-40B4-BE49-F238E27FC236}">
                    <a16:creationId xmlns:a16="http://schemas.microsoft.com/office/drawing/2014/main" id="{5AB623F4-524F-DC49-B1FA-71D9B657B2C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11" name="Group 222">
              <a:extLst>
                <a:ext uri="{FF2B5EF4-FFF2-40B4-BE49-F238E27FC236}">
                  <a16:creationId xmlns:a16="http://schemas.microsoft.com/office/drawing/2014/main" id="{D188915F-3EAC-B04A-BF8A-CCB2EE65922B}"/>
                </a:ext>
              </a:extLst>
            </p:cNvPr>
            <p:cNvGrpSpPr>
              <a:grpSpLocks/>
            </p:cNvGrpSpPr>
            <p:nvPr/>
          </p:nvGrpSpPr>
          <p:grpSpPr bwMode="auto">
            <a:xfrm>
              <a:off x="7756764" y="4031804"/>
              <a:ext cx="304800" cy="381000"/>
              <a:chOff x="4272" y="3072"/>
              <a:chExt cx="192" cy="240"/>
            </a:xfrm>
          </p:grpSpPr>
          <p:sp>
            <p:nvSpPr>
              <p:cNvPr id="212" name="Line 99">
                <a:extLst>
                  <a:ext uri="{FF2B5EF4-FFF2-40B4-BE49-F238E27FC236}">
                    <a16:creationId xmlns:a16="http://schemas.microsoft.com/office/drawing/2014/main" id="{3E41670F-5EA9-054F-9E21-7512DF8CD67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3" name="Line 100">
                <a:extLst>
                  <a:ext uri="{FF2B5EF4-FFF2-40B4-BE49-F238E27FC236}">
                    <a16:creationId xmlns:a16="http://schemas.microsoft.com/office/drawing/2014/main" id="{3B89200E-31FB-8B49-9454-88E97297928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4" name="Line 101">
                <a:extLst>
                  <a:ext uri="{FF2B5EF4-FFF2-40B4-BE49-F238E27FC236}">
                    <a16:creationId xmlns:a16="http://schemas.microsoft.com/office/drawing/2014/main" id="{FB042235-75F3-294E-A0CD-201AEBDB937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5" name="Line 102">
                <a:extLst>
                  <a:ext uri="{FF2B5EF4-FFF2-40B4-BE49-F238E27FC236}">
                    <a16:creationId xmlns:a16="http://schemas.microsoft.com/office/drawing/2014/main" id="{CD8409FD-E9E4-8C45-A977-E4CD0563FD4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 name="Line 103">
                <a:extLst>
                  <a:ext uri="{FF2B5EF4-FFF2-40B4-BE49-F238E27FC236}">
                    <a16:creationId xmlns:a16="http://schemas.microsoft.com/office/drawing/2014/main" id="{40E44CD8-9036-134C-B5D1-CF5B6D6E5E3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7" name="Line 104">
                <a:extLst>
                  <a:ext uri="{FF2B5EF4-FFF2-40B4-BE49-F238E27FC236}">
                    <a16:creationId xmlns:a16="http://schemas.microsoft.com/office/drawing/2014/main" id="{9A77BA44-E919-674C-919B-CBFAED2463C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18" name="Freeform 217">
              <a:extLst>
                <a:ext uri="{FF2B5EF4-FFF2-40B4-BE49-F238E27FC236}">
                  <a16:creationId xmlns:a16="http://schemas.microsoft.com/office/drawing/2014/main" id="{3F0373C1-6530-8A41-AD7F-EE422EC7248A}"/>
                </a:ext>
              </a:extLst>
            </p:cNvPr>
            <p:cNvSpPr>
              <a:spLocks noChangeAspect="1"/>
            </p:cNvSpPr>
            <p:nvPr/>
          </p:nvSpPr>
          <p:spPr bwMode="auto">
            <a:xfrm>
              <a:off x="11028776" y="2112009"/>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19" name="Straight Connector 218">
              <a:extLst>
                <a:ext uri="{FF2B5EF4-FFF2-40B4-BE49-F238E27FC236}">
                  <a16:creationId xmlns:a16="http://schemas.microsoft.com/office/drawing/2014/main" id="{799FD86F-24FB-AD4A-B96E-C5266E9B2E4D}"/>
                </a:ext>
              </a:extLst>
            </p:cNvPr>
            <p:cNvCxnSpPr>
              <a:cxnSpLocks/>
            </p:cNvCxnSpPr>
            <p:nvPr/>
          </p:nvCxnSpPr>
          <p:spPr>
            <a:xfrm>
              <a:off x="10362375" y="2939636"/>
              <a:ext cx="76948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0" name="Freeform 219">
              <a:extLst>
                <a:ext uri="{FF2B5EF4-FFF2-40B4-BE49-F238E27FC236}">
                  <a16:creationId xmlns:a16="http://schemas.microsoft.com/office/drawing/2014/main" id="{7FB50C23-FF64-FF4E-B047-A0BE32D9DBDC}"/>
                </a:ext>
              </a:extLst>
            </p:cNvPr>
            <p:cNvSpPr>
              <a:spLocks noChangeAspect="1"/>
            </p:cNvSpPr>
            <p:nvPr/>
          </p:nvSpPr>
          <p:spPr bwMode="auto">
            <a:xfrm>
              <a:off x="11035404" y="1403018"/>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21" name="Straight Connector 220">
              <a:extLst>
                <a:ext uri="{FF2B5EF4-FFF2-40B4-BE49-F238E27FC236}">
                  <a16:creationId xmlns:a16="http://schemas.microsoft.com/office/drawing/2014/main" id="{A2CBA3FC-66E7-FD4B-8D1B-C860F7E3A460}"/>
                </a:ext>
              </a:extLst>
            </p:cNvPr>
            <p:cNvCxnSpPr>
              <a:cxnSpLocks/>
            </p:cNvCxnSpPr>
            <p:nvPr/>
          </p:nvCxnSpPr>
          <p:spPr>
            <a:xfrm>
              <a:off x="9477680" y="1094662"/>
              <a:ext cx="0" cy="133627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BBC3465B-1FE7-564C-8FB8-44850F949133}"/>
                </a:ext>
              </a:extLst>
            </p:cNvPr>
            <p:cNvCxnSpPr>
              <a:cxnSpLocks/>
            </p:cNvCxnSpPr>
            <p:nvPr/>
          </p:nvCxnSpPr>
          <p:spPr>
            <a:xfrm flipV="1">
              <a:off x="8462698" y="1403018"/>
              <a:ext cx="2662028" cy="1475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8" name="Oval 227">
              <a:extLst>
                <a:ext uri="{FF2B5EF4-FFF2-40B4-BE49-F238E27FC236}">
                  <a16:creationId xmlns:a16="http://schemas.microsoft.com/office/drawing/2014/main" id="{BAFA48B0-1665-3B48-AF7B-071F1BA10C25}"/>
                </a:ext>
              </a:extLst>
            </p:cNvPr>
            <p:cNvSpPr>
              <a:spLocks noChangeAspect="1" noChangeArrowheads="1"/>
            </p:cNvSpPr>
            <p:nvPr/>
          </p:nvSpPr>
          <p:spPr bwMode="auto">
            <a:xfrm>
              <a:off x="9409455" y="99370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9" name="Oval 228">
              <a:extLst>
                <a:ext uri="{FF2B5EF4-FFF2-40B4-BE49-F238E27FC236}">
                  <a16:creationId xmlns:a16="http://schemas.microsoft.com/office/drawing/2014/main" id="{1D8364F6-0ECD-6444-818A-EDB30850EC9E}"/>
                </a:ext>
              </a:extLst>
            </p:cNvPr>
            <p:cNvSpPr>
              <a:spLocks noChangeAspect="1" noChangeArrowheads="1"/>
            </p:cNvSpPr>
            <p:nvPr/>
          </p:nvSpPr>
          <p:spPr bwMode="auto">
            <a:xfrm>
              <a:off x="9407307" y="135216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230" name="Group 210">
              <a:extLst>
                <a:ext uri="{FF2B5EF4-FFF2-40B4-BE49-F238E27FC236}">
                  <a16:creationId xmlns:a16="http://schemas.microsoft.com/office/drawing/2014/main" id="{5BC3C8B9-B05A-5546-8945-EFE9A6E60FE0}"/>
                </a:ext>
              </a:extLst>
            </p:cNvPr>
            <p:cNvGrpSpPr>
              <a:grpSpLocks/>
            </p:cNvGrpSpPr>
            <p:nvPr/>
          </p:nvGrpSpPr>
          <p:grpSpPr bwMode="auto">
            <a:xfrm>
              <a:off x="8326741" y="1409399"/>
              <a:ext cx="304800" cy="762000"/>
              <a:chOff x="3216" y="1728"/>
              <a:chExt cx="192" cy="480"/>
            </a:xfrm>
          </p:grpSpPr>
          <p:sp>
            <p:nvSpPr>
              <p:cNvPr id="231" name="Line 8">
                <a:extLst>
                  <a:ext uri="{FF2B5EF4-FFF2-40B4-BE49-F238E27FC236}">
                    <a16:creationId xmlns:a16="http://schemas.microsoft.com/office/drawing/2014/main" id="{FC98B1ED-847F-E74C-99AE-E0622365A8C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2" name="Line 9">
                <a:extLst>
                  <a:ext uri="{FF2B5EF4-FFF2-40B4-BE49-F238E27FC236}">
                    <a16:creationId xmlns:a16="http://schemas.microsoft.com/office/drawing/2014/main" id="{EE12E0C9-0908-374C-AC1F-8CB040DDF1A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3" name="Line 10">
                <a:extLst>
                  <a:ext uri="{FF2B5EF4-FFF2-40B4-BE49-F238E27FC236}">
                    <a16:creationId xmlns:a16="http://schemas.microsoft.com/office/drawing/2014/main" id="{F405D83B-C3DB-D14D-B531-23BBB0CD7A7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4" name="Line 11">
                <a:extLst>
                  <a:ext uri="{FF2B5EF4-FFF2-40B4-BE49-F238E27FC236}">
                    <a16:creationId xmlns:a16="http://schemas.microsoft.com/office/drawing/2014/main" id="{2CAA3B53-6740-0242-9153-6B22E4AD462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35" name="Group 222">
              <a:extLst>
                <a:ext uri="{FF2B5EF4-FFF2-40B4-BE49-F238E27FC236}">
                  <a16:creationId xmlns:a16="http://schemas.microsoft.com/office/drawing/2014/main" id="{FA956173-0977-5840-B5DB-08DC0B48E997}"/>
                </a:ext>
              </a:extLst>
            </p:cNvPr>
            <p:cNvGrpSpPr>
              <a:grpSpLocks/>
            </p:cNvGrpSpPr>
            <p:nvPr/>
          </p:nvGrpSpPr>
          <p:grpSpPr bwMode="auto">
            <a:xfrm>
              <a:off x="8326741" y="2110944"/>
              <a:ext cx="304800" cy="381000"/>
              <a:chOff x="4272" y="3072"/>
              <a:chExt cx="192" cy="240"/>
            </a:xfrm>
          </p:grpSpPr>
          <p:sp>
            <p:nvSpPr>
              <p:cNvPr id="236" name="Line 99">
                <a:extLst>
                  <a:ext uri="{FF2B5EF4-FFF2-40B4-BE49-F238E27FC236}">
                    <a16:creationId xmlns:a16="http://schemas.microsoft.com/office/drawing/2014/main" id="{3E22B236-A898-0B4E-ACE6-CA917B70339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7" name="Line 100">
                <a:extLst>
                  <a:ext uri="{FF2B5EF4-FFF2-40B4-BE49-F238E27FC236}">
                    <a16:creationId xmlns:a16="http://schemas.microsoft.com/office/drawing/2014/main" id="{FF36AD49-8FE5-9647-9151-3835C6D1B7B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8" name="Line 101">
                <a:extLst>
                  <a:ext uri="{FF2B5EF4-FFF2-40B4-BE49-F238E27FC236}">
                    <a16:creationId xmlns:a16="http://schemas.microsoft.com/office/drawing/2014/main" id="{7584C418-146D-FD4A-8FA2-0675235C75D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9" name="Line 102">
                <a:extLst>
                  <a:ext uri="{FF2B5EF4-FFF2-40B4-BE49-F238E27FC236}">
                    <a16:creationId xmlns:a16="http://schemas.microsoft.com/office/drawing/2014/main" id="{7392A373-B9A8-D047-976B-F5E6BB160C8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0" name="Line 103">
                <a:extLst>
                  <a:ext uri="{FF2B5EF4-FFF2-40B4-BE49-F238E27FC236}">
                    <a16:creationId xmlns:a16="http://schemas.microsoft.com/office/drawing/2014/main" id="{FACABF80-3319-CF43-B1A2-0ADA51686DB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1" name="Line 104">
                <a:extLst>
                  <a:ext uri="{FF2B5EF4-FFF2-40B4-BE49-F238E27FC236}">
                    <a16:creationId xmlns:a16="http://schemas.microsoft.com/office/drawing/2014/main" id="{C3D3A7CD-BFE5-1142-9191-ED33A1906CE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43" name="Straight Connector 242">
              <a:extLst>
                <a:ext uri="{FF2B5EF4-FFF2-40B4-BE49-F238E27FC236}">
                  <a16:creationId xmlns:a16="http://schemas.microsoft.com/office/drawing/2014/main" id="{AB198D58-58DC-CC46-A6BD-CAB130B93C78}"/>
                </a:ext>
              </a:extLst>
            </p:cNvPr>
            <p:cNvCxnSpPr>
              <a:cxnSpLocks/>
            </p:cNvCxnSpPr>
            <p:nvPr/>
          </p:nvCxnSpPr>
          <p:spPr>
            <a:xfrm>
              <a:off x="9567833" y="5187583"/>
              <a:ext cx="0" cy="5389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45" name="Oval 244">
              <a:extLst>
                <a:ext uri="{FF2B5EF4-FFF2-40B4-BE49-F238E27FC236}">
                  <a16:creationId xmlns:a16="http://schemas.microsoft.com/office/drawing/2014/main" id="{ACA3D4B9-64FA-D54B-A4E0-E56B2E7A5F5C}"/>
                </a:ext>
              </a:extLst>
            </p:cNvPr>
            <p:cNvSpPr>
              <a:spLocks noChangeAspect="1" noChangeArrowheads="1"/>
            </p:cNvSpPr>
            <p:nvPr/>
          </p:nvSpPr>
          <p:spPr bwMode="auto">
            <a:xfrm>
              <a:off x="9497087" y="565371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46" name="TextBox 245">
              <a:extLst>
                <a:ext uri="{FF2B5EF4-FFF2-40B4-BE49-F238E27FC236}">
                  <a16:creationId xmlns:a16="http://schemas.microsoft.com/office/drawing/2014/main" id="{D66A90A0-C93A-4C49-AC56-DE210FB40AC4}"/>
                </a:ext>
              </a:extLst>
            </p:cNvPr>
            <p:cNvSpPr txBox="1"/>
            <p:nvPr/>
          </p:nvSpPr>
          <p:spPr>
            <a:xfrm>
              <a:off x="9172926" y="629725"/>
              <a:ext cx="718688" cy="338554"/>
            </a:xfrm>
            <a:prstGeom prst="rect">
              <a:avLst/>
            </a:prstGeom>
            <a:noFill/>
          </p:spPr>
          <p:txBody>
            <a:bodyPr wrap="square" rtlCol="0">
              <a:spAutoFit/>
            </a:bodyPr>
            <a:lstStyle/>
            <a:p>
              <a:r>
                <a:rPr lang="en-US" sz="1600" dirty="0"/>
                <a:t>+12</a:t>
              </a:r>
            </a:p>
          </p:txBody>
        </p:sp>
        <p:sp>
          <p:nvSpPr>
            <p:cNvPr id="247" name="TextBox 246">
              <a:extLst>
                <a:ext uri="{FF2B5EF4-FFF2-40B4-BE49-F238E27FC236}">
                  <a16:creationId xmlns:a16="http://schemas.microsoft.com/office/drawing/2014/main" id="{2F20AE2F-E17B-5C47-BF4A-BCB78DDB2ED3}"/>
                </a:ext>
              </a:extLst>
            </p:cNvPr>
            <p:cNvSpPr txBox="1"/>
            <p:nvPr/>
          </p:nvSpPr>
          <p:spPr>
            <a:xfrm>
              <a:off x="9313399" y="5857221"/>
              <a:ext cx="718688" cy="338554"/>
            </a:xfrm>
            <a:prstGeom prst="rect">
              <a:avLst/>
            </a:prstGeom>
            <a:noFill/>
          </p:spPr>
          <p:txBody>
            <a:bodyPr wrap="square" rtlCol="0">
              <a:spAutoFit/>
            </a:bodyPr>
            <a:lstStyle/>
            <a:p>
              <a:r>
                <a:rPr lang="en-US" sz="1600" dirty="0"/>
                <a:t>-12</a:t>
              </a:r>
            </a:p>
          </p:txBody>
        </p:sp>
        <p:grpSp>
          <p:nvGrpSpPr>
            <p:cNvPr id="248" name="Group 210">
              <a:extLst>
                <a:ext uri="{FF2B5EF4-FFF2-40B4-BE49-F238E27FC236}">
                  <a16:creationId xmlns:a16="http://schemas.microsoft.com/office/drawing/2014/main" id="{7733C69E-00D8-764D-873E-83508A62F5E0}"/>
                </a:ext>
              </a:extLst>
            </p:cNvPr>
            <p:cNvGrpSpPr>
              <a:grpSpLocks/>
            </p:cNvGrpSpPr>
            <p:nvPr/>
          </p:nvGrpSpPr>
          <p:grpSpPr bwMode="auto">
            <a:xfrm>
              <a:off x="11491075" y="3881894"/>
              <a:ext cx="304800" cy="762000"/>
              <a:chOff x="3216" y="1728"/>
              <a:chExt cx="192" cy="480"/>
            </a:xfrm>
          </p:grpSpPr>
          <p:sp>
            <p:nvSpPr>
              <p:cNvPr id="249" name="Line 8">
                <a:extLst>
                  <a:ext uri="{FF2B5EF4-FFF2-40B4-BE49-F238E27FC236}">
                    <a16:creationId xmlns:a16="http://schemas.microsoft.com/office/drawing/2014/main" id="{79A1A898-E8CD-214B-A4C2-A4F8BD1B6EC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0" name="Line 9">
                <a:extLst>
                  <a:ext uri="{FF2B5EF4-FFF2-40B4-BE49-F238E27FC236}">
                    <a16:creationId xmlns:a16="http://schemas.microsoft.com/office/drawing/2014/main" id="{C5693450-2F10-034E-ADD9-A85F7687282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1" name="Line 10">
                <a:extLst>
                  <a:ext uri="{FF2B5EF4-FFF2-40B4-BE49-F238E27FC236}">
                    <a16:creationId xmlns:a16="http://schemas.microsoft.com/office/drawing/2014/main" id="{31C46D1D-C983-1C47-A8B6-F5CC8F0C0D6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2" name="Line 11">
                <a:extLst>
                  <a:ext uri="{FF2B5EF4-FFF2-40B4-BE49-F238E27FC236}">
                    <a16:creationId xmlns:a16="http://schemas.microsoft.com/office/drawing/2014/main" id="{851714E4-B0D0-C94A-86EE-B512B0FFD35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3" name="Group 222">
              <a:extLst>
                <a:ext uri="{FF2B5EF4-FFF2-40B4-BE49-F238E27FC236}">
                  <a16:creationId xmlns:a16="http://schemas.microsoft.com/office/drawing/2014/main" id="{E375A9FD-5AD5-CD4D-B144-CB66AA9575FD}"/>
                </a:ext>
              </a:extLst>
            </p:cNvPr>
            <p:cNvGrpSpPr>
              <a:grpSpLocks/>
            </p:cNvGrpSpPr>
            <p:nvPr/>
          </p:nvGrpSpPr>
          <p:grpSpPr bwMode="auto">
            <a:xfrm>
              <a:off x="11491075" y="4583439"/>
              <a:ext cx="304800" cy="381000"/>
              <a:chOff x="4272" y="3072"/>
              <a:chExt cx="192" cy="240"/>
            </a:xfrm>
          </p:grpSpPr>
          <p:sp>
            <p:nvSpPr>
              <p:cNvPr id="254" name="Line 99">
                <a:extLst>
                  <a:ext uri="{FF2B5EF4-FFF2-40B4-BE49-F238E27FC236}">
                    <a16:creationId xmlns:a16="http://schemas.microsoft.com/office/drawing/2014/main" id="{110A81B4-F223-084D-A475-8A10D41364F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5" name="Line 100">
                <a:extLst>
                  <a:ext uri="{FF2B5EF4-FFF2-40B4-BE49-F238E27FC236}">
                    <a16:creationId xmlns:a16="http://schemas.microsoft.com/office/drawing/2014/main" id="{7EB2E568-F9D4-E04B-9FE4-7B044502550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6" name="Line 101">
                <a:extLst>
                  <a:ext uri="{FF2B5EF4-FFF2-40B4-BE49-F238E27FC236}">
                    <a16:creationId xmlns:a16="http://schemas.microsoft.com/office/drawing/2014/main" id="{48AF97FC-FD3E-0A4E-A9D8-0BDF37F5A96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7" name="Line 102">
                <a:extLst>
                  <a:ext uri="{FF2B5EF4-FFF2-40B4-BE49-F238E27FC236}">
                    <a16:creationId xmlns:a16="http://schemas.microsoft.com/office/drawing/2014/main" id="{EE0161BB-CA74-FF41-96F3-94704AC7F79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8" name="Line 103">
                <a:extLst>
                  <a:ext uri="{FF2B5EF4-FFF2-40B4-BE49-F238E27FC236}">
                    <a16:creationId xmlns:a16="http://schemas.microsoft.com/office/drawing/2014/main" id="{FE79E3E4-DFA4-5E47-871A-7BEF3B5B379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9" name="Line 104">
                <a:extLst>
                  <a:ext uri="{FF2B5EF4-FFF2-40B4-BE49-F238E27FC236}">
                    <a16:creationId xmlns:a16="http://schemas.microsoft.com/office/drawing/2014/main" id="{4324FA97-836E-5D41-AB55-11132213549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61" name="Straight Connector 260">
              <a:extLst>
                <a:ext uri="{FF2B5EF4-FFF2-40B4-BE49-F238E27FC236}">
                  <a16:creationId xmlns:a16="http://schemas.microsoft.com/office/drawing/2014/main" id="{92874741-7276-DD4C-A32D-71C26D127A33}"/>
                </a:ext>
              </a:extLst>
            </p:cNvPr>
            <p:cNvCxnSpPr>
              <a:cxnSpLocks/>
            </p:cNvCxnSpPr>
            <p:nvPr/>
          </p:nvCxnSpPr>
          <p:spPr>
            <a:xfrm>
              <a:off x="10380199" y="3889225"/>
              <a:ext cx="1253323" cy="85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63" name="Oval 262">
              <a:extLst>
                <a:ext uri="{FF2B5EF4-FFF2-40B4-BE49-F238E27FC236}">
                  <a16:creationId xmlns:a16="http://schemas.microsoft.com/office/drawing/2014/main" id="{8D81AA3B-5DBB-B247-9EE0-5C1E5DF7B6A5}"/>
                </a:ext>
              </a:extLst>
            </p:cNvPr>
            <p:cNvSpPr>
              <a:spLocks noChangeAspect="1" noChangeArrowheads="1"/>
            </p:cNvSpPr>
            <p:nvPr/>
          </p:nvSpPr>
          <p:spPr bwMode="auto">
            <a:xfrm>
              <a:off x="11042927" y="212489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267" name="Straight Connector 266">
              <a:extLst>
                <a:ext uri="{FF2B5EF4-FFF2-40B4-BE49-F238E27FC236}">
                  <a16:creationId xmlns:a16="http://schemas.microsoft.com/office/drawing/2014/main" id="{CA5BED29-BA12-C840-81E6-1204368124E8}"/>
                </a:ext>
              </a:extLst>
            </p:cNvPr>
            <p:cNvCxnSpPr>
              <a:cxnSpLocks/>
            </p:cNvCxnSpPr>
            <p:nvPr/>
          </p:nvCxnSpPr>
          <p:spPr>
            <a:xfrm>
              <a:off x="11085879" y="2191927"/>
              <a:ext cx="35291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a16="http://schemas.microsoft.com/office/drawing/2014/main" id="{30CEACEF-B8BD-0240-A2CC-BB8E18B90559}"/>
                </a:ext>
              </a:extLst>
            </p:cNvPr>
            <p:cNvCxnSpPr>
              <a:cxnSpLocks/>
            </p:cNvCxnSpPr>
            <p:nvPr/>
          </p:nvCxnSpPr>
          <p:spPr>
            <a:xfrm flipH="1">
              <a:off x="11435276" y="1787102"/>
              <a:ext cx="3519" cy="39778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5" name="Straight Arrow Connector 284">
              <a:extLst>
                <a:ext uri="{FF2B5EF4-FFF2-40B4-BE49-F238E27FC236}">
                  <a16:creationId xmlns:a16="http://schemas.microsoft.com/office/drawing/2014/main" id="{65FA80CB-5FD4-3642-925A-F6E94821AC86}"/>
                </a:ext>
              </a:extLst>
            </p:cNvPr>
            <p:cNvCxnSpPr>
              <a:cxnSpLocks/>
            </p:cNvCxnSpPr>
            <p:nvPr/>
          </p:nvCxnSpPr>
          <p:spPr>
            <a:xfrm flipH="1">
              <a:off x="11180087" y="1787102"/>
              <a:ext cx="25518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6" name="Straight Connector 285">
              <a:extLst>
                <a:ext uri="{FF2B5EF4-FFF2-40B4-BE49-F238E27FC236}">
                  <a16:creationId xmlns:a16="http://schemas.microsoft.com/office/drawing/2014/main" id="{3D49995A-430A-A347-96ED-E508ECB2279A}"/>
                </a:ext>
              </a:extLst>
            </p:cNvPr>
            <p:cNvCxnSpPr>
              <a:cxnSpLocks/>
            </p:cNvCxnSpPr>
            <p:nvPr/>
          </p:nvCxnSpPr>
          <p:spPr>
            <a:xfrm>
              <a:off x="8740589" y="5384076"/>
              <a:ext cx="82724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87" name="Group 210">
              <a:extLst>
                <a:ext uri="{FF2B5EF4-FFF2-40B4-BE49-F238E27FC236}">
                  <a16:creationId xmlns:a16="http://schemas.microsoft.com/office/drawing/2014/main" id="{C8E1CA2E-24A9-F547-BC08-4B1F4391B0BA}"/>
                </a:ext>
              </a:extLst>
            </p:cNvPr>
            <p:cNvGrpSpPr>
              <a:grpSpLocks/>
            </p:cNvGrpSpPr>
            <p:nvPr/>
          </p:nvGrpSpPr>
          <p:grpSpPr bwMode="auto">
            <a:xfrm>
              <a:off x="8595052" y="5373951"/>
              <a:ext cx="304800" cy="762000"/>
              <a:chOff x="3216" y="1728"/>
              <a:chExt cx="192" cy="480"/>
            </a:xfrm>
          </p:grpSpPr>
          <p:sp>
            <p:nvSpPr>
              <p:cNvPr id="288" name="Line 8">
                <a:extLst>
                  <a:ext uri="{FF2B5EF4-FFF2-40B4-BE49-F238E27FC236}">
                    <a16:creationId xmlns:a16="http://schemas.microsoft.com/office/drawing/2014/main" id="{A4778589-8A98-B84D-A302-C95BDB6B8C5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4" name="Line 9">
                <a:extLst>
                  <a:ext uri="{FF2B5EF4-FFF2-40B4-BE49-F238E27FC236}">
                    <a16:creationId xmlns:a16="http://schemas.microsoft.com/office/drawing/2014/main" id="{C557278D-D7E5-5347-BA14-7A2E4C5C4FF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5" name="Line 10">
                <a:extLst>
                  <a:ext uri="{FF2B5EF4-FFF2-40B4-BE49-F238E27FC236}">
                    <a16:creationId xmlns:a16="http://schemas.microsoft.com/office/drawing/2014/main" id="{B31E2218-25BD-7245-B2D7-76B75E1EAFA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6" name="Line 11">
                <a:extLst>
                  <a:ext uri="{FF2B5EF4-FFF2-40B4-BE49-F238E27FC236}">
                    <a16:creationId xmlns:a16="http://schemas.microsoft.com/office/drawing/2014/main" id="{A944A182-D640-CA44-9A29-237A6489648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43" name="Group 222">
              <a:extLst>
                <a:ext uri="{FF2B5EF4-FFF2-40B4-BE49-F238E27FC236}">
                  <a16:creationId xmlns:a16="http://schemas.microsoft.com/office/drawing/2014/main" id="{F9F04179-0554-0F42-9D0D-50A47B2A70D0}"/>
                </a:ext>
              </a:extLst>
            </p:cNvPr>
            <p:cNvGrpSpPr>
              <a:grpSpLocks/>
            </p:cNvGrpSpPr>
            <p:nvPr/>
          </p:nvGrpSpPr>
          <p:grpSpPr bwMode="auto">
            <a:xfrm>
              <a:off x="8595052" y="6075496"/>
              <a:ext cx="304800" cy="381000"/>
              <a:chOff x="4272" y="3072"/>
              <a:chExt cx="192" cy="240"/>
            </a:xfrm>
          </p:grpSpPr>
          <p:sp>
            <p:nvSpPr>
              <p:cNvPr id="345" name="Line 99">
                <a:extLst>
                  <a:ext uri="{FF2B5EF4-FFF2-40B4-BE49-F238E27FC236}">
                    <a16:creationId xmlns:a16="http://schemas.microsoft.com/office/drawing/2014/main" id="{DCAE70C2-65C5-2449-B6F2-DF82C61D18F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6" name="Line 100">
                <a:extLst>
                  <a:ext uri="{FF2B5EF4-FFF2-40B4-BE49-F238E27FC236}">
                    <a16:creationId xmlns:a16="http://schemas.microsoft.com/office/drawing/2014/main" id="{86A92B58-DE60-F84B-A558-EE077DE25A7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7" name="Line 101">
                <a:extLst>
                  <a:ext uri="{FF2B5EF4-FFF2-40B4-BE49-F238E27FC236}">
                    <a16:creationId xmlns:a16="http://schemas.microsoft.com/office/drawing/2014/main" id="{D0F0A1C5-E9FA-964D-9FF8-81EB053FAF5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 name="Line 102">
                <a:extLst>
                  <a:ext uri="{FF2B5EF4-FFF2-40B4-BE49-F238E27FC236}">
                    <a16:creationId xmlns:a16="http://schemas.microsoft.com/office/drawing/2014/main" id="{3BF3473B-EB4A-544B-B097-96C569E1488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9" name="Line 103">
                <a:extLst>
                  <a:ext uri="{FF2B5EF4-FFF2-40B4-BE49-F238E27FC236}">
                    <a16:creationId xmlns:a16="http://schemas.microsoft.com/office/drawing/2014/main" id="{4DE437AD-04A7-594C-9FBC-FB2C47D96F9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0" name="Line 104">
                <a:extLst>
                  <a:ext uri="{FF2B5EF4-FFF2-40B4-BE49-F238E27FC236}">
                    <a16:creationId xmlns:a16="http://schemas.microsoft.com/office/drawing/2014/main" id="{7D1BB180-2694-8742-A729-A42F0A87DE3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63" name="TextBox 362">
              <a:extLst>
                <a:ext uri="{FF2B5EF4-FFF2-40B4-BE49-F238E27FC236}">
                  <a16:creationId xmlns:a16="http://schemas.microsoft.com/office/drawing/2014/main" id="{883A2F75-8EFA-6B4B-957E-58B73597168B}"/>
                </a:ext>
              </a:extLst>
            </p:cNvPr>
            <p:cNvSpPr txBox="1"/>
            <p:nvPr/>
          </p:nvSpPr>
          <p:spPr>
            <a:xfrm>
              <a:off x="10576319" y="4160819"/>
              <a:ext cx="990956" cy="338554"/>
            </a:xfrm>
            <a:prstGeom prst="rect">
              <a:avLst/>
            </a:prstGeom>
            <a:noFill/>
          </p:spPr>
          <p:txBody>
            <a:bodyPr wrap="square" rtlCol="0">
              <a:spAutoFit/>
            </a:bodyPr>
            <a:lstStyle/>
            <a:p>
              <a:r>
                <a:rPr lang="en-US" sz="1600" dirty="0"/>
                <a:t>.022uF</a:t>
              </a:r>
            </a:p>
          </p:txBody>
        </p:sp>
        <p:sp>
          <p:nvSpPr>
            <p:cNvPr id="364" name="TextBox 363">
              <a:extLst>
                <a:ext uri="{FF2B5EF4-FFF2-40B4-BE49-F238E27FC236}">
                  <a16:creationId xmlns:a16="http://schemas.microsoft.com/office/drawing/2014/main" id="{D94B186A-0B7F-EA48-9031-D37BB34E6B02}"/>
                </a:ext>
              </a:extLst>
            </p:cNvPr>
            <p:cNvSpPr txBox="1"/>
            <p:nvPr/>
          </p:nvSpPr>
          <p:spPr>
            <a:xfrm>
              <a:off x="11210464" y="2381388"/>
              <a:ext cx="856942" cy="338554"/>
            </a:xfrm>
            <a:prstGeom prst="rect">
              <a:avLst/>
            </a:prstGeom>
            <a:noFill/>
          </p:spPr>
          <p:txBody>
            <a:bodyPr wrap="square" rtlCol="0">
              <a:spAutoFit/>
            </a:bodyPr>
            <a:lstStyle/>
            <a:p>
              <a:r>
                <a:rPr lang="en-US" sz="1600" dirty="0"/>
                <a:t>4.7K</a:t>
              </a:r>
            </a:p>
          </p:txBody>
        </p:sp>
        <p:sp>
          <p:nvSpPr>
            <p:cNvPr id="366" name="TextBox 365">
              <a:extLst>
                <a:ext uri="{FF2B5EF4-FFF2-40B4-BE49-F238E27FC236}">
                  <a16:creationId xmlns:a16="http://schemas.microsoft.com/office/drawing/2014/main" id="{E2233C2A-9114-6748-8ADE-53C7642A1ED0}"/>
                </a:ext>
              </a:extLst>
            </p:cNvPr>
            <p:cNvSpPr txBox="1"/>
            <p:nvPr/>
          </p:nvSpPr>
          <p:spPr>
            <a:xfrm>
              <a:off x="10505993" y="1618033"/>
              <a:ext cx="856942" cy="338554"/>
            </a:xfrm>
            <a:prstGeom prst="rect">
              <a:avLst/>
            </a:prstGeom>
            <a:noFill/>
          </p:spPr>
          <p:txBody>
            <a:bodyPr wrap="square" rtlCol="0">
              <a:spAutoFit/>
            </a:bodyPr>
            <a:lstStyle/>
            <a:p>
              <a:r>
                <a:rPr lang="en-US" sz="1600" dirty="0"/>
                <a:t>10K</a:t>
              </a:r>
            </a:p>
          </p:txBody>
        </p:sp>
        <p:sp>
          <p:nvSpPr>
            <p:cNvPr id="367" name="TextBox 366">
              <a:extLst>
                <a:ext uri="{FF2B5EF4-FFF2-40B4-BE49-F238E27FC236}">
                  <a16:creationId xmlns:a16="http://schemas.microsoft.com/office/drawing/2014/main" id="{45683A88-2D47-4846-9CD2-6D213493B0CC}"/>
                </a:ext>
              </a:extLst>
            </p:cNvPr>
            <p:cNvSpPr txBox="1"/>
            <p:nvPr/>
          </p:nvSpPr>
          <p:spPr>
            <a:xfrm>
              <a:off x="7066159" y="2376295"/>
              <a:ext cx="856942" cy="338554"/>
            </a:xfrm>
            <a:prstGeom prst="rect">
              <a:avLst/>
            </a:prstGeom>
            <a:noFill/>
          </p:spPr>
          <p:txBody>
            <a:bodyPr wrap="square" rtlCol="0">
              <a:spAutoFit/>
            </a:bodyPr>
            <a:lstStyle/>
            <a:p>
              <a:r>
                <a:rPr lang="en-US" sz="1600" dirty="0"/>
                <a:t>.01</a:t>
              </a:r>
            </a:p>
          </p:txBody>
        </p:sp>
        <p:sp>
          <p:nvSpPr>
            <p:cNvPr id="368" name="TextBox 367">
              <a:extLst>
                <a:ext uri="{FF2B5EF4-FFF2-40B4-BE49-F238E27FC236}">
                  <a16:creationId xmlns:a16="http://schemas.microsoft.com/office/drawing/2014/main" id="{D83CDACF-DB31-9A4B-8217-96CAE5844D88}"/>
                </a:ext>
              </a:extLst>
            </p:cNvPr>
            <p:cNvSpPr txBox="1"/>
            <p:nvPr/>
          </p:nvSpPr>
          <p:spPr>
            <a:xfrm>
              <a:off x="8636654" y="1550034"/>
              <a:ext cx="856942" cy="338554"/>
            </a:xfrm>
            <a:prstGeom prst="rect">
              <a:avLst/>
            </a:prstGeom>
            <a:noFill/>
          </p:spPr>
          <p:txBody>
            <a:bodyPr wrap="square" rtlCol="0">
              <a:spAutoFit/>
            </a:bodyPr>
            <a:lstStyle/>
            <a:p>
              <a:r>
                <a:rPr lang="en-US" sz="1600" dirty="0"/>
                <a:t>.01</a:t>
              </a:r>
            </a:p>
          </p:txBody>
        </p:sp>
        <p:sp>
          <p:nvSpPr>
            <p:cNvPr id="369" name="TextBox 368">
              <a:extLst>
                <a:ext uri="{FF2B5EF4-FFF2-40B4-BE49-F238E27FC236}">
                  <a16:creationId xmlns:a16="http://schemas.microsoft.com/office/drawing/2014/main" id="{BCE408BF-9167-FA40-B371-CCB416BC1D28}"/>
                </a:ext>
              </a:extLst>
            </p:cNvPr>
            <p:cNvSpPr txBox="1"/>
            <p:nvPr/>
          </p:nvSpPr>
          <p:spPr>
            <a:xfrm>
              <a:off x="8082308" y="5595720"/>
              <a:ext cx="856942" cy="338554"/>
            </a:xfrm>
            <a:prstGeom prst="rect">
              <a:avLst/>
            </a:prstGeom>
            <a:noFill/>
          </p:spPr>
          <p:txBody>
            <a:bodyPr wrap="square" rtlCol="0">
              <a:spAutoFit/>
            </a:bodyPr>
            <a:lstStyle/>
            <a:p>
              <a:r>
                <a:rPr lang="en-US" sz="1600" dirty="0"/>
                <a:t>.01</a:t>
              </a:r>
            </a:p>
          </p:txBody>
        </p:sp>
        <p:sp>
          <p:nvSpPr>
            <p:cNvPr id="370" name="TextBox 369">
              <a:extLst>
                <a:ext uri="{FF2B5EF4-FFF2-40B4-BE49-F238E27FC236}">
                  <a16:creationId xmlns:a16="http://schemas.microsoft.com/office/drawing/2014/main" id="{672A9149-BDB6-7941-91CF-91B37474C7C7}"/>
                </a:ext>
              </a:extLst>
            </p:cNvPr>
            <p:cNvSpPr txBox="1"/>
            <p:nvPr/>
          </p:nvSpPr>
          <p:spPr>
            <a:xfrm>
              <a:off x="7985364" y="3513821"/>
              <a:ext cx="856942" cy="338554"/>
            </a:xfrm>
            <a:prstGeom prst="rect">
              <a:avLst/>
            </a:prstGeom>
            <a:noFill/>
          </p:spPr>
          <p:txBody>
            <a:bodyPr wrap="square" rtlCol="0">
              <a:spAutoFit/>
            </a:bodyPr>
            <a:lstStyle/>
            <a:p>
              <a:r>
                <a:rPr lang="en-US" sz="1600" dirty="0"/>
                <a:t>4.7K</a:t>
              </a:r>
            </a:p>
          </p:txBody>
        </p:sp>
        <p:sp>
          <p:nvSpPr>
            <p:cNvPr id="371" name="TextBox 370">
              <a:extLst>
                <a:ext uri="{FF2B5EF4-FFF2-40B4-BE49-F238E27FC236}">
                  <a16:creationId xmlns:a16="http://schemas.microsoft.com/office/drawing/2014/main" id="{85F420F3-DC63-6349-AFB0-F3EC3F59B7D4}"/>
                </a:ext>
              </a:extLst>
            </p:cNvPr>
            <p:cNvSpPr txBox="1"/>
            <p:nvPr/>
          </p:nvSpPr>
          <p:spPr>
            <a:xfrm>
              <a:off x="6903252" y="3344528"/>
              <a:ext cx="856942" cy="338554"/>
            </a:xfrm>
            <a:prstGeom prst="rect">
              <a:avLst/>
            </a:prstGeom>
            <a:noFill/>
          </p:spPr>
          <p:txBody>
            <a:bodyPr wrap="square" rtlCol="0">
              <a:spAutoFit/>
            </a:bodyPr>
            <a:lstStyle/>
            <a:p>
              <a:r>
                <a:rPr lang="en-US" sz="1600" dirty="0"/>
                <a:t>4.7K</a:t>
              </a:r>
            </a:p>
          </p:txBody>
        </p:sp>
        <p:sp>
          <p:nvSpPr>
            <p:cNvPr id="294" name="TextBox 293">
              <a:extLst>
                <a:ext uri="{FF2B5EF4-FFF2-40B4-BE49-F238E27FC236}">
                  <a16:creationId xmlns:a16="http://schemas.microsoft.com/office/drawing/2014/main" id="{DFD47014-8318-ED46-87CF-EDBA76AACFAA}"/>
                </a:ext>
              </a:extLst>
            </p:cNvPr>
            <p:cNvSpPr txBox="1"/>
            <p:nvPr/>
          </p:nvSpPr>
          <p:spPr>
            <a:xfrm>
              <a:off x="10455353" y="3465343"/>
              <a:ext cx="359283" cy="338554"/>
            </a:xfrm>
            <a:prstGeom prst="rect">
              <a:avLst/>
            </a:prstGeom>
            <a:noFill/>
          </p:spPr>
          <p:txBody>
            <a:bodyPr wrap="square" rtlCol="0">
              <a:spAutoFit/>
            </a:bodyPr>
            <a:lstStyle/>
            <a:p>
              <a:r>
                <a:rPr lang="en-US" sz="1600" dirty="0"/>
                <a:t>C</a:t>
              </a:r>
            </a:p>
          </p:txBody>
        </p:sp>
        <p:sp>
          <p:nvSpPr>
            <p:cNvPr id="295" name="TextBox 294">
              <a:extLst>
                <a:ext uri="{FF2B5EF4-FFF2-40B4-BE49-F238E27FC236}">
                  <a16:creationId xmlns:a16="http://schemas.microsoft.com/office/drawing/2014/main" id="{1D3148ED-284C-014D-8FC5-BA59EF69DBE8}"/>
                </a:ext>
              </a:extLst>
            </p:cNvPr>
            <p:cNvSpPr txBox="1"/>
            <p:nvPr/>
          </p:nvSpPr>
          <p:spPr>
            <a:xfrm>
              <a:off x="10461981" y="2597326"/>
              <a:ext cx="359283" cy="338554"/>
            </a:xfrm>
            <a:prstGeom prst="rect">
              <a:avLst/>
            </a:prstGeom>
            <a:noFill/>
          </p:spPr>
          <p:txBody>
            <a:bodyPr wrap="square" rtlCol="0">
              <a:spAutoFit/>
            </a:bodyPr>
            <a:lstStyle/>
            <a:p>
              <a:r>
                <a:rPr lang="en-US" sz="1600" dirty="0"/>
                <a:t>R</a:t>
              </a:r>
            </a:p>
          </p:txBody>
        </p:sp>
      </p:grpSp>
    </p:spTree>
    <p:extLst>
      <p:ext uri="{BB962C8B-B14F-4D97-AF65-F5344CB8AC3E}">
        <p14:creationId xmlns:p14="http://schemas.microsoft.com/office/powerpoint/2010/main" val="333680413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69613" y="165402"/>
            <a:ext cx="10515600" cy="1038988"/>
          </a:xfrm>
        </p:spPr>
        <p:txBody>
          <a:bodyPr/>
          <a:lstStyle/>
          <a:p>
            <a:pPr algn="ctr"/>
            <a:r>
              <a:rPr lang="en-US" dirty="0"/>
              <a:t>PLL FM detector</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85</a:t>
            </a:fld>
            <a:endParaRPr lang="en-US"/>
          </a:p>
        </p:txBody>
      </p:sp>
      <p:grpSp>
        <p:nvGrpSpPr>
          <p:cNvPr id="25" name="Group 24">
            <a:extLst>
              <a:ext uri="{FF2B5EF4-FFF2-40B4-BE49-F238E27FC236}">
                <a16:creationId xmlns:a16="http://schemas.microsoft.com/office/drawing/2014/main" id="{A6470D0A-BE2C-3349-B9F3-87C0C3B3B039}"/>
              </a:ext>
            </a:extLst>
          </p:cNvPr>
          <p:cNvGrpSpPr/>
          <p:nvPr/>
        </p:nvGrpSpPr>
        <p:grpSpPr>
          <a:xfrm>
            <a:off x="5491206" y="1619308"/>
            <a:ext cx="6238788" cy="4562856"/>
            <a:chOff x="3069482" y="1938049"/>
            <a:chExt cx="6238788" cy="4565513"/>
          </a:xfrm>
        </p:grpSpPr>
        <p:cxnSp>
          <p:nvCxnSpPr>
            <p:cNvPr id="803" name="Straight Connector 802">
              <a:extLst>
                <a:ext uri="{FF2B5EF4-FFF2-40B4-BE49-F238E27FC236}">
                  <a16:creationId xmlns:a16="http://schemas.microsoft.com/office/drawing/2014/main" id="{BBCFD950-3C63-D040-AE05-5DACBF6F82F3}"/>
                </a:ext>
              </a:extLst>
            </p:cNvPr>
            <p:cNvCxnSpPr>
              <a:cxnSpLocks/>
            </p:cNvCxnSpPr>
            <p:nvPr/>
          </p:nvCxnSpPr>
          <p:spPr>
            <a:xfrm>
              <a:off x="3725904" y="5307490"/>
              <a:ext cx="127160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69" name="Oval 268">
              <a:extLst>
                <a:ext uri="{FF2B5EF4-FFF2-40B4-BE49-F238E27FC236}">
                  <a16:creationId xmlns:a16="http://schemas.microsoft.com/office/drawing/2014/main" id="{7AA7268B-184A-C446-8B49-ADFBD96B93DF}"/>
                </a:ext>
              </a:extLst>
            </p:cNvPr>
            <p:cNvSpPr>
              <a:spLocks noChangeAspect="1" noChangeArrowheads="1"/>
            </p:cNvSpPr>
            <p:nvPr/>
          </p:nvSpPr>
          <p:spPr bwMode="auto">
            <a:xfrm>
              <a:off x="3658727" y="524600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 name="Rectangle 20">
              <a:extLst>
                <a:ext uri="{FF2B5EF4-FFF2-40B4-BE49-F238E27FC236}">
                  <a16:creationId xmlns:a16="http://schemas.microsoft.com/office/drawing/2014/main" id="{E59AAECA-5FAD-EF40-ACCA-B9D529FAAEE0}"/>
                </a:ext>
              </a:extLst>
            </p:cNvPr>
            <p:cNvSpPr/>
            <p:nvPr/>
          </p:nvSpPr>
          <p:spPr>
            <a:xfrm>
              <a:off x="5002329" y="3042837"/>
              <a:ext cx="1709530" cy="2751799"/>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1E63E1B7-2BFE-D544-8F46-B2F36BF1A5F5}"/>
                </a:ext>
              </a:extLst>
            </p:cNvPr>
            <p:cNvSpPr txBox="1"/>
            <p:nvPr/>
          </p:nvSpPr>
          <p:spPr>
            <a:xfrm>
              <a:off x="5536243" y="4211811"/>
              <a:ext cx="641702" cy="369332"/>
            </a:xfrm>
            <a:prstGeom prst="rect">
              <a:avLst/>
            </a:prstGeom>
            <a:noFill/>
          </p:spPr>
          <p:txBody>
            <a:bodyPr wrap="square" rtlCol="0">
              <a:spAutoFit/>
            </a:bodyPr>
            <a:lstStyle/>
            <a:p>
              <a:r>
                <a:rPr lang="en-US" dirty="0"/>
                <a:t>555</a:t>
              </a:r>
            </a:p>
          </p:txBody>
        </p:sp>
        <p:sp>
          <p:nvSpPr>
            <p:cNvPr id="164" name="TextBox 163">
              <a:extLst>
                <a:ext uri="{FF2B5EF4-FFF2-40B4-BE49-F238E27FC236}">
                  <a16:creationId xmlns:a16="http://schemas.microsoft.com/office/drawing/2014/main" id="{1A275126-385E-7C46-B297-21BF769155BC}"/>
                </a:ext>
              </a:extLst>
            </p:cNvPr>
            <p:cNvSpPr txBox="1"/>
            <p:nvPr/>
          </p:nvSpPr>
          <p:spPr>
            <a:xfrm>
              <a:off x="5661735" y="3082734"/>
              <a:ext cx="641702" cy="369332"/>
            </a:xfrm>
            <a:prstGeom prst="rect">
              <a:avLst/>
            </a:prstGeom>
            <a:noFill/>
          </p:spPr>
          <p:txBody>
            <a:bodyPr wrap="square" rtlCol="0">
              <a:spAutoFit/>
            </a:bodyPr>
            <a:lstStyle/>
            <a:p>
              <a:r>
                <a:rPr lang="en-US" dirty="0"/>
                <a:t>8</a:t>
              </a:r>
            </a:p>
          </p:txBody>
        </p:sp>
        <p:sp>
          <p:nvSpPr>
            <p:cNvPr id="165" name="TextBox 164">
              <a:extLst>
                <a:ext uri="{FF2B5EF4-FFF2-40B4-BE49-F238E27FC236}">
                  <a16:creationId xmlns:a16="http://schemas.microsoft.com/office/drawing/2014/main" id="{FB547450-605F-F743-B651-F87252046A04}"/>
                </a:ext>
              </a:extLst>
            </p:cNvPr>
            <p:cNvSpPr txBox="1"/>
            <p:nvPr/>
          </p:nvSpPr>
          <p:spPr>
            <a:xfrm>
              <a:off x="5732131" y="5400055"/>
              <a:ext cx="641702" cy="369332"/>
            </a:xfrm>
            <a:prstGeom prst="rect">
              <a:avLst/>
            </a:prstGeom>
            <a:noFill/>
          </p:spPr>
          <p:txBody>
            <a:bodyPr wrap="square" rtlCol="0">
              <a:spAutoFit/>
            </a:bodyPr>
            <a:lstStyle/>
            <a:p>
              <a:r>
                <a:rPr lang="en-US" dirty="0"/>
                <a:t>1</a:t>
              </a:r>
            </a:p>
          </p:txBody>
        </p:sp>
        <p:sp>
          <p:nvSpPr>
            <p:cNvPr id="168" name="TextBox 167">
              <a:extLst>
                <a:ext uri="{FF2B5EF4-FFF2-40B4-BE49-F238E27FC236}">
                  <a16:creationId xmlns:a16="http://schemas.microsoft.com/office/drawing/2014/main" id="{46517D5D-3315-404C-9F67-DBD2ACB39A25}"/>
                </a:ext>
              </a:extLst>
            </p:cNvPr>
            <p:cNvSpPr txBox="1"/>
            <p:nvPr/>
          </p:nvSpPr>
          <p:spPr>
            <a:xfrm>
              <a:off x="5004176" y="3759985"/>
              <a:ext cx="641702" cy="369332"/>
            </a:xfrm>
            <a:prstGeom prst="rect">
              <a:avLst/>
            </a:prstGeom>
            <a:noFill/>
          </p:spPr>
          <p:txBody>
            <a:bodyPr wrap="square" rtlCol="0">
              <a:spAutoFit/>
            </a:bodyPr>
            <a:lstStyle/>
            <a:p>
              <a:r>
                <a:rPr lang="en-US" dirty="0"/>
                <a:t>7</a:t>
              </a:r>
            </a:p>
          </p:txBody>
        </p:sp>
        <p:sp>
          <p:nvSpPr>
            <p:cNvPr id="169" name="TextBox 168">
              <a:extLst>
                <a:ext uri="{FF2B5EF4-FFF2-40B4-BE49-F238E27FC236}">
                  <a16:creationId xmlns:a16="http://schemas.microsoft.com/office/drawing/2014/main" id="{DE9FC0C0-A859-684E-AF4E-A5CE017C9497}"/>
                </a:ext>
              </a:extLst>
            </p:cNvPr>
            <p:cNvSpPr txBox="1"/>
            <p:nvPr/>
          </p:nvSpPr>
          <p:spPr>
            <a:xfrm>
              <a:off x="4995913" y="4619288"/>
              <a:ext cx="641702" cy="369332"/>
            </a:xfrm>
            <a:prstGeom prst="rect">
              <a:avLst/>
            </a:prstGeom>
            <a:noFill/>
          </p:spPr>
          <p:txBody>
            <a:bodyPr wrap="square" rtlCol="0">
              <a:spAutoFit/>
            </a:bodyPr>
            <a:lstStyle/>
            <a:p>
              <a:r>
                <a:rPr lang="en-US" dirty="0"/>
                <a:t>6</a:t>
              </a:r>
            </a:p>
          </p:txBody>
        </p:sp>
        <p:sp>
          <p:nvSpPr>
            <p:cNvPr id="170" name="TextBox 169">
              <a:extLst>
                <a:ext uri="{FF2B5EF4-FFF2-40B4-BE49-F238E27FC236}">
                  <a16:creationId xmlns:a16="http://schemas.microsoft.com/office/drawing/2014/main" id="{E8115E86-CF31-BA44-B9DE-D2AF0F26989F}"/>
                </a:ext>
              </a:extLst>
            </p:cNvPr>
            <p:cNvSpPr txBox="1"/>
            <p:nvPr/>
          </p:nvSpPr>
          <p:spPr>
            <a:xfrm>
              <a:off x="5026989" y="5115211"/>
              <a:ext cx="641702" cy="369332"/>
            </a:xfrm>
            <a:prstGeom prst="rect">
              <a:avLst/>
            </a:prstGeom>
            <a:noFill/>
          </p:spPr>
          <p:txBody>
            <a:bodyPr wrap="square" rtlCol="0">
              <a:spAutoFit/>
            </a:bodyPr>
            <a:lstStyle/>
            <a:p>
              <a:r>
                <a:rPr lang="en-US" dirty="0"/>
                <a:t>2</a:t>
              </a:r>
            </a:p>
          </p:txBody>
        </p:sp>
        <p:sp>
          <p:nvSpPr>
            <p:cNvPr id="171" name="TextBox 170">
              <a:extLst>
                <a:ext uri="{FF2B5EF4-FFF2-40B4-BE49-F238E27FC236}">
                  <a16:creationId xmlns:a16="http://schemas.microsoft.com/office/drawing/2014/main" id="{F56347BD-B0B5-384E-8505-06AFC46CD70E}"/>
                </a:ext>
              </a:extLst>
            </p:cNvPr>
            <p:cNvSpPr txBox="1"/>
            <p:nvPr/>
          </p:nvSpPr>
          <p:spPr>
            <a:xfrm>
              <a:off x="6226246" y="3083496"/>
              <a:ext cx="460953" cy="369332"/>
            </a:xfrm>
            <a:prstGeom prst="rect">
              <a:avLst/>
            </a:prstGeom>
            <a:noFill/>
          </p:spPr>
          <p:txBody>
            <a:bodyPr wrap="square" rtlCol="0">
              <a:spAutoFit/>
            </a:bodyPr>
            <a:lstStyle/>
            <a:p>
              <a:pPr algn="r"/>
              <a:r>
                <a:rPr lang="en-US" dirty="0"/>
                <a:t>4</a:t>
              </a:r>
            </a:p>
          </p:txBody>
        </p:sp>
        <p:sp>
          <p:nvSpPr>
            <p:cNvPr id="172" name="TextBox 171">
              <a:extLst>
                <a:ext uri="{FF2B5EF4-FFF2-40B4-BE49-F238E27FC236}">
                  <a16:creationId xmlns:a16="http://schemas.microsoft.com/office/drawing/2014/main" id="{F06F7344-5DFA-6342-8E55-3C3D7A680233}"/>
                </a:ext>
              </a:extLst>
            </p:cNvPr>
            <p:cNvSpPr txBox="1"/>
            <p:nvPr/>
          </p:nvSpPr>
          <p:spPr>
            <a:xfrm>
              <a:off x="6215757" y="3629423"/>
              <a:ext cx="460953" cy="369332"/>
            </a:xfrm>
            <a:prstGeom prst="rect">
              <a:avLst/>
            </a:prstGeom>
            <a:noFill/>
          </p:spPr>
          <p:txBody>
            <a:bodyPr wrap="square" rtlCol="0">
              <a:spAutoFit/>
            </a:bodyPr>
            <a:lstStyle/>
            <a:p>
              <a:pPr algn="r"/>
              <a:r>
                <a:rPr lang="en-US" dirty="0"/>
                <a:t>3</a:t>
              </a:r>
            </a:p>
          </p:txBody>
        </p:sp>
        <p:sp>
          <p:nvSpPr>
            <p:cNvPr id="173" name="TextBox 172">
              <a:extLst>
                <a:ext uri="{FF2B5EF4-FFF2-40B4-BE49-F238E27FC236}">
                  <a16:creationId xmlns:a16="http://schemas.microsoft.com/office/drawing/2014/main" id="{4828B934-FFED-2C4E-9449-83AF7E1D87CF}"/>
                </a:ext>
              </a:extLst>
            </p:cNvPr>
            <p:cNvSpPr txBox="1"/>
            <p:nvPr/>
          </p:nvSpPr>
          <p:spPr>
            <a:xfrm>
              <a:off x="6303437" y="4756436"/>
              <a:ext cx="392298" cy="369332"/>
            </a:xfrm>
            <a:prstGeom prst="rect">
              <a:avLst/>
            </a:prstGeom>
            <a:noFill/>
          </p:spPr>
          <p:txBody>
            <a:bodyPr wrap="square" rtlCol="0">
              <a:spAutoFit/>
            </a:bodyPr>
            <a:lstStyle/>
            <a:p>
              <a:pPr algn="r"/>
              <a:r>
                <a:rPr lang="en-US" dirty="0"/>
                <a:t>5</a:t>
              </a:r>
            </a:p>
          </p:txBody>
        </p:sp>
        <p:cxnSp>
          <p:nvCxnSpPr>
            <p:cNvPr id="184" name="Straight Connector 183">
              <a:extLst>
                <a:ext uri="{FF2B5EF4-FFF2-40B4-BE49-F238E27FC236}">
                  <a16:creationId xmlns:a16="http://schemas.microsoft.com/office/drawing/2014/main" id="{8C52C04D-9727-5244-A94D-5A9517318851}"/>
                </a:ext>
              </a:extLst>
            </p:cNvPr>
            <p:cNvCxnSpPr>
              <a:cxnSpLocks/>
            </p:cNvCxnSpPr>
            <p:nvPr/>
          </p:nvCxnSpPr>
          <p:spPr>
            <a:xfrm>
              <a:off x="4590787" y="4784247"/>
              <a:ext cx="3934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46902EC9-EC63-D142-995F-CB15185CB0D0}"/>
                </a:ext>
              </a:extLst>
            </p:cNvPr>
            <p:cNvCxnSpPr>
              <a:cxnSpLocks/>
            </p:cNvCxnSpPr>
            <p:nvPr/>
          </p:nvCxnSpPr>
          <p:spPr>
            <a:xfrm>
              <a:off x="3723165" y="3544715"/>
              <a:ext cx="0" cy="109567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79CA0A83-0B06-7C4B-A743-76BEC2DFD4A3}"/>
                </a:ext>
              </a:extLst>
            </p:cNvPr>
            <p:cNvCxnSpPr>
              <a:cxnSpLocks/>
              <a:endCxn id="168" idx="1"/>
            </p:cNvCxnSpPr>
            <p:nvPr/>
          </p:nvCxnSpPr>
          <p:spPr>
            <a:xfrm>
              <a:off x="3681889" y="3908152"/>
              <a:ext cx="132228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799FD86F-24FB-AD4A-B96E-C5266E9B2E4D}"/>
                </a:ext>
              </a:extLst>
            </p:cNvPr>
            <p:cNvCxnSpPr>
              <a:cxnSpLocks/>
            </p:cNvCxnSpPr>
            <p:nvPr/>
          </p:nvCxnSpPr>
          <p:spPr>
            <a:xfrm>
              <a:off x="6697857" y="3284293"/>
              <a:ext cx="76948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0" name="Freeform 219">
              <a:extLst>
                <a:ext uri="{FF2B5EF4-FFF2-40B4-BE49-F238E27FC236}">
                  <a16:creationId xmlns:a16="http://schemas.microsoft.com/office/drawing/2014/main" id="{7FB50C23-FF64-FF4E-B047-A0BE32D9DBDC}"/>
                </a:ext>
              </a:extLst>
            </p:cNvPr>
            <p:cNvSpPr>
              <a:spLocks noChangeAspect="1"/>
            </p:cNvSpPr>
            <p:nvPr/>
          </p:nvSpPr>
          <p:spPr bwMode="auto">
            <a:xfrm>
              <a:off x="3638227" y="4475692"/>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21" name="Straight Connector 220">
              <a:extLst>
                <a:ext uri="{FF2B5EF4-FFF2-40B4-BE49-F238E27FC236}">
                  <a16:creationId xmlns:a16="http://schemas.microsoft.com/office/drawing/2014/main" id="{A2CBA3FC-66E7-FD4B-8D1B-C860F7E3A460}"/>
                </a:ext>
              </a:extLst>
            </p:cNvPr>
            <p:cNvCxnSpPr>
              <a:cxnSpLocks/>
            </p:cNvCxnSpPr>
            <p:nvPr/>
          </p:nvCxnSpPr>
          <p:spPr>
            <a:xfrm>
              <a:off x="5802504" y="2543637"/>
              <a:ext cx="0" cy="47434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8" name="Oval 227">
              <a:extLst>
                <a:ext uri="{FF2B5EF4-FFF2-40B4-BE49-F238E27FC236}">
                  <a16:creationId xmlns:a16="http://schemas.microsoft.com/office/drawing/2014/main" id="{BAFA48B0-1665-3B48-AF7B-071F1BA10C25}"/>
                </a:ext>
              </a:extLst>
            </p:cNvPr>
            <p:cNvSpPr>
              <a:spLocks noChangeAspect="1" noChangeArrowheads="1"/>
            </p:cNvSpPr>
            <p:nvPr/>
          </p:nvSpPr>
          <p:spPr bwMode="auto">
            <a:xfrm>
              <a:off x="5734279" y="244363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243" name="Straight Connector 242">
              <a:extLst>
                <a:ext uri="{FF2B5EF4-FFF2-40B4-BE49-F238E27FC236}">
                  <a16:creationId xmlns:a16="http://schemas.microsoft.com/office/drawing/2014/main" id="{AB198D58-58DC-CC46-A6BD-CAB130B93C78}"/>
                </a:ext>
              </a:extLst>
            </p:cNvPr>
            <p:cNvCxnSpPr>
              <a:cxnSpLocks/>
            </p:cNvCxnSpPr>
            <p:nvPr/>
          </p:nvCxnSpPr>
          <p:spPr>
            <a:xfrm>
              <a:off x="5881640" y="5774633"/>
              <a:ext cx="0" cy="5389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46" name="TextBox 245">
              <a:extLst>
                <a:ext uri="{FF2B5EF4-FFF2-40B4-BE49-F238E27FC236}">
                  <a16:creationId xmlns:a16="http://schemas.microsoft.com/office/drawing/2014/main" id="{D66A90A0-C93A-4C49-AC56-DE210FB40AC4}"/>
                </a:ext>
              </a:extLst>
            </p:cNvPr>
            <p:cNvSpPr txBox="1"/>
            <p:nvPr/>
          </p:nvSpPr>
          <p:spPr>
            <a:xfrm>
              <a:off x="5564029" y="1938049"/>
              <a:ext cx="718688" cy="369332"/>
            </a:xfrm>
            <a:prstGeom prst="rect">
              <a:avLst/>
            </a:prstGeom>
            <a:noFill/>
          </p:spPr>
          <p:txBody>
            <a:bodyPr wrap="square" rtlCol="0">
              <a:spAutoFit/>
            </a:bodyPr>
            <a:lstStyle/>
            <a:p>
              <a:r>
                <a:rPr lang="en-US" dirty="0" err="1"/>
                <a:t>V</a:t>
              </a:r>
              <a:r>
                <a:rPr lang="en-US" baseline="-25000" dirty="0" err="1"/>
                <a:t>cc</a:t>
              </a:r>
              <a:endParaRPr lang="en-US" baseline="-25000" dirty="0"/>
            </a:p>
          </p:txBody>
        </p:sp>
        <p:grpSp>
          <p:nvGrpSpPr>
            <p:cNvPr id="248" name="Group 210">
              <a:extLst>
                <a:ext uri="{FF2B5EF4-FFF2-40B4-BE49-F238E27FC236}">
                  <a16:creationId xmlns:a16="http://schemas.microsoft.com/office/drawing/2014/main" id="{7733C69E-00D8-764D-873E-83508A62F5E0}"/>
                </a:ext>
              </a:extLst>
            </p:cNvPr>
            <p:cNvGrpSpPr>
              <a:grpSpLocks/>
            </p:cNvGrpSpPr>
            <p:nvPr/>
          </p:nvGrpSpPr>
          <p:grpSpPr bwMode="auto">
            <a:xfrm rot="5400000">
              <a:off x="6940459" y="3374752"/>
              <a:ext cx="304800" cy="762000"/>
              <a:chOff x="3216" y="1728"/>
              <a:chExt cx="192" cy="480"/>
            </a:xfrm>
          </p:grpSpPr>
          <p:sp>
            <p:nvSpPr>
              <p:cNvPr id="249" name="Line 8">
                <a:extLst>
                  <a:ext uri="{FF2B5EF4-FFF2-40B4-BE49-F238E27FC236}">
                    <a16:creationId xmlns:a16="http://schemas.microsoft.com/office/drawing/2014/main" id="{79A1A898-E8CD-214B-A4C2-A4F8BD1B6EC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0" name="Line 9">
                <a:extLst>
                  <a:ext uri="{FF2B5EF4-FFF2-40B4-BE49-F238E27FC236}">
                    <a16:creationId xmlns:a16="http://schemas.microsoft.com/office/drawing/2014/main" id="{C5693450-2F10-034E-ADD9-A85F7687282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1" name="Line 10">
                <a:extLst>
                  <a:ext uri="{FF2B5EF4-FFF2-40B4-BE49-F238E27FC236}">
                    <a16:creationId xmlns:a16="http://schemas.microsoft.com/office/drawing/2014/main" id="{31C46D1D-C983-1C47-A8B6-F5CC8F0C0D6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2" name="Line 11">
                <a:extLst>
                  <a:ext uri="{FF2B5EF4-FFF2-40B4-BE49-F238E27FC236}">
                    <a16:creationId xmlns:a16="http://schemas.microsoft.com/office/drawing/2014/main" id="{851714E4-B0D0-C94A-86EE-B512B0FFD35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63" name="Oval 262">
              <a:extLst>
                <a:ext uri="{FF2B5EF4-FFF2-40B4-BE49-F238E27FC236}">
                  <a16:creationId xmlns:a16="http://schemas.microsoft.com/office/drawing/2014/main" id="{8D81AA3B-5DBB-B247-9EE0-5C1E5DF7B6A5}"/>
                </a:ext>
              </a:extLst>
            </p:cNvPr>
            <p:cNvSpPr>
              <a:spLocks noChangeAspect="1" noChangeArrowheads="1"/>
            </p:cNvSpPr>
            <p:nvPr/>
          </p:nvSpPr>
          <p:spPr bwMode="auto">
            <a:xfrm>
              <a:off x="5724528" y="268695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267" name="Straight Connector 266">
              <a:extLst>
                <a:ext uri="{FF2B5EF4-FFF2-40B4-BE49-F238E27FC236}">
                  <a16:creationId xmlns:a16="http://schemas.microsoft.com/office/drawing/2014/main" id="{CA5BED29-BA12-C840-81E6-1204368124E8}"/>
                </a:ext>
              </a:extLst>
            </p:cNvPr>
            <p:cNvCxnSpPr>
              <a:cxnSpLocks/>
            </p:cNvCxnSpPr>
            <p:nvPr/>
          </p:nvCxnSpPr>
          <p:spPr>
            <a:xfrm>
              <a:off x="7774520" y="5299877"/>
              <a:ext cx="23453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a16="http://schemas.microsoft.com/office/drawing/2014/main" id="{30CEACEF-B8BD-0240-A2CC-BB8E18B90559}"/>
                </a:ext>
              </a:extLst>
            </p:cNvPr>
            <p:cNvCxnSpPr>
              <a:cxnSpLocks/>
            </p:cNvCxnSpPr>
            <p:nvPr/>
          </p:nvCxnSpPr>
          <p:spPr>
            <a:xfrm flipH="1">
              <a:off x="8009052" y="4923352"/>
              <a:ext cx="3519" cy="39778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5" name="Straight Arrow Connector 284">
              <a:extLst>
                <a:ext uri="{FF2B5EF4-FFF2-40B4-BE49-F238E27FC236}">
                  <a16:creationId xmlns:a16="http://schemas.microsoft.com/office/drawing/2014/main" id="{65FA80CB-5FD4-3642-925A-F6E94821AC86}"/>
                </a:ext>
              </a:extLst>
            </p:cNvPr>
            <p:cNvCxnSpPr>
              <a:cxnSpLocks/>
            </p:cNvCxnSpPr>
            <p:nvPr/>
          </p:nvCxnSpPr>
          <p:spPr>
            <a:xfrm flipV="1">
              <a:off x="7771000" y="4994685"/>
              <a:ext cx="1" cy="31280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87" name="Group 210">
              <a:extLst>
                <a:ext uri="{FF2B5EF4-FFF2-40B4-BE49-F238E27FC236}">
                  <a16:creationId xmlns:a16="http://schemas.microsoft.com/office/drawing/2014/main" id="{C8E1CA2E-24A9-F547-BC08-4B1F4391B0BA}"/>
                </a:ext>
              </a:extLst>
            </p:cNvPr>
            <p:cNvGrpSpPr>
              <a:grpSpLocks/>
            </p:cNvGrpSpPr>
            <p:nvPr/>
          </p:nvGrpSpPr>
          <p:grpSpPr bwMode="auto">
            <a:xfrm>
              <a:off x="3567589" y="5304176"/>
              <a:ext cx="304800" cy="762000"/>
              <a:chOff x="3216" y="1728"/>
              <a:chExt cx="192" cy="480"/>
            </a:xfrm>
          </p:grpSpPr>
          <p:sp>
            <p:nvSpPr>
              <p:cNvPr id="288" name="Line 8">
                <a:extLst>
                  <a:ext uri="{FF2B5EF4-FFF2-40B4-BE49-F238E27FC236}">
                    <a16:creationId xmlns:a16="http://schemas.microsoft.com/office/drawing/2014/main" id="{A4778589-8A98-B84D-A302-C95BDB6B8C5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4" name="Line 9">
                <a:extLst>
                  <a:ext uri="{FF2B5EF4-FFF2-40B4-BE49-F238E27FC236}">
                    <a16:creationId xmlns:a16="http://schemas.microsoft.com/office/drawing/2014/main" id="{C557278D-D7E5-5347-BA14-7A2E4C5C4FF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5" name="Line 10">
                <a:extLst>
                  <a:ext uri="{FF2B5EF4-FFF2-40B4-BE49-F238E27FC236}">
                    <a16:creationId xmlns:a16="http://schemas.microsoft.com/office/drawing/2014/main" id="{B31E2218-25BD-7245-B2D7-76B75E1EAFA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6" name="Line 11">
                <a:extLst>
                  <a:ext uri="{FF2B5EF4-FFF2-40B4-BE49-F238E27FC236}">
                    <a16:creationId xmlns:a16="http://schemas.microsoft.com/office/drawing/2014/main" id="{A944A182-D640-CA44-9A29-237A6489648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43" name="Group 222">
              <a:extLst>
                <a:ext uri="{FF2B5EF4-FFF2-40B4-BE49-F238E27FC236}">
                  <a16:creationId xmlns:a16="http://schemas.microsoft.com/office/drawing/2014/main" id="{F9F04179-0554-0F42-9D0D-50A47B2A70D0}"/>
                </a:ext>
              </a:extLst>
            </p:cNvPr>
            <p:cNvGrpSpPr>
              <a:grpSpLocks/>
            </p:cNvGrpSpPr>
            <p:nvPr/>
          </p:nvGrpSpPr>
          <p:grpSpPr bwMode="auto">
            <a:xfrm>
              <a:off x="3567589" y="6005721"/>
              <a:ext cx="304800" cy="381000"/>
              <a:chOff x="4272" y="3072"/>
              <a:chExt cx="192" cy="240"/>
            </a:xfrm>
          </p:grpSpPr>
          <p:sp>
            <p:nvSpPr>
              <p:cNvPr id="345" name="Line 99">
                <a:extLst>
                  <a:ext uri="{FF2B5EF4-FFF2-40B4-BE49-F238E27FC236}">
                    <a16:creationId xmlns:a16="http://schemas.microsoft.com/office/drawing/2014/main" id="{DCAE70C2-65C5-2449-B6F2-DF82C61D18F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6" name="Line 100">
                <a:extLst>
                  <a:ext uri="{FF2B5EF4-FFF2-40B4-BE49-F238E27FC236}">
                    <a16:creationId xmlns:a16="http://schemas.microsoft.com/office/drawing/2014/main" id="{86A92B58-DE60-F84B-A558-EE077DE25A7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7" name="Line 101">
                <a:extLst>
                  <a:ext uri="{FF2B5EF4-FFF2-40B4-BE49-F238E27FC236}">
                    <a16:creationId xmlns:a16="http://schemas.microsoft.com/office/drawing/2014/main" id="{D0F0A1C5-E9FA-964D-9FF8-81EB053FAF5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 name="Line 102">
                <a:extLst>
                  <a:ext uri="{FF2B5EF4-FFF2-40B4-BE49-F238E27FC236}">
                    <a16:creationId xmlns:a16="http://schemas.microsoft.com/office/drawing/2014/main" id="{3BF3473B-EB4A-544B-B097-96C569E1488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9" name="Line 103">
                <a:extLst>
                  <a:ext uri="{FF2B5EF4-FFF2-40B4-BE49-F238E27FC236}">
                    <a16:creationId xmlns:a16="http://schemas.microsoft.com/office/drawing/2014/main" id="{4DE437AD-04A7-594C-9FBC-FB2C47D96F9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0" name="Line 104">
                <a:extLst>
                  <a:ext uri="{FF2B5EF4-FFF2-40B4-BE49-F238E27FC236}">
                    <a16:creationId xmlns:a16="http://schemas.microsoft.com/office/drawing/2014/main" id="{7D1BB180-2694-8742-A729-A42F0A87DE3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63" name="TextBox 362">
              <a:extLst>
                <a:ext uri="{FF2B5EF4-FFF2-40B4-BE49-F238E27FC236}">
                  <a16:creationId xmlns:a16="http://schemas.microsoft.com/office/drawing/2014/main" id="{883A2F75-8EFA-6B4B-957E-58B73597168B}"/>
                </a:ext>
              </a:extLst>
            </p:cNvPr>
            <p:cNvSpPr txBox="1"/>
            <p:nvPr/>
          </p:nvSpPr>
          <p:spPr>
            <a:xfrm>
              <a:off x="6787883" y="3917069"/>
              <a:ext cx="856942" cy="338554"/>
            </a:xfrm>
            <a:prstGeom prst="rect">
              <a:avLst/>
            </a:prstGeom>
            <a:noFill/>
          </p:spPr>
          <p:txBody>
            <a:bodyPr wrap="square" rtlCol="0">
              <a:spAutoFit/>
            </a:bodyPr>
            <a:lstStyle/>
            <a:p>
              <a:r>
                <a:rPr lang="en-US" sz="1600" dirty="0"/>
                <a:t>.1uF</a:t>
              </a:r>
            </a:p>
          </p:txBody>
        </p:sp>
        <p:sp>
          <p:nvSpPr>
            <p:cNvPr id="366" name="TextBox 365">
              <a:extLst>
                <a:ext uri="{FF2B5EF4-FFF2-40B4-BE49-F238E27FC236}">
                  <a16:creationId xmlns:a16="http://schemas.microsoft.com/office/drawing/2014/main" id="{E2233C2A-9114-6748-8ADE-53C7642A1ED0}"/>
                </a:ext>
              </a:extLst>
            </p:cNvPr>
            <p:cNvSpPr txBox="1"/>
            <p:nvPr/>
          </p:nvSpPr>
          <p:spPr>
            <a:xfrm>
              <a:off x="7493114" y="4460484"/>
              <a:ext cx="856942" cy="338554"/>
            </a:xfrm>
            <a:prstGeom prst="rect">
              <a:avLst/>
            </a:prstGeom>
            <a:noFill/>
          </p:spPr>
          <p:txBody>
            <a:bodyPr wrap="square" rtlCol="0">
              <a:spAutoFit/>
            </a:bodyPr>
            <a:lstStyle/>
            <a:p>
              <a:r>
                <a:rPr lang="en-US" sz="1600" dirty="0"/>
                <a:t>10K</a:t>
              </a:r>
            </a:p>
          </p:txBody>
        </p:sp>
        <p:sp>
          <p:nvSpPr>
            <p:cNvPr id="369" name="TextBox 368">
              <a:extLst>
                <a:ext uri="{FF2B5EF4-FFF2-40B4-BE49-F238E27FC236}">
                  <a16:creationId xmlns:a16="http://schemas.microsoft.com/office/drawing/2014/main" id="{BCE408BF-9167-FA40-B371-CCB416BC1D28}"/>
                </a:ext>
              </a:extLst>
            </p:cNvPr>
            <p:cNvSpPr txBox="1"/>
            <p:nvPr/>
          </p:nvSpPr>
          <p:spPr>
            <a:xfrm>
              <a:off x="3113695" y="5577395"/>
              <a:ext cx="856942" cy="338554"/>
            </a:xfrm>
            <a:prstGeom prst="rect">
              <a:avLst/>
            </a:prstGeom>
            <a:noFill/>
          </p:spPr>
          <p:txBody>
            <a:bodyPr wrap="square" rtlCol="0">
              <a:spAutoFit/>
            </a:bodyPr>
            <a:lstStyle/>
            <a:p>
              <a:r>
                <a:rPr lang="en-US" sz="1600" dirty="0"/>
                <a:t>.1</a:t>
              </a:r>
            </a:p>
          </p:txBody>
        </p:sp>
        <p:cxnSp>
          <p:nvCxnSpPr>
            <p:cNvPr id="144" name="Straight Connector 143">
              <a:extLst>
                <a:ext uri="{FF2B5EF4-FFF2-40B4-BE49-F238E27FC236}">
                  <a16:creationId xmlns:a16="http://schemas.microsoft.com/office/drawing/2014/main" id="{9678BB71-1915-7F46-B309-FCFA4C354ED1}"/>
                </a:ext>
              </a:extLst>
            </p:cNvPr>
            <p:cNvCxnSpPr>
              <a:cxnSpLocks/>
            </p:cNvCxnSpPr>
            <p:nvPr/>
          </p:nvCxnSpPr>
          <p:spPr>
            <a:xfrm>
              <a:off x="7463628" y="2748522"/>
              <a:ext cx="0" cy="5389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720C4AD1-E2BA-3145-B105-80BEEE3FA369}"/>
                </a:ext>
              </a:extLst>
            </p:cNvPr>
            <p:cNvCxnSpPr>
              <a:cxnSpLocks/>
            </p:cNvCxnSpPr>
            <p:nvPr/>
          </p:nvCxnSpPr>
          <p:spPr>
            <a:xfrm flipV="1">
              <a:off x="3736417" y="2759098"/>
              <a:ext cx="3759532" cy="129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51" name="Freeform 150">
              <a:extLst>
                <a:ext uri="{FF2B5EF4-FFF2-40B4-BE49-F238E27FC236}">
                  <a16:creationId xmlns:a16="http://schemas.microsoft.com/office/drawing/2014/main" id="{91669CDA-F2C3-514A-AFB6-AE03F4907031}"/>
                </a:ext>
              </a:extLst>
            </p:cNvPr>
            <p:cNvSpPr>
              <a:spLocks noChangeAspect="1"/>
            </p:cNvSpPr>
            <p:nvPr/>
          </p:nvSpPr>
          <p:spPr bwMode="auto">
            <a:xfrm>
              <a:off x="3636079" y="2747778"/>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55" name="Oval 154">
              <a:extLst>
                <a:ext uri="{FF2B5EF4-FFF2-40B4-BE49-F238E27FC236}">
                  <a16:creationId xmlns:a16="http://schemas.microsoft.com/office/drawing/2014/main" id="{E5651923-3EB4-984D-A8F2-3F86B98193D0}"/>
                </a:ext>
              </a:extLst>
            </p:cNvPr>
            <p:cNvSpPr>
              <a:spLocks noChangeAspect="1" noChangeArrowheads="1"/>
            </p:cNvSpPr>
            <p:nvPr/>
          </p:nvSpPr>
          <p:spPr bwMode="auto">
            <a:xfrm>
              <a:off x="3656094" y="3842952"/>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56" name="Group 222">
              <a:extLst>
                <a:ext uri="{FF2B5EF4-FFF2-40B4-BE49-F238E27FC236}">
                  <a16:creationId xmlns:a16="http://schemas.microsoft.com/office/drawing/2014/main" id="{9C8D2100-C4DE-9D48-9E3C-203F36E3E18B}"/>
                </a:ext>
              </a:extLst>
            </p:cNvPr>
            <p:cNvGrpSpPr>
              <a:grpSpLocks/>
            </p:cNvGrpSpPr>
            <p:nvPr/>
          </p:nvGrpSpPr>
          <p:grpSpPr bwMode="auto">
            <a:xfrm>
              <a:off x="5729408" y="6122562"/>
              <a:ext cx="304800" cy="381000"/>
              <a:chOff x="4272" y="3072"/>
              <a:chExt cx="192" cy="240"/>
            </a:xfrm>
          </p:grpSpPr>
          <p:sp>
            <p:nvSpPr>
              <p:cNvPr id="157" name="Line 99">
                <a:extLst>
                  <a:ext uri="{FF2B5EF4-FFF2-40B4-BE49-F238E27FC236}">
                    <a16:creationId xmlns:a16="http://schemas.microsoft.com/office/drawing/2014/main" id="{DB8D19FB-5C32-4A48-8BFE-9FEDE442BC0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Line 100">
                <a:extLst>
                  <a:ext uri="{FF2B5EF4-FFF2-40B4-BE49-F238E27FC236}">
                    <a16:creationId xmlns:a16="http://schemas.microsoft.com/office/drawing/2014/main" id="{634E01C9-9055-704A-839F-BE275B0511A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0" name="Line 101">
                <a:extLst>
                  <a:ext uri="{FF2B5EF4-FFF2-40B4-BE49-F238E27FC236}">
                    <a16:creationId xmlns:a16="http://schemas.microsoft.com/office/drawing/2014/main" id="{42164F53-D7C4-4645-A984-AF8C30D5826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1" name="Line 102">
                <a:extLst>
                  <a:ext uri="{FF2B5EF4-FFF2-40B4-BE49-F238E27FC236}">
                    <a16:creationId xmlns:a16="http://schemas.microsoft.com/office/drawing/2014/main" id="{5DF206B4-B2E0-A044-A154-1F124AF2026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103">
                <a:extLst>
                  <a:ext uri="{FF2B5EF4-FFF2-40B4-BE49-F238E27FC236}">
                    <a16:creationId xmlns:a16="http://schemas.microsoft.com/office/drawing/2014/main" id="{BE4E249D-B4B8-4441-B422-89E339EC183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104">
                <a:extLst>
                  <a:ext uri="{FF2B5EF4-FFF2-40B4-BE49-F238E27FC236}">
                    <a16:creationId xmlns:a16="http://schemas.microsoft.com/office/drawing/2014/main" id="{A482693A-1FEB-234E-9D54-EA8E2F0421D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67" name="Straight Connector 166">
              <a:extLst>
                <a:ext uri="{FF2B5EF4-FFF2-40B4-BE49-F238E27FC236}">
                  <a16:creationId xmlns:a16="http://schemas.microsoft.com/office/drawing/2014/main" id="{EE814094-D621-1647-ACFA-06472021BB19}"/>
                </a:ext>
              </a:extLst>
            </p:cNvPr>
            <p:cNvCxnSpPr>
              <a:cxnSpLocks/>
            </p:cNvCxnSpPr>
            <p:nvPr/>
          </p:nvCxnSpPr>
          <p:spPr>
            <a:xfrm>
              <a:off x="4590787" y="4790030"/>
              <a:ext cx="0" cy="5389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81" name="Oval 180">
              <a:extLst>
                <a:ext uri="{FF2B5EF4-FFF2-40B4-BE49-F238E27FC236}">
                  <a16:creationId xmlns:a16="http://schemas.microsoft.com/office/drawing/2014/main" id="{C3A885E0-DE5C-D14F-9DA4-1BDF3E14A61C}"/>
                </a:ext>
              </a:extLst>
            </p:cNvPr>
            <p:cNvSpPr>
              <a:spLocks noChangeAspect="1" noChangeArrowheads="1"/>
            </p:cNvSpPr>
            <p:nvPr/>
          </p:nvSpPr>
          <p:spPr bwMode="auto">
            <a:xfrm>
              <a:off x="7424534" y="369054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83" name="Group 210">
              <a:extLst>
                <a:ext uri="{FF2B5EF4-FFF2-40B4-BE49-F238E27FC236}">
                  <a16:creationId xmlns:a16="http://schemas.microsoft.com/office/drawing/2014/main" id="{4D00905E-3F30-D442-A0AB-7890387A4D2A}"/>
                </a:ext>
              </a:extLst>
            </p:cNvPr>
            <p:cNvGrpSpPr>
              <a:grpSpLocks/>
            </p:cNvGrpSpPr>
            <p:nvPr/>
          </p:nvGrpSpPr>
          <p:grpSpPr bwMode="auto">
            <a:xfrm rot="5400000">
              <a:off x="6925203" y="4553713"/>
              <a:ext cx="304800" cy="762000"/>
              <a:chOff x="3216" y="1728"/>
              <a:chExt cx="192" cy="480"/>
            </a:xfrm>
          </p:grpSpPr>
          <p:sp>
            <p:nvSpPr>
              <p:cNvPr id="185" name="Line 8">
                <a:extLst>
                  <a:ext uri="{FF2B5EF4-FFF2-40B4-BE49-F238E27FC236}">
                    <a16:creationId xmlns:a16="http://schemas.microsoft.com/office/drawing/2014/main" id="{E6D5FFF6-13B0-3944-B9C8-841E67F6A50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6" name="Line 9">
                <a:extLst>
                  <a:ext uri="{FF2B5EF4-FFF2-40B4-BE49-F238E27FC236}">
                    <a16:creationId xmlns:a16="http://schemas.microsoft.com/office/drawing/2014/main" id="{B0339B9E-0DD7-2946-B858-B7C989169C3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9" name="Line 10">
                <a:extLst>
                  <a:ext uri="{FF2B5EF4-FFF2-40B4-BE49-F238E27FC236}">
                    <a16:creationId xmlns:a16="http://schemas.microsoft.com/office/drawing/2014/main" id="{FA52E6DD-CFFD-D64F-8A13-9757D6E843D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1" name="Line 11">
                <a:extLst>
                  <a:ext uri="{FF2B5EF4-FFF2-40B4-BE49-F238E27FC236}">
                    <a16:creationId xmlns:a16="http://schemas.microsoft.com/office/drawing/2014/main" id="{8EB9B661-612E-8E4C-B9D5-561174F90D4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02" name="TextBox 201">
              <a:extLst>
                <a:ext uri="{FF2B5EF4-FFF2-40B4-BE49-F238E27FC236}">
                  <a16:creationId xmlns:a16="http://schemas.microsoft.com/office/drawing/2014/main" id="{E57CC79A-682B-4E48-B7F3-6566924C58D3}"/>
                </a:ext>
              </a:extLst>
            </p:cNvPr>
            <p:cNvSpPr txBox="1"/>
            <p:nvPr/>
          </p:nvSpPr>
          <p:spPr>
            <a:xfrm>
              <a:off x="6731112" y="4471117"/>
              <a:ext cx="856942" cy="338554"/>
            </a:xfrm>
            <a:prstGeom prst="rect">
              <a:avLst/>
            </a:prstGeom>
            <a:noFill/>
          </p:spPr>
          <p:txBody>
            <a:bodyPr wrap="square" rtlCol="0">
              <a:spAutoFit/>
            </a:bodyPr>
            <a:lstStyle/>
            <a:p>
              <a:r>
                <a:rPr lang="en-US" sz="1600" dirty="0"/>
                <a:t>1uF</a:t>
              </a:r>
            </a:p>
          </p:txBody>
        </p:sp>
        <p:sp>
          <p:nvSpPr>
            <p:cNvPr id="203" name="Freeform 202">
              <a:extLst>
                <a:ext uri="{FF2B5EF4-FFF2-40B4-BE49-F238E27FC236}">
                  <a16:creationId xmlns:a16="http://schemas.microsoft.com/office/drawing/2014/main" id="{3C3B77D0-CD0D-3141-AD6E-8544249693F3}"/>
                </a:ext>
              </a:extLst>
            </p:cNvPr>
            <p:cNvSpPr>
              <a:spLocks noChangeAspect="1"/>
            </p:cNvSpPr>
            <p:nvPr/>
          </p:nvSpPr>
          <p:spPr bwMode="auto">
            <a:xfrm rot="5400000">
              <a:off x="7623511" y="4510618"/>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22" name="Oval 221">
              <a:extLst>
                <a:ext uri="{FF2B5EF4-FFF2-40B4-BE49-F238E27FC236}">
                  <a16:creationId xmlns:a16="http://schemas.microsoft.com/office/drawing/2014/main" id="{8CCFB598-A3B2-CD43-9FCA-9FAD75C1FF3A}"/>
                </a:ext>
              </a:extLst>
            </p:cNvPr>
            <p:cNvSpPr>
              <a:spLocks noChangeAspect="1" noChangeArrowheads="1"/>
            </p:cNvSpPr>
            <p:nvPr/>
          </p:nvSpPr>
          <p:spPr bwMode="auto">
            <a:xfrm>
              <a:off x="8068259" y="485288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4" name="TextBox 223">
              <a:extLst>
                <a:ext uri="{FF2B5EF4-FFF2-40B4-BE49-F238E27FC236}">
                  <a16:creationId xmlns:a16="http://schemas.microsoft.com/office/drawing/2014/main" id="{A874119A-275D-2848-AEF0-CD609FB99FDC}"/>
                </a:ext>
              </a:extLst>
            </p:cNvPr>
            <p:cNvSpPr txBox="1"/>
            <p:nvPr/>
          </p:nvSpPr>
          <p:spPr>
            <a:xfrm>
              <a:off x="3114448" y="4653828"/>
              <a:ext cx="856942" cy="338554"/>
            </a:xfrm>
            <a:prstGeom prst="rect">
              <a:avLst/>
            </a:prstGeom>
            <a:noFill/>
          </p:spPr>
          <p:txBody>
            <a:bodyPr wrap="square" rtlCol="0">
              <a:spAutoFit/>
            </a:bodyPr>
            <a:lstStyle/>
            <a:p>
              <a:r>
                <a:rPr lang="en-US" sz="1600" dirty="0"/>
                <a:t>470</a:t>
              </a:r>
            </a:p>
          </p:txBody>
        </p:sp>
        <p:sp>
          <p:nvSpPr>
            <p:cNvPr id="225" name="TextBox 224">
              <a:extLst>
                <a:ext uri="{FF2B5EF4-FFF2-40B4-BE49-F238E27FC236}">
                  <a16:creationId xmlns:a16="http://schemas.microsoft.com/office/drawing/2014/main" id="{C500E76F-D178-A642-8099-7175DACFBFA6}"/>
                </a:ext>
              </a:extLst>
            </p:cNvPr>
            <p:cNvSpPr txBox="1"/>
            <p:nvPr/>
          </p:nvSpPr>
          <p:spPr>
            <a:xfrm>
              <a:off x="3069482" y="2991998"/>
              <a:ext cx="856942" cy="338554"/>
            </a:xfrm>
            <a:prstGeom prst="rect">
              <a:avLst/>
            </a:prstGeom>
            <a:noFill/>
          </p:spPr>
          <p:txBody>
            <a:bodyPr wrap="square" rtlCol="0">
              <a:spAutoFit/>
            </a:bodyPr>
            <a:lstStyle/>
            <a:p>
              <a:r>
                <a:rPr lang="en-US" sz="1600" dirty="0"/>
                <a:t>10K</a:t>
              </a:r>
            </a:p>
          </p:txBody>
        </p:sp>
        <p:sp>
          <p:nvSpPr>
            <p:cNvPr id="226" name="TextBox 225">
              <a:extLst>
                <a:ext uri="{FF2B5EF4-FFF2-40B4-BE49-F238E27FC236}">
                  <a16:creationId xmlns:a16="http://schemas.microsoft.com/office/drawing/2014/main" id="{54C1DF32-0B29-E944-BB58-75ECFEF7A3F9}"/>
                </a:ext>
              </a:extLst>
            </p:cNvPr>
            <p:cNvSpPr txBox="1"/>
            <p:nvPr/>
          </p:nvSpPr>
          <p:spPr>
            <a:xfrm>
              <a:off x="7566170" y="3412210"/>
              <a:ext cx="1087665" cy="338554"/>
            </a:xfrm>
            <a:prstGeom prst="rect">
              <a:avLst/>
            </a:prstGeom>
            <a:noFill/>
          </p:spPr>
          <p:txBody>
            <a:bodyPr wrap="square" rtlCol="0">
              <a:spAutoFit/>
            </a:bodyPr>
            <a:lstStyle/>
            <a:p>
              <a:r>
                <a:rPr lang="en-US" sz="1600" dirty="0"/>
                <a:t>out</a:t>
              </a:r>
            </a:p>
          </p:txBody>
        </p:sp>
        <p:sp>
          <p:nvSpPr>
            <p:cNvPr id="227" name="TextBox 226">
              <a:extLst>
                <a:ext uri="{FF2B5EF4-FFF2-40B4-BE49-F238E27FC236}">
                  <a16:creationId xmlns:a16="http://schemas.microsoft.com/office/drawing/2014/main" id="{832B192C-123B-C042-AFFE-27C2B2FC0AD9}"/>
                </a:ext>
              </a:extLst>
            </p:cNvPr>
            <p:cNvSpPr txBox="1"/>
            <p:nvPr/>
          </p:nvSpPr>
          <p:spPr>
            <a:xfrm>
              <a:off x="8220605" y="4619288"/>
              <a:ext cx="1087665" cy="830997"/>
            </a:xfrm>
            <a:prstGeom prst="rect">
              <a:avLst/>
            </a:prstGeom>
            <a:noFill/>
          </p:spPr>
          <p:txBody>
            <a:bodyPr wrap="square" rtlCol="0">
              <a:spAutoFit/>
            </a:bodyPr>
            <a:lstStyle/>
            <a:p>
              <a:r>
                <a:rPr lang="en-US" sz="1600" dirty="0"/>
                <a:t>Function Gen</a:t>
              </a:r>
            </a:p>
            <a:p>
              <a:r>
                <a:rPr lang="en-US" sz="1600" dirty="0"/>
                <a:t>1 </a:t>
              </a:r>
              <a:r>
                <a:rPr lang="en-US" sz="1600" dirty="0" err="1"/>
                <a:t>V</a:t>
              </a:r>
              <a:r>
                <a:rPr lang="en-US" sz="1600" baseline="-25000" dirty="0" err="1"/>
                <a:t>pp</a:t>
              </a:r>
              <a:endParaRPr lang="en-US" sz="1600" baseline="-25000" dirty="0"/>
            </a:p>
          </p:txBody>
        </p:sp>
      </p:grpSp>
      <p:sp>
        <p:nvSpPr>
          <p:cNvPr id="242" name="TextBox 241">
            <a:extLst>
              <a:ext uri="{FF2B5EF4-FFF2-40B4-BE49-F238E27FC236}">
                <a16:creationId xmlns:a16="http://schemas.microsoft.com/office/drawing/2014/main" id="{83A3E059-8A0B-5841-AD9C-B5A0E18FF31B}"/>
              </a:ext>
            </a:extLst>
          </p:cNvPr>
          <p:cNvSpPr txBox="1"/>
          <p:nvPr/>
        </p:nvSpPr>
        <p:spPr>
          <a:xfrm>
            <a:off x="356005" y="2565384"/>
            <a:ext cx="4751431" cy="1015663"/>
          </a:xfrm>
          <a:prstGeom prst="rect">
            <a:avLst/>
          </a:prstGeom>
          <a:noFill/>
        </p:spPr>
        <p:txBody>
          <a:bodyPr wrap="square" rtlCol="0">
            <a:spAutoFit/>
          </a:bodyPr>
          <a:lstStyle/>
          <a:p>
            <a:pPr marL="342900" indent="-342900">
              <a:buFont typeface="+mj-lt"/>
              <a:buAutoNum type="arabicPeriod"/>
            </a:pPr>
            <a:r>
              <a:rPr lang="en-US" sz="2000" dirty="0"/>
              <a:t>With no input, out is about 1360Hz</a:t>
            </a:r>
          </a:p>
          <a:p>
            <a:pPr marL="342900" indent="-342900">
              <a:buFont typeface="+mj-lt"/>
              <a:buAutoNum type="arabicPeriod"/>
            </a:pPr>
            <a:r>
              <a:rPr lang="en-US" sz="2000" dirty="0"/>
              <a:t>For input, set function generator to 1V</a:t>
            </a:r>
            <a:r>
              <a:rPr lang="en-US" sz="2000" baseline="-25000" dirty="0"/>
              <a:t>pp</a:t>
            </a:r>
            <a:r>
              <a:rPr lang="en-US" sz="2000" dirty="0"/>
              <a:t> and connect to previous 565</a:t>
            </a:r>
            <a:endParaRPr lang="en-US" sz="2000" baseline="-25000" dirty="0"/>
          </a:p>
        </p:txBody>
      </p:sp>
    </p:spTree>
    <p:extLst>
      <p:ext uri="{BB962C8B-B14F-4D97-AF65-F5344CB8AC3E}">
        <p14:creationId xmlns:p14="http://schemas.microsoft.com/office/powerpoint/2010/main" val="85032032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Stability</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86</a:t>
            </a:fld>
            <a:endParaRPr lang="en-US"/>
          </a:p>
        </p:txBody>
      </p:sp>
      <p:grpSp>
        <p:nvGrpSpPr>
          <p:cNvPr id="5" name="Group 4">
            <a:extLst>
              <a:ext uri="{FF2B5EF4-FFF2-40B4-BE49-F238E27FC236}">
                <a16:creationId xmlns:a16="http://schemas.microsoft.com/office/drawing/2014/main" id="{0036E188-4FA2-334E-9F1B-DDC88ED749BA}"/>
              </a:ext>
            </a:extLst>
          </p:cNvPr>
          <p:cNvGrpSpPr/>
          <p:nvPr/>
        </p:nvGrpSpPr>
        <p:grpSpPr>
          <a:xfrm>
            <a:off x="8347148" y="2319697"/>
            <a:ext cx="3367773" cy="2016626"/>
            <a:chOff x="2969491" y="3545181"/>
            <a:chExt cx="3367773" cy="2016626"/>
          </a:xfrm>
        </p:grpSpPr>
        <p:grpSp>
          <p:nvGrpSpPr>
            <p:cNvPr id="6" name="Group 210">
              <a:extLst>
                <a:ext uri="{FF2B5EF4-FFF2-40B4-BE49-F238E27FC236}">
                  <a16:creationId xmlns:a16="http://schemas.microsoft.com/office/drawing/2014/main" id="{1CEB7774-67F3-FB4F-889B-F323F7064FCE}"/>
                </a:ext>
              </a:extLst>
            </p:cNvPr>
            <p:cNvGrpSpPr>
              <a:grpSpLocks/>
            </p:cNvGrpSpPr>
            <p:nvPr/>
          </p:nvGrpSpPr>
          <p:grpSpPr bwMode="auto">
            <a:xfrm rot="5400000">
              <a:off x="5114443" y="3696395"/>
              <a:ext cx="304800" cy="762000"/>
              <a:chOff x="3216" y="1728"/>
              <a:chExt cx="192" cy="480"/>
            </a:xfrm>
          </p:grpSpPr>
          <p:sp>
            <p:nvSpPr>
              <p:cNvPr id="7" name="Line 8">
                <a:extLst>
                  <a:ext uri="{FF2B5EF4-FFF2-40B4-BE49-F238E27FC236}">
                    <a16:creationId xmlns:a16="http://schemas.microsoft.com/office/drawing/2014/main" id="{0305D4E3-6709-3B40-9E5F-E125849E5A4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 name="Line 9">
                <a:extLst>
                  <a:ext uri="{FF2B5EF4-FFF2-40B4-BE49-F238E27FC236}">
                    <a16:creationId xmlns:a16="http://schemas.microsoft.com/office/drawing/2014/main" id="{A7AF3F93-C54D-DC40-998D-F57C4B274D5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 name="Line 10">
                <a:extLst>
                  <a:ext uri="{FF2B5EF4-FFF2-40B4-BE49-F238E27FC236}">
                    <a16:creationId xmlns:a16="http://schemas.microsoft.com/office/drawing/2014/main" id="{2C392B2F-0F3D-4849-87D0-38BC2702038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 name="Line 11">
                <a:extLst>
                  <a:ext uri="{FF2B5EF4-FFF2-40B4-BE49-F238E27FC236}">
                    <a16:creationId xmlns:a16="http://schemas.microsoft.com/office/drawing/2014/main" id="{83FD3388-675D-294D-A624-572698B990C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 name="Freeform 12">
              <a:extLst>
                <a:ext uri="{FF2B5EF4-FFF2-40B4-BE49-F238E27FC236}">
                  <a16:creationId xmlns:a16="http://schemas.microsoft.com/office/drawing/2014/main" id="{119B2E44-89C9-9245-9774-E3C0743B1536}"/>
                </a:ext>
              </a:extLst>
            </p:cNvPr>
            <p:cNvSpPr>
              <a:spLocks noChangeAspect="1"/>
            </p:cNvSpPr>
            <p:nvPr/>
          </p:nvSpPr>
          <p:spPr bwMode="auto">
            <a:xfrm>
              <a:off x="3354198" y="457120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220">
              <a:extLst>
                <a:ext uri="{FF2B5EF4-FFF2-40B4-BE49-F238E27FC236}">
                  <a16:creationId xmlns:a16="http://schemas.microsoft.com/office/drawing/2014/main" id="{44B66197-B66A-404D-AD15-C60961219E2E}"/>
                </a:ext>
              </a:extLst>
            </p:cNvPr>
            <p:cNvGrpSpPr>
              <a:grpSpLocks/>
            </p:cNvGrpSpPr>
            <p:nvPr/>
          </p:nvGrpSpPr>
          <p:grpSpPr bwMode="auto">
            <a:xfrm>
              <a:off x="3353806" y="5257007"/>
              <a:ext cx="152400" cy="304800"/>
              <a:chOff x="3264" y="3072"/>
              <a:chExt cx="96" cy="192"/>
            </a:xfrm>
          </p:grpSpPr>
          <p:sp>
            <p:nvSpPr>
              <p:cNvPr id="13" name="Line 17">
                <a:extLst>
                  <a:ext uri="{FF2B5EF4-FFF2-40B4-BE49-F238E27FC236}">
                    <a16:creationId xmlns:a16="http://schemas.microsoft.com/office/drawing/2014/main" id="{79E32E8B-4463-0A4C-8856-A7E0A7267701}"/>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Freeform 18">
                <a:extLst>
                  <a:ext uri="{FF2B5EF4-FFF2-40B4-BE49-F238E27FC236}">
                    <a16:creationId xmlns:a16="http://schemas.microsoft.com/office/drawing/2014/main" id="{6EE18A24-22B3-884C-B6C7-16CE9A041332}"/>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5" name="Group 209">
              <a:extLst>
                <a:ext uri="{FF2B5EF4-FFF2-40B4-BE49-F238E27FC236}">
                  <a16:creationId xmlns:a16="http://schemas.microsoft.com/office/drawing/2014/main" id="{1809A859-CCE0-9545-AB08-DD5980F70838}"/>
                </a:ext>
              </a:extLst>
            </p:cNvPr>
            <p:cNvGrpSpPr>
              <a:grpSpLocks/>
            </p:cNvGrpSpPr>
            <p:nvPr/>
          </p:nvGrpSpPr>
          <p:grpSpPr bwMode="auto">
            <a:xfrm rot="5400000">
              <a:off x="4496808" y="3696992"/>
              <a:ext cx="152400" cy="762000"/>
              <a:chOff x="3935" y="1728"/>
              <a:chExt cx="96" cy="480"/>
            </a:xfrm>
          </p:grpSpPr>
          <p:sp>
            <p:nvSpPr>
              <p:cNvPr id="16" name="Arc 59">
                <a:extLst>
                  <a:ext uri="{FF2B5EF4-FFF2-40B4-BE49-F238E27FC236}">
                    <a16:creationId xmlns:a16="http://schemas.microsoft.com/office/drawing/2014/main" id="{D82F18DF-1810-534C-B9F3-59542EAD077B}"/>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0">
                <a:extLst>
                  <a:ext uri="{FF2B5EF4-FFF2-40B4-BE49-F238E27FC236}">
                    <a16:creationId xmlns:a16="http://schemas.microsoft.com/office/drawing/2014/main" id="{91BFFC57-FE53-FB42-87B5-242CDCE389DC}"/>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1">
                <a:extLst>
                  <a:ext uri="{FF2B5EF4-FFF2-40B4-BE49-F238E27FC236}">
                    <a16:creationId xmlns:a16="http://schemas.microsoft.com/office/drawing/2014/main" id="{FC14ED89-24C7-EA49-B7AC-0CE443C00151}"/>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62">
                <a:extLst>
                  <a:ext uri="{FF2B5EF4-FFF2-40B4-BE49-F238E27FC236}">
                    <a16:creationId xmlns:a16="http://schemas.microsoft.com/office/drawing/2014/main" id="{79075C58-321D-BC4A-911D-AD8B7BAAC7B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Line 63">
                <a:extLst>
                  <a:ext uri="{FF2B5EF4-FFF2-40B4-BE49-F238E27FC236}">
                    <a16:creationId xmlns:a16="http://schemas.microsoft.com/office/drawing/2014/main" id="{2DE38858-E311-E141-B6FA-9ECD7D17B66A}"/>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64">
                <a:extLst>
                  <a:ext uri="{FF2B5EF4-FFF2-40B4-BE49-F238E27FC236}">
                    <a16:creationId xmlns:a16="http://schemas.microsoft.com/office/drawing/2014/main" id="{0761FE49-46D1-C24C-9D46-D95BF992685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Arc 65">
                <a:extLst>
                  <a:ext uri="{FF2B5EF4-FFF2-40B4-BE49-F238E27FC236}">
                    <a16:creationId xmlns:a16="http://schemas.microsoft.com/office/drawing/2014/main" id="{5AC154DC-A45B-0543-95C0-729DCB0B1F3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 name="Arc 66">
                <a:extLst>
                  <a:ext uri="{FF2B5EF4-FFF2-40B4-BE49-F238E27FC236}">
                    <a16:creationId xmlns:a16="http://schemas.microsoft.com/office/drawing/2014/main" id="{B66CA042-A668-A94B-820D-1F3FCE6E774C}"/>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 name="Arc 67">
                <a:extLst>
                  <a:ext uri="{FF2B5EF4-FFF2-40B4-BE49-F238E27FC236}">
                    <a16:creationId xmlns:a16="http://schemas.microsoft.com/office/drawing/2014/main" id="{3F986D47-045A-5546-86B8-979E644686F6}"/>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68">
                <a:extLst>
                  <a:ext uri="{FF2B5EF4-FFF2-40B4-BE49-F238E27FC236}">
                    <a16:creationId xmlns:a16="http://schemas.microsoft.com/office/drawing/2014/main" id="{05DD4C74-5AA3-4842-BF69-F0A271BD1D5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69">
                <a:extLst>
                  <a:ext uri="{FF2B5EF4-FFF2-40B4-BE49-F238E27FC236}">
                    <a16:creationId xmlns:a16="http://schemas.microsoft.com/office/drawing/2014/main" id="{5FCAA68C-5063-D843-ADB6-1EDBCED67EF4}"/>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70">
                <a:extLst>
                  <a:ext uri="{FF2B5EF4-FFF2-40B4-BE49-F238E27FC236}">
                    <a16:creationId xmlns:a16="http://schemas.microsoft.com/office/drawing/2014/main" id="{19A2CD8B-8B65-B54F-9BEF-B6A21AB75AD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71">
                <a:extLst>
                  <a:ext uri="{FF2B5EF4-FFF2-40B4-BE49-F238E27FC236}">
                    <a16:creationId xmlns:a16="http://schemas.microsoft.com/office/drawing/2014/main" id="{34D09925-C3C8-6D40-9F23-806BA0C7AA7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9" name="Group 207">
              <a:extLst>
                <a:ext uri="{FF2B5EF4-FFF2-40B4-BE49-F238E27FC236}">
                  <a16:creationId xmlns:a16="http://schemas.microsoft.com/office/drawing/2014/main" id="{F9652341-81D0-FE48-A03C-E8569F0AC088}"/>
                </a:ext>
              </a:extLst>
            </p:cNvPr>
            <p:cNvGrpSpPr>
              <a:grpSpLocks/>
            </p:cNvGrpSpPr>
            <p:nvPr/>
          </p:nvGrpSpPr>
          <p:grpSpPr bwMode="auto">
            <a:xfrm rot="5400000">
              <a:off x="3649179" y="4205287"/>
              <a:ext cx="304800" cy="762000"/>
              <a:chOff x="4560" y="2400"/>
              <a:chExt cx="192" cy="480"/>
            </a:xfrm>
          </p:grpSpPr>
          <p:sp>
            <p:nvSpPr>
              <p:cNvPr id="30" name="Oval 111">
                <a:extLst>
                  <a:ext uri="{FF2B5EF4-FFF2-40B4-BE49-F238E27FC236}">
                    <a16:creationId xmlns:a16="http://schemas.microsoft.com/office/drawing/2014/main" id="{78A4B587-A778-C343-B4A5-12234CB46A44}"/>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31" name="Line 112">
                <a:extLst>
                  <a:ext uri="{FF2B5EF4-FFF2-40B4-BE49-F238E27FC236}">
                    <a16:creationId xmlns:a16="http://schemas.microsoft.com/office/drawing/2014/main" id="{4BFC7248-E029-E44D-85F7-3F4EE9EF1259}"/>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13">
                <a:extLst>
                  <a:ext uri="{FF2B5EF4-FFF2-40B4-BE49-F238E27FC236}">
                    <a16:creationId xmlns:a16="http://schemas.microsoft.com/office/drawing/2014/main" id="{D0C2E8EA-EEB6-2449-BB76-03D75CD4A35C}"/>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36" name="Group 117">
                <a:extLst>
                  <a:ext uri="{FF2B5EF4-FFF2-40B4-BE49-F238E27FC236}">
                    <a16:creationId xmlns:a16="http://schemas.microsoft.com/office/drawing/2014/main" id="{4D069EA8-A002-9343-8ACC-C5FF7990E8AE}"/>
                  </a:ext>
                </a:extLst>
              </p:cNvPr>
              <p:cNvGrpSpPr>
                <a:grpSpLocks noChangeAspect="1"/>
              </p:cNvGrpSpPr>
              <p:nvPr/>
            </p:nvGrpSpPr>
            <p:grpSpPr bwMode="auto">
              <a:xfrm>
                <a:off x="4608" y="2592"/>
                <a:ext cx="96" cy="96"/>
                <a:chOff x="2929" y="3217"/>
                <a:chExt cx="383" cy="191"/>
              </a:xfrm>
            </p:grpSpPr>
            <p:sp>
              <p:nvSpPr>
                <p:cNvPr id="37" name="Arc 118">
                  <a:extLst>
                    <a:ext uri="{FF2B5EF4-FFF2-40B4-BE49-F238E27FC236}">
                      <a16:creationId xmlns:a16="http://schemas.microsoft.com/office/drawing/2014/main" id="{67FB1865-B7B1-764F-976B-6A728E4A8964}"/>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119">
                  <a:extLst>
                    <a:ext uri="{FF2B5EF4-FFF2-40B4-BE49-F238E27FC236}">
                      <a16:creationId xmlns:a16="http://schemas.microsoft.com/office/drawing/2014/main" id="{D31BE528-4B7D-184F-AC80-E9FD150ABF79}"/>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39" name="Group 864">
              <a:extLst>
                <a:ext uri="{FF2B5EF4-FFF2-40B4-BE49-F238E27FC236}">
                  <a16:creationId xmlns:a16="http://schemas.microsoft.com/office/drawing/2014/main" id="{B541959A-DBA2-1F46-8FC5-97B7AEB31D8F}"/>
                </a:ext>
              </a:extLst>
            </p:cNvPr>
            <p:cNvGrpSpPr>
              <a:grpSpLocks/>
            </p:cNvGrpSpPr>
            <p:nvPr/>
          </p:nvGrpSpPr>
          <p:grpSpPr bwMode="auto">
            <a:xfrm>
              <a:off x="3962711" y="4219575"/>
              <a:ext cx="914400" cy="733425"/>
              <a:chOff x="1843" y="1698"/>
              <a:chExt cx="576" cy="462"/>
            </a:xfrm>
          </p:grpSpPr>
          <p:grpSp>
            <p:nvGrpSpPr>
              <p:cNvPr id="40" name="Group 60">
                <a:extLst>
                  <a:ext uri="{FF2B5EF4-FFF2-40B4-BE49-F238E27FC236}">
                    <a16:creationId xmlns:a16="http://schemas.microsoft.com/office/drawing/2014/main" id="{CA7E8CAF-D9E6-824C-85A7-98BC5D59FACD}"/>
                  </a:ext>
                </a:extLst>
              </p:cNvPr>
              <p:cNvGrpSpPr>
                <a:grpSpLocks/>
              </p:cNvGrpSpPr>
              <p:nvPr/>
            </p:nvGrpSpPr>
            <p:grpSpPr bwMode="auto">
              <a:xfrm>
                <a:off x="1843" y="1698"/>
                <a:ext cx="576" cy="461"/>
                <a:chOff x="3456" y="3427"/>
                <a:chExt cx="576" cy="461"/>
              </a:xfrm>
            </p:grpSpPr>
            <p:sp>
              <p:nvSpPr>
                <p:cNvPr id="42" name="Line 55">
                  <a:extLst>
                    <a:ext uri="{FF2B5EF4-FFF2-40B4-BE49-F238E27FC236}">
                      <a16:creationId xmlns:a16="http://schemas.microsoft.com/office/drawing/2014/main" id="{F22AD311-7B4D-7742-B586-6346FF0FC7E9}"/>
                    </a:ext>
                  </a:extLst>
                </p:cNvPr>
                <p:cNvSpPr>
                  <a:spLocks noChangeShapeType="1"/>
                </p:cNvSpPr>
                <p:nvPr/>
              </p:nvSpPr>
              <p:spPr bwMode="auto">
                <a:xfrm>
                  <a:off x="3456" y="3658"/>
                  <a:ext cx="57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AutoShape 56">
                  <a:extLst>
                    <a:ext uri="{FF2B5EF4-FFF2-40B4-BE49-F238E27FC236}">
                      <a16:creationId xmlns:a16="http://schemas.microsoft.com/office/drawing/2014/main" id="{B6B5078F-CEAA-4141-B06F-A1FBEE6DD4D3}"/>
                    </a:ext>
                  </a:extLst>
                </p:cNvPr>
                <p:cNvSpPr>
                  <a:spLocks noChangeArrowheads="1"/>
                </p:cNvSpPr>
                <p:nvPr/>
              </p:nvSpPr>
              <p:spPr bwMode="auto">
                <a:xfrm rot="5400000">
                  <a:off x="3525" y="3497"/>
                  <a:ext cx="461" cy="322"/>
                </a:xfrm>
                <a:prstGeom prst="triangle">
                  <a:avLst>
                    <a:gd name="adj" fmla="val 50000"/>
                  </a:avLst>
                </a:prstGeom>
                <a:solidFill>
                  <a:schemeClr val="bg1"/>
                </a:solidFill>
                <a:ln w="1905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1" name="Freeform 863">
                <a:extLst>
                  <a:ext uri="{FF2B5EF4-FFF2-40B4-BE49-F238E27FC236}">
                    <a16:creationId xmlns:a16="http://schemas.microsoft.com/office/drawing/2014/main" id="{527475DA-0CD6-F946-BAFB-EFE14D93DFB5}"/>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44" name="Freeform 12">
              <a:extLst>
                <a:ext uri="{FF2B5EF4-FFF2-40B4-BE49-F238E27FC236}">
                  <a16:creationId xmlns:a16="http://schemas.microsoft.com/office/drawing/2014/main" id="{C6F368F1-D3F8-A848-928F-7FAA00013D0C}"/>
                </a:ext>
              </a:extLst>
            </p:cNvPr>
            <p:cNvSpPr>
              <a:spLocks noChangeAspect="1"/>
            </p:cNvSpPr>
            <p:nvPr/>
          </p:nvSpPr>
          <p:spPr bwMode="auto">
            <a:xfrm rot="5400000">
              <a:off x="3734807" y="369699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5" name="Straight Connector 44">
              <a:extLst>
                <a:ext uri="{FF2B5EF4-FFF2-40B4-BE49-F238E27FC236}">
                  <a16:creationId xmlns:a16="http://schemas.microsoft.com/office/drawing/2014/main" id="{A9D96FC0-7E14-4C47-B386-10E4A41880F0}"/>
                </a:ext>
              </a:extLst>
            </p:cNvPr>
            <p:cNvCxnSpPr>
              <a:cxnSpLocks/>
            </p:cNvCxnSpPr>
            <p:nvPr/>
          </p:nvCxnSpPr>
          <p:spPr>
            <a:xfrm>
              <a:off x="3430006" y="4077992"/>
              <a:ext cx="0" cy="5080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A07D8778-9751-834E-B68D-A88DCC3C9BE4}"/>
                </a:ext>
              </a:extLst>
            </p:cNvPr>
            <p:cNvCxnSpPr>
              <a:cxnSpLocks/>
            </p:cNvCxnSpPr>
            <p:nvPr/>
          </p:nvCxnSpPr>
          <p:spPr>
            <a:xfrm>
              <a:off x="5638637" y="4074023"/>
              <a:ext cx="0" cy="5080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57CEAA2A-FEA3-4D40-A5FA-7007975EF07D}"/>
                </a:ext>
              </a:extLst>
            </p:cNvPr>
            <p:cNvCxnSpPr>
              <a:cxnSpLocks/>
            </p:cNvCxnSpPr>
            <p:nvPr/>
          </p:nvCxnSpPr>
          <p:spPr>
            <a:xfrm flipH="1">
              <a:off x="4705563" y="4582119"/>
              <a:ext cx="12413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9" name="Oval 14">
              <a:extLst>
                <a:ext uri="{FF2B5EF4-FFF2-40B4-BE49-F238E27FC236}">
                  <a16:creationId xmlns:a16="http://schemas.microsoft.com/office/drawing/2014/main" id="{C93E7F3B-8D46-1F48-ADCE-142E39AA7386}"/>
                </a:ext>
              </a:extLst>
            </p:cNvPr>
            <p:cNvSpPr>
              <a:spLocks noChangeAspect="1" noChangeArrowheads="1"/>
            </p:cNvSpPr>
            <p:nvPr/>
          </p:nvSpPr>
          <p:spPr bwMode="auto">
            <a:xfrm>
              <a:off x="5908555" y="4549485"/>
              <a:ext cx="76200" cy="7620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AD9BF462-8E43-F041-8826-C61D8AD4DF96}"/>
                    </a:ext>
                  </a:extLst>
                </p:cNvPr>
                <p:cNvSpPr txBox="1"/>
                <p:nvPr/>
              </p:nvSpPr>
              <p:spPr>
                <a:xfrm>
                  <a:off x="3590088" y="4704637"/>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m:oMathPara>
                  </a14:m>
                  <a:endParaRPr lang="en-US" dirty="0"/>
                </a:p>
              </p:txBody>
            </p:sp>
          </mc:Choice>
          <mc:Fallback xmlns="">
            <p:sp>
              <p:nvSpPr>
                <p:cNvPr id="51" name="TextBox 50">
                  <a:extLst>
                    <a:ext uri="{FF2B5EF4-FFF2-40B4-BE49-F238E27FC236}">
                      <a16:creationId xmlns:a16="http://schemas.microsoft.com/office/drawing/2014/main" id="{AD9BF462-8E43-F041-8826-C61D8AD4DF96}"/>
                    </a:ext>
                  </a:extLst>
                </p:cNvPr>
                <p:cNvSpPr txBox="1">
                  <a:spLocks noRot="1" noChangeAspect="1" noMove="1" noResize="1" noEditPoints="1" noAdjustHandles="1" noChangeArrowheads="1" noChangeShapeType="1" noTextEdit="1"/>
                </p:cNvSpPr>
                <p:nvPr/>
              </p:nvSpPr>
              <p:spPr>
                <a:xfrm>
                  <a:off x="3590088" y="4704637"/>
                  <a:ext cx="633999"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6AEC85EC-7044-B74D-96C6-E01D434CEA28}"/>
                    </a:ext>
                  </a:extLst>
                </p:cNvPr>
                <p:cNvSpPr txBox="1"/>
                <p:nvPr/>
              </p:nvSpPr>
              <p:spPr>
                <a:xfrm>
                  <a:off x="5703265" y="4564806"/>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oMath>
                    </m:oMathPara>
                  </a14:m>
                  <a:endParaRPr lang="en-US" dirty="0"/>
                </a:p>
              </p:txBody>
            </p:sp>
          </mc:Choice>
          <mc:Fallback xmlns="">
            <p:sp>
              <p:nvSpPr>
                <p:cNvPr id="52" name="TextBox 51">
                  <a:extLst>
                    <a:ext uri="{FF2B5EF4-FFF2-40B4-BE49-F238E27FC236}">
                      <a16:creationId xmlns:a16="http://schemas.microsoft.com/office/drawing/2014/main" id="{6AEC85EC-7044-B74D-96C6-E01D434CEA28}"/>
                    </a:ext>
                  </a:extLst>
                </p:cNvPr>
                <p:cNvSpPr txBox="1">
                  <a:spLocks noRot="1" noChangeAspect="1" noMove="1" noResize="1" noEditPoints="1" noAdjustHandles="1" noChangeArrowheads="1" noChangeShapeType="1" noTextEdit="1"/>
                </p:cNvSpPr>
                <p:nvPr/>
              </p:nvSpPr>
              <p:spPr>
                <a:xfrm>
                  <a:off x="5703265" y="4564806"/>
                  <a:ext cx="633999"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44A6FAEE-F8BF-6B4A-A59F-14E6623CE210}"/>
                    </a:ext>
                  </a:extLst>
                </p:cNvPr>
                <p:cNvSpPr txBox="1"/>
                <p:nvPr/>
              </p:nvSpPr>
              <p:spPr>
                <a:xfrm>
                  <a:off x="2969491" y="4725060"/>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𝑖</m:t>
                            </m:r>
                          </m:sub>
                        </m:sSub>
                      </m:oMath>
                    </m:oMathPara>
                  </a14:m>
                  <a:endParaRPr lang="en-US" dirty="0"/>
                </a:p>
              </p:txBody>
            </p:sp>
          </mc:Choice>
          <mc:Fallback xmlns="">
            <p:sp>
              <p:nvSpPr>
                <p:cNvPr id="53" name="TextBox 52">
                  <a:extLst>
                    <a:ext uri="{FF2B5EF4-FFF2-40B4-BE49-F238E27FC236}">
                      <a16:creationId xmlns:a16="http://schemas.microsoft.com/office/drawing/2014/main" id="{44A6FAEE-F8BF-6B4A-A59F-14E6623CE210}"/>
                    </a:ext>
                  </a:extLst>
                </p:cNvPr>
                <p:cNvSpPr txBox="1">
                  <a:spLocks noRot="1" noChangeAspect="1" noMove="1" noResize="1" noEditPoints="1" noAdjustHandles="1" noChangeArrowheads="1" noChangeShapeType="1" noTextEdit="1"/>
                </p:cNvSpPr>
                <p:nvPr/>
              </p:nvSpPr>
              <p:spPr>
                <a:xfrm>
                  <a:off x="2969491" y="4725060"/>
                  <a:ext cx="633999"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13262CB3-6422-974D-84C4-669908D18765}"/>
                    </a:ext>
                  </a:extLst>
                </p:cNvPr>
                <p:cNvSpPr txBox="1"/>
                <p:nvPr/>
              </p:nvSpPr>
              <p:spPr>
                <a:xfrm>
                  <a:off x="3548581" y="3554171"/>
                  <a:ext cx="414130"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i="1" smtClean="0">
                            <a:latin typeface="Cambria Math" panose="02040503050406030204" pitchFamily="18" charset="0"/>
                          </a:rPr>
                          <m:t>𝑅</m:t>
                        </m:r>
                      </m:oMath>
                    </m:oMathPara>
                  </a14:m>
                  <a:endParaRPr lang="en-US" dirty="0"/>
                </a:p>
              </p:txBody>
            </p:sp>
          </mc:Choice>
          <mc:Fallback xmlns="">
            <p:sp>
              <p:nvSpPr>
                <p:cNvPr id="54" name="TextBox 53">
                  <a:extLst>
                    <a:ext uri="{FF2B5EF4-FFF2-40B4-BE49-F238E27FC236}">
                      <a16:creationId xmlns:a16="http://schemas.microsoft.com/office/drawing/2014/main" id="{13262CB3-6422-974D-84C4-669908D18765}"/>
                    </a:ext>
                  </a:extLst>
                </p:cNvPr>
                <p:cNvSpPr txBox="1">
                  <a:spLocks noRot="1" noChangeAspect="1" noMove="1" noResize="1" noEditPoints="1" noAdjustHandles="1" noChangeArrowheads="1" noChangeShapeType="1" noTextEdit="1"/>
                </p:cNvSpPr>
                <p:nvPr/>
              </p:nvSpPr>
              <p:spPr>
                <a:xfrm>
                  <a:off x="3548581" y="3554171"/>
                  <a:ext cx="414130"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481D41C9-8FB1-674D-8F61-E80DC62CDFA3}"/>
                    </a:ext>
                  </a:extLst>
                </p:cNvPr>
                <p:cNvSpPr txBox="1"/>
                <p:nvPr/>
              </p:nvSpPr>
              <p:spPr>
                <a:xfrm>
                  <a:off x="4389139" y="3565168"/>
                  <a:ext cx="414130"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𝐿</m:t>
                        </m:r>
                      </m:oMath>
                    </m:oMathPara>
                  </a14:m>
                  <a:endParaRPr lang="en-US" dirty="0"/>
                </a:p>
              </p:txBody>
            </p:sp>
          </mc:Choice>
          <mc:Fallback xmlns="">
            <p:sp>
              <p:nvSpPr>
                <p:cNvPr id="55" name="TextBox 54">
                  <a:extLst>
                    <a:ext uri="{FF2B5EF4-FFF2-40B4-BE49-F238E27FC236}">
                      <a16:creationId xmlns:a16="http://schemas.microsoft.com/office/drawing/2014/main" id="{481D41C9-8FB1-674D-8F61-E80DC62CDFA3}"/>
                    </a:ext>
                  </a:extLst>
                </p:cNvPr>
                <p:cNvSpPr txBox="1">
                  <a:spLocks noRot="1" noChangeAspect="1" noMove="1" noResize="1" noEditPoints="1" noAdjustHandles="1" noChangeArrowheads="1" noChangeShapeType="1" noTextEdit="1"/>
                </p:cNvSpPr>
                <p:nvPr/>
              </p:nvSpPr>
              <p:spPr>
                <a:xfrm>
                  <a:off x="4389139" y="3565168"/>
                  <a:ext cx="414130"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579A81B1-A58B-5149-9214-343684D069AB}"/>
                    </a:ext>
                  </a:extLst>
                </p:cNvPr>
                <p:cNvSpPr txBox="1"/>
                <p:nvPr/>
              </p:nvSpPr>
              <p:spPr>
                <a:xfrm>
                  <a:off x="5097878" y="3545181"/>
                  <a:ext cx="414130"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𝐶</m:t>
                        </m:r>
                      </m:oMath>
                    </m:oMathPara>
                  </a14:m>
                  <a:endParaRPr lang="en-US" dirty="0"/>
                </a:p>
              </p:txBody>
            </p:sp>
          </mc:Choice>
          <mc:Fallback xmlns="">
            <p:sp>
              <p:nvSpPr>
                <p:cNvPr id="56" name="TextBox 55">
                  <a:extLst>
                    <a:ext uri="{FF2B5EF4-FFF2-40B4-BE49-F238E27FC236}">
                      <a16:creationId xmlns:a16="http://schemas.microsoft.com/office/drawing/2014/main" id="{579A81B1-A58B-5149-9214-343684D069AB}"/>
                    </a:ext>
                  </a:extLst>
                </p:cNvPr>
                <p:cNvSpPr txBox="1">
                  <a:spLocks noRot="1" noChangeAspect="1" noMove="1" noResize="1" noEditPoints="1" noAdjustHandles="1" noChangeArrowheads="1" noChangeShapeType="1" noTextEdit="1"/>
                </p:cNvSpPr>
                <p:nvPr/>
              </p:nvSpPr>
              <p:spPr>
                <a:xfrm>
                  <a:off x="5097878" y="3545181"/>
                  <a:ext cx="414130" cy="369332"/>
                </a:xfrm>
                <a:prstGeom prst="rect">
                  <a:avLst/>
                </a:prstGeom>
                <a:blipFill>
                  <a:blip r:embed="rId8"/>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87FECDDE-F219-EB40-B07B-3438B9522A94}"/>
                  </a:ext>
                </a:extLst>
              </p:cNvPr>
              <p:cNvSpPr txBox="1"/>
              <p:nvPr/>
            </p:nvSpPr>
            <p:spPr>
              <a:xfrm>
                <a:off x="477080" y="1772261"/>
                <a:ext cx="7488570" cy="4062931"/>
              </a:xfrm>
              <a:prstGeom prst="rect">
                <a:avLst/>
              </a:prstGeom>
              <a:noFill/>
            </p:spPr>
            <p:txBody>
              <a:bodyPr wrap="square" rtlCol="0">
                <a:noAutofit/>
              </a:bodyPr>
              <a:lstStyle/>
              <a:p>
                <a:pPr marL="285750" indent="-285750">
                  <a:buFont typeface="Arial" panose="020B0604020202020204" pitchFamily="34" charset="0"/>
                  <a:buChar char="•"/>
                </a:pPr>
                <a:r>
                  <a:rPr lang="en-US" dirty="0"/>
                  <a:t>Want hi Q for stability</a:t>
                </a:r>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𝐴</m:t>
                        </m:r>
                      </m:num>
                      <m:den>
                        <m:r>
                          <a:rPr lang="en-US" b="0" i="1" smtClean="0">
                            <a:latin typeface="Cambria Math" panose="02040503050406030204" pitchFamily="18" charset="0"/>
                          </a:rPr>
                          <m:t>1−</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𝑖</m:t>
                                </m:r>
                              </m:sub>
                            </m:sSub>
                            <m:r>
                              <a:rPr lang="en-US" b="0" i="1" smtClean="0">
                                <a:latin typeface="Cambria Math" panose="02040503050406030204" pitchFamily="18" charset="0"/>
                              </a:rPr>
                              <m:t>𝐴</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a:rPr lang="en-US" b="0" i="1" smtClean="0">
                                <a:latin typeface="Cambria Math" panose="02040503050406030204" pitchFamily="18" charset="0"/>
                              </a:rPr>
                              <m:t>𝑅</m:t>
                            </m:r>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𝐿</m:t>
                            </m:r>
                            <m:r>
                              <a:rPr lang="en-US" b="0" i="1" smtClean="0">
                                <a:latin typeface="Cambria Math" panose="02040503050406030204" pitchFamily="18" charset="0"/>
                                <a:ea typeface="Cambria Math" panose="02040503050406030204" pitchFamily="18" charset="0"/>
                              </a:rPr>
                              <m:t>−</m:t>
                            </m:r>
                            <m:f>
                              <m:fPr>
                                <m:type m:val="skw"/>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𝐶</m:t>
                                </m:r>
                              </m:den>
                            </m:f>
                            <m:r>
                              <a:rPr lang="en-US" b="0" i="1" smtClean="0">
                                <a:latin typeface="Cambria Math" panose="02040503050406030204" pitchFamily="18" charset="0"/>
                                <a:ea typeface="Cambria Math" panose="02040503050406030204" pitchFamily="18" charset="0"/>
                              </a:rPr>
                              <m:t>)</m:t>
                            </m:r>
                          </m:den>
                        </m:f>
                      </m:den>
                    </m:f>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a14:m>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𝑄</m:t>
                    </m:r>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0</m:t>
                            </m:r>
                          </m:sub>
                        </m:sSub>
                        <m:r>
                          <a:rPr lang="en-US" b="0" i="1" smtClean="0">
                            <a:latin typeface="Cambria Math" panose="02040503050406030204" pitchFamily="18" charset="0"/>
                          </a:rPr>
                          <m:t>𝐿</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a:rPr lang="en-US" b="0" i="1" smtClean="0">
                            <a:latin typeface="Cambria Math" panose="02040503050406030204" pitchFamily="18" charset="0"/>
                          </a:rPr>
                          <m:t>𝑅</m:t>
                        </m:r>
                      </m:den>
                    </m:f>
                  </m:oMath>
                </a14:m>
                <a:endParaRPr lang="en-US" dirty="0"/>
              </a:p>
              <a:p>
                <a:pPr marL="285750" indent="-285750">
                  <a:buFont typeface="Arial" panose="020B0604020202020204" pitchFamily="34" charset="0"/>
                  <a:buChar char="•"/>
                </a:pPr>
                <a:endParaRPr lang="en-US" dirty="0"/>
              </a:p>
            </p:txBody>
          </p:sp>
        </mc:Choice>
        <mc:Fallback xmlns="">
          <p:sp>
            <p:nvSpPr>
              <p:cNvPr id="48" name="TextBox 47">
                <a:extLst>
                  <a:ext uri="{FF2B5EF4-FFF2-40B4-BE49-F238E27FC236}">
                    <a16:creationId xmlns:a16="http://schemas.microsoft.com/office/drawing/2014/main" id="{87FECDDE-F219-EB40-B07B-3438B9522A94}"/>
                  </a:ext>
                </a:extLst>
              </p:cNvPr>
              <p:cNvSpPr txBox="1">
                <a:spLocks noRot="1" noChangeAspect="1" noMove="1" noResize="1" noEditPoints="1" noAdjustHandles="1" noChangeArrowheads="1" noChangeShapeType="1" noTextEdit="1"/>
              </p:cNvSpPr>
              <p:nvPr/>
            </p:nvSpPr>
            <p:spPr>
              <a:xfrm>
                <a:off x="477080" y="1772261"/>
                <a:ext cx="7488570" cy="4062931"/>
              </a:xfrm>
              <a:prstGeom prst="rect">
                <a:avLst/>
              </a:prstGeom>
              <a:blipFill>
                <a:blip r:embed="rId9"/>
                <a:stretch>
                  <a:fillRect l="-508" t="-623"/>
                </a:stretch>
              </a:blipFill>
            </p:spPr>
            <p:txBody>
              <a:bodyPr/>
              <a:lstStyle/>
              <a:p>
                <a:r>
                  <a:rPr lang="en-US">
                    <a:noFill/>
                  </a:rPr>
                  <a:t> </a:t>
                </a:r>
              </a:p>
            </p:txBody>
          </p:sp>
        </mc:Fallback>
      </mc:AlternateContent>
      <p:sp>
        <p:nvSpPr>
          <p:cNvPr id="57" name="TextBox 56">
            <a:extLst>
              <a:ext uri="{FF2B5EF4-FFF2-40B4-BE49-F238E27FC236}">
                <a16:creationId xmlns:a16="http://schemas.microsoft.com/office/drawing/2014/main" id="{8E987C7E-5F40-4840-B821-A6FAA065ED9C}"/>
              </a:ext>
            </a:extLst>
          </p:cNvPr>
          <p:cNvSpPr txBox="1"/>
          <p:nvPr/>
        </p:nvSpPr>
        <p:spPr>
          <a:xfrm>
            <a:off x="9570244" y="3151841"/>
            <a:ext cx="230982" cy="369332"/>
          </a:xfrm>
          <a:prstGeom prst="rect">
            <a:avLst/>
          </a:prstGeom>
          <a:noFill/>
        </p:spPr>
        <p:txBody>
          <a:bodyPr wrap="square" rtlCol="0">
            <a:spAutoFit/>
          </a:bodyPr>
          <a:lstStyle/>
          <a:p>
            <a:r>
              <a:rPr lang="en-US" dirty="0"/>
              <a:t>A</a:t>
            </a:r>
          </a:p>
        </p:txBody>
      </p:sp>
    </p:spTree>
    <p:extLst>
      <p:ext uri="{BB962C8B-B14F-4D97-AF65-F5344CB8AC3E}">
        <p14:creationId xmlns:p14="http://schemas.microsoft.com/office/powerpoint/2010/main" val="139353289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Miscellaneous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87</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8940C0BD-45A7-D64B-8EE5-419696974E66}"/>
                  </a:ext>
                </a:extLst>
              </p:cNvPr>
              <p:cNvSpPr txBox="1"/>
              <p:nvPr/>
            </p:nvSpPr>
            <p:spPr>
              <a:xfrm>
                <a:off x="489397" y="1248475"/>
                <a:ext cx="6959261" cy="5166702"/>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𝐶</m:t>
                    </m:r>
                    <m:r>
                      <a:rPr lang="en-US" b="0" i="1" smtClean="0">
                        <a:latin typeface="Cambria Math" panose="02040503050406030204" pitchFamily="18" charset="0"/>
                      </a:rPr>
                      <m:t>=</m:t>
                    </m:r>
                    <m:r>
                      <a:rPr lang="en-US" b="0" i="1" smtClean="0">
                        <a:latin typeface="Cambria Math" panose="02040503050406030204" pitchFamily="18" charset="0"/>
                      </a:rPr>
                      <m:t>𝐵𝑙𝑔</m:t>
                    </m:r>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𝑆𝑁𝑅</m:t>
                        </m:r>
                      </m:e>
                    </m:d>
                  </m:oMath>
                </a14:m>
                <a:endParaRPr lang="en-US" b="0" dirty="0"/>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𝑛</m:t>
                        </m:r>
                      </m:sub>
                    </m:sSub>
                    <m:r>
                      <a:rPr lang="en-US" b="0" i="1" smtClean="0">
                        <a:latin typeface="Cambria Math" panose="02040503050406030204" pitchFamily="18" charset="0"/>
                      </a:rPr>
                      <m:t>=4</m:t>
                    </m:r>
                    <m:r>
                      <a:rPr lang="en-US" b="0" i="1" smtClean="0">
                        <a:latin typeface="Cambria Math" panose="02040503050406030204" pitchFamily="18" charset="0"/>
                      </a:rPr>
                      <m:t>𝑘𝑇𝐵</m:t>
                    </m:r>
                  </m:oMath>
                </a14:m>
                <a:endParaRPr lang="en-US" b="0" dirty="0"/>
              </a:p>
              <a:p>
                <a:pPr marL="285750" indent="-285750">
                  <a:buFont typeface="Arial" panose="020B0604020202020204" pitchFamily="34" charset="0"/>
                  <a:buChar char="•"/>
                </a:pPr>
                <a:r>
                  <a:rPr lang="en-US" dirty="0"/>
                  <a:t>Diode: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𝐷</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𝑆</m:t>
                        </m:r>
                      </m:sub>
                    </m:sSub>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exp</m:t>
                        </m:r>
                      </m:fName>
                      <m:e>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𝑑𝑖𝑜𝑑𝑒</m:t>
                                    </m:r>
                                  </m:sub>
                                </m:sSub>
                              </m:num>
                              <m:den>
                                <m:r>
                                  <a:rPr lang="en-US" b="0" i="1" smtClean="0">
                                    <a:latin typeface="Cambria Math" panose="02040503050406030204" pitchFamily="18" charset="0"/>
                                  </a:rPr>
                                  <m:t>𝑛</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𝑇</m:t>
                                    </m:r>
                                  </m:sub>
                                </m:sSub>
                              </m:den>
                            </m:f>
                          </m:e>
                        </m:d>
                      </m:e>
                    </m:func>
                    <m:r>
                      <a:rPr lang="en-US" b="0" i="1" smtClean="0">
                        <a:latin typeface="Cambria Math" panose="02040503050406030204" pitchFamily="18" charset="0"/>
                      </a:rPr>
                      <m:t>−1]</m:t>
                    </m:r>
                  </m:oMath>
                </a14:m>
                <a:r>
                  <a:rPr lang="en-US" dirty="0"/>
                  <a:t>, </a:t>
                </a:r>
                <a14:m>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𝑉</m:t>
                        </m:r>
                      </m:e>
                      <m:sub>
                        <m:r>
                          <a:rPr lang="en-US" b="0" i="1" dirty="0" smtClean="0">
                            <a:latin typeface="Cambria Math" panose="02040503050406030204" pitchFamily="18" charset="0"/>
                          </a:rPr>
                          <m:t>𝑇</m:t>
                        </m:r>
                      </m:sub>
                    </m:sSub>
                    <m:r>
                      <a:rPr lang="en-US" b="0" i="1" dirty="0" smtClean="0">
                        <a:latin typeface="Cambria Math" panose="02040503050406030204" pitchFamily="18" charset="0"/>
                      </a:rPr>
                      <m:t>=</m:t>
                    </m:r>
                    <m:f>
                      <m:fPr>
                        <m:ctrlPr>
                          <a:rPr lang="en-US" b="0" i="1" dirty="0" smtClean="0">
                            <a:latin typeface="Cambria Math" panose="02040503050406030204" pitchFamily="18" charset="0"/>
                          </a:rPr>
                        </m:ctrlPr>
                      </m:fPr>
                      <m:num>
                        <m:r>
                          <a:rPr lang="en-US" b="0" i="1" dirty="0" smtClean="0">
                            <a:latin typeface="Cambria Math" panose="02040503050406030204" pitchFamily="18" charset="0"/>
                          </a:rPr>
                          <m:t>𝑘𝑇</m:t>
                        </m:r>
                      </m:num>
                      <m:den>
                        <m:r>
                          <a:rPr lang="en-US" b="0" i="1" dirty="0" smtClean="0">
                            <a:latin typeface="Cambria Math" panose="02040503050406030204" pitchFamily="18" charset="0"/>
                          </a:rPr>
                          <m:t>𝑞</m:t>
                        </m:r>
                      </m:den>
                    </m:f>
                  </m:oMath>
                </a14:m>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Circuits on  right</a:t>
                </a:r>
              </a:p>
              <a:p>
                <a:pPr marL="742950" lvl="1"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𝑌</m:t>
                    </m:r>
                    <m:r>
                      <a:rPr lang="en-US" b="0" i="1" smtClean="0">
                        <a:latin typeface="Cambria Math" panose="02040503050406030204" pitchFamily="18" charset="0"/>
                      </a:rPr>
                      <m:t>=</m:t>
                    </m:r>
                    <m:r>
                      <a:rPr lang="en-US" b="0" i="1" smtClean="0">
                        <a:latin typeface="Cambria Math" panose="02040503050406030204" pitchFamily="18" charset="0"/>
                      </a:rPr>
                      <m:t>𝐺</m:t>
                    </m:r>
                    <m:r>
                      <a:rPr lang="en-US" b="0" i="1" smtClean="0">
                        <a:latin typeface="Cambria Math" panose="02040503050406030204" pitchFamily="18" charset="0"/>
                      </a:rPr>
                      <m:t>+</m:t>
                    </m:r>
                    <m:r>
                      <a:rPr lang="en-US" b="0" i="1" smtClean="0">
                        <a:latin typeface="Cambria Math" panose="02040503050406030204" pitchFamily="18" charset="0"/>
                      </a:rPr>
                      <m:t>𝑗𝐵</m:t>
                    </m:r>
                  </m:oMath>
                </a14:m>
                <a:endParaRPr lang="en-US" dirty="0"/>
              </a:p>
              <a:p>
                <a:pPr marL="285750" indent="-285750">
                  <a:buFont typeface="Arial" panose="020B0604020202020204" pitchFamily="34" charset="0"/>
                  <a:buChar char="•"/>
                </a:pPr>
                <a:r>
                  <a:rPr lang="en-US" dirty="0"/>
                  <a:t>Capacitive Divider</a:t>
                </a:r>
              </a:p>
              <a:p>
                <a:pPr marL="742950" lvl="1"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𝑖𝑛</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𝐿</m:t>
                            </m:r>
                          </m:sub>
                        </m:sSub>
                      </m:den>
                    </m:f>
                    <m:sSup>
                      <m:sSupPr>
                        <m:ctrlPr>
                          <a:rPr lang="en-US" b="0" i="1" smtClean="0">
                            <a:latin typeface="Cambria Math" panose="02040503050406030204" pitchFamily="18" charset="0"/>
                          </a:rPr>
                        </m:ctrlPr>
                      </m:sSupPr>
                      <m:e>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1</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2</m:t>
                                </m:r>
                              </m:sub>
                            </m:sSub>
                          </m:den>
                        </m:f>
                        <m:r>
                          <a:rPr lang="en-US" b="0" i="1" smtClean="0">
                            <a:latin typeface="Cambria Math" panose="02040503050406030204" pitchFamily="18" charset="0"/>
                          </a:rPr>
                          <m:t>)</m:t>
                        </m:r>
                      </m:e>
                      <m:sup>
                        <m:r>
                          <a:rPr lang="en-US" b="0" i="1" smtClean="0">
                            <a:latin typeface="Cambria Math" panose="02040503050406030204" pitchFamily="18" charset="0"/>
                          </a:rPr>
                          <m:t>2</m:t>
                        </m:r>
                      </m:sup>
                    </m:sSup>
                  </m:oMath>
                </a14:m>
                <a:r>
                  <a:rPr lang="en-US" dirty="0"/>
                  <a:t>,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𝐵</m:t>
                        </m:r>
                      </m:e>
                      <m:sub>
                        <m:r>
                          <a:rPr lang="en-US" i="1">
                            <a:latin typeface="Cambria Math" panose="02040503050406030204" pitchFamily="18" charset="0"/>
                          </a:rPr>
                          <m:t>𝑖𝑛</m:t>
                        </m:r>
                      </m:sub>
                    </m:sSub>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𝜔</m:t>
                            </m:r>
                            <m:r>
                              <a:rPr lang="en-US" i="1">
                                <a:latin typeface="Cambria Math" panose="02040503050406030204" pitchFamily="18" charset="0"/>
                              </a:rPr>
                              <m:t>𝐶</m:t>
                            </m:r>
                          </m:e>
                          <m:sub>
                            <m:r>
                              <a:rPr lang="en-US" i="1">
                                <a:latin typeface="Cambria Math" panose="02040503050406030204" pitchFamily="18" charset="0"/>
                              </a:rPr>
                              <m:t>1</m:t>
                            </m:r>
                          </m:sub>
                        </m:sSub>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2</m:t>
                            </m:r>
                          </m:sub>
                        </m:sSub>
                      </m:num>
                      <m:den>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2</m:t>
                            </m:r>
                          </m:sub>
                        </m:sSub>
                      </m:den>
                    </m:f>
                  </m:oMath>
                </a14:m>
                <a:endParaRPr lang="en-US" dirty="0"/>
              </a:p>
              <a:p>
                <a:pPr marL="285750" indent="-285750">
                  <a:buFont typeface="Arial" panose="020B0604020202020204" pitchFamily="34" charset="0"/>
                  <a:buChar char="•"/>
                </a:pPr>
                <a:r>
                  <a:rPr lang="en-US" dirty="0"/>
                  <a:t>Resonant capacitive divider</a:t>
                </a:r>
              </a:p>
              <a:p>
                <a:pPr marL="742950" lvl="1" indent="-285750">
                  <a:buFont typeface="Arial" panose="020B0604020202020204" pitchFamily="34" charset="0"/>
                  <a:buChar char="•"/>
                </a:pPr>
                <a14:m>
                  <m:oMath xmlns:m="http://schemas.openxmlformats.org/officeDocument/2006/math">
                    <m:sSup>
                      <m:sSupPr>
                        <m:ctrlPr>
                          <a:rPr lang="en-US" i="1" smtClean="0">
                            <a:latin typeface="Cambria Math" panose="02040503050406030204" pitchFamily="18" charset="0"/>
                          </a:rPr>
                        </m:ctrlPr>
                      </m:sSupPr>
                      <m:e>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0</m:t>
                            </m:r>
                          </m:sub>
                        </m:sSub>
                      </m:e>
                      <m:sup>
                        <m:r>
                          <a:rPr lang="en-US" b="0" i="1" smtClean="0">
                            <a:latin typeface="Cambria Math" panose="02040503050406030204" pitchFamily="18" charset="0"/>
                          </a:rPr>
                          <m:t>2</m:t>
                        </m:r>
                      </m:sup>
                    </m:sSup>
                    <m:r>
                      <a:rPr lang="en-US" b="0" i="1" smtClean="0">
                        <a:latin typeface="Cambria Math" panose="02040503050406030204" pitchFamily="18" charset="0"/>
                      </a:rPr>
                      <m:t>= </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2</m:t>
                            </m:r>
                          </m:sub>
                        </m:sSub>
                      </m:num>
                      <m:den>
                        <m:r>
                          <a:rPr lang="en-US" b="0" i="1" smtClean="0">
                            <a:latin typeface="Cambria Math" panose="02040503050406030204" pitchFamily="18" charset="0"/>
                          </a:rPr>
                          <m:t>𝐿</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1</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2</m:t>
                            </m:r>
                          </m:sub>
                        </m:sSub>
                      </m:den>
                    </m:f>
                  </m:oMath>
                </a14:m>
                <a:endParaRPr lang="en-US" dirty="0"/>
              </a:p>
              <a:p>
                <a:pPr marL="742950" lvl="1"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𝑄</m:t>
                    </m:r>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𝑖𝑛</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𝑠</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0</m:t>
                            </m:r>
                          </m:sub>
                        </m:sSub>
                        <m:r>
                          <a:rPr lang="en-US" b="0" i="1" smtClean="0">
                            <a:latin typeface="Cambria Math" panose="02040503050406030204" pitchFamily="18" charset="0"/>
                          </a:rPr>
                          <m:t>𝐿</m:t>
                        </m:r>
                      </m:den>
                    </m:f>
                  </m:oMath>
                </a14:m>
                <a:endParaRPr lang="en-US" dirty="0"/>
              </a:p>
              <a:p>
                <a:pPr marL="285750" indent="-285750">
                  <a:buFont typeface="Arial" panose="020B0604020202020204" pitchFamily="34" charset="0"/>
                  <a:buChar char="•"/>
                </a:pPr>
                <a:endParaRPr lang="en-US" dirty="0"/>
              </a:p>
            </p:txBody>
          </p:sp>
        </mc:Choice>
        <mc:Fallback xmlns="">
          <p:sp>
            <p:nvSpPr>
              <p:cNvPr id="2" name="TextBox 1">
                <a:extLst>
                  <a:ext uri="{FF2B5EF4-FFF2-40B4-BE49-F238E27FC236}">
                    <a16:creationId xmlns:a16="http://schemas.microsoft.com/office/drawing/2014/main" id="{8940C0BD-45A7-D64B-8EE5-419696974E66}"/>
                  </a:ext>
                </a:extLst>
              </p:cNvPr>
              <p:cNvSpPr txBox="1">
                <a:spLocks noRot="1" noChangeAspect="1" noMove="1" noResize="1" noEditPoints="1" noAdjustHandles="1" noChangeArrowheads="1" noChangeShapeType="1" noTextEdit="1"/>
              </p:cNvSpPr>
              <p:nvPr/>
            </p:nvSpPr>
            <p:spPr>
              <a:xfrm>
                <a:off x="489397" y="1248475"/>
                <a:ext cx="6959261" cy="5166702"/>
              </a:xfrm>
              <a:prstGeom prst="rect">
                <a:avLst/>
              </a:prstGeom>
              <a:blipFill>
                <a:blip r:embed="rId3"/>
                <a:stretch>
                  <a:fillRect l="-546" t="-246"/>
                </a:stretch>
              </a:blipFill>
            </p:spPr>
            <p:txBody>
              <a:bodyPr/>
              <a:lstStyle/>
              <a:p>
                <a:r>
                  <a:rPr lang="en-US">
                    <a:noFill/>
                  </a:rPr>
                  <a:t> </a:t>
                </a:r>
              </a:p>
            </p:txBody>
          </p:sp>
        </mc:Fallback>
      </mc:AlternateContent>
      <p:grpSp>
        <p:nvGrpSpPr>
          <p:cNvPr id="6" name="Group 210">
            <a:extLst>
              <a:ext uri="{FF2B5EF4-FFF2-40B4-BE49-F238E27FC236}">
                <a16:creationId xmlns:a16="http://schemas.microsoft.com/office/drawing/2014/main" id="{82805EAB-0CA4-6F4A-BEF6-327FB0AF3B27}"/>
              </a:ext>
            </a:extLst>
          </p:cNvPr>
          <p:cNvGrpSpPr>
            <a:grpSpLocks/>
          </p:cNvGrpSpPr>
          <p:nvPr/>
        </p:nvGrpSpPr>
        <p:grpSpPr bwMode="auto">
          <a:xfrm>
            <a:off x="9965638" y="1229138"/>
            <a:ext cx="304800" cy="762000"/>
            <a:chOff x="3216" y="1728"/>
            <a:chExt cx="192" cy="480"/>
          </a:xfrm>
        </p:grpSpPr>
        <p:sp>
          <p:nvSpPr>
            <p:cNvPr id="7" name="Line 8">
              <a:extLst>
                <a:ext uri="{FF2B5EF4-FFF2-40B4-BE49-F238E27FC236}">
                  <a16:creationId xmlns:a16="http://schemas.microsoft.com/office/drawing/2014/main" id="{A0A7847D-CD43-C743-AD4C-44B2D8C3BF9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 name="Line 9">
              <a:extLst>
                <a:ext uri="{FF2B5EF4-FFF2-40B4-BE49-F238E27FC236}">
                  <a16:creationId xmlns:a16="http://schemas.microsoft.com/office/drawing/2014/main" id="{D826161B-F904-AB48-909A-48863422451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 name="Line 10">
              <a:extLst>
                <a:ext uri="{FF2B5EF4-FFF2-40B4-BE49-F238E27FC236}">
                  <a16:creationId xmlns:a16="http://schemas.microsoft.com/office/drawing/2014/main" id="{2AB2D363-17D3-994A-89CE-5B6282E6B9A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 name="Line 11">
              <a:extLst>
                <a:ext uri="{FF2B5EF4-FFF2-40B4-BE49-F238E27FC236}">
                  <a16:creationId xmlns:a16="http://schemas.microsoft.com/office/drawing/2014/main" id="{5152C90D-BE10-5542-B6E5-921BD2DCAA8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2" name="Group 13">
            <a:extLst>
              <a:ext uri="{FF2B5EF4-FFF2-40B4-BE49-F238E27FC236}">
                <a16:creationId xmlns:a16="http://schemas.microsoft.com/office/drawing/2014/main" id="{4A174D02-BF32-FB41-A37F-E4B62B5FAAAE}"/>
              </a:ext>
            </a:extLst>
          </p:cNvPr>
          <p:cNvGrpSpPr>
            <a:grpSpLocks noChangeAspect="1"/>
          </p:cNvGrpSpPr>
          <p:nvPr/>
        </p:nvGrpSpPr>
        <p:grpSpPr bwMode="auto">
          <a:xfrm>
            <a:off x="9472925" y="1161591"/>
            <a:ext cx="152400" cy="152400"/>
            <a:chOff x="1344" y="2064"/>
            <a:chExt cx="192" cy="192"/>
          </a:xfrm>
        </p:grpSpPr>
        <p:sp>
          <p:nvSpPr>
            <p:cNvPr id="13" name="Oval 14">
              <a:extLst>
                <a:ext uri="{FF2B5EF4-FFF2-40B4-BE49-F238E27FC236}">
                  <a16:creationId xmlns:a16="http://schemas.microsoft.com/office/drawing/2014/main" id="{D0BA91C9-303D-8249-866D-36000F394EB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 name="Rectangle 15">
              <a:extLst>
                <a:ext uri="{FF2B5EF4-FFF2-40B4-BE49-F238E27FC236}">
                  <a16:creationId xmlns:a16="http://schemas.microsoft.com/office/drawing/2014/main" id="{B514C3B0-8A62-9B4E-B7FA-4D98854EDA1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5" name="Group 220">
            <a:extLst>
              <a:ext uri="{FF2B5EF4-FFF2-40B4-BE49-F238E27FC236}">
                <a16:creationId xmlns:a16="http://schemas.microsoft.com/office/drawing/2014/main" id="{71E94CF6-E172-1242-878A-C711DC75CA45}"/>
              </a:ext>
            </a:extLst>
          </p:cNvPr>
          <p:cNvGrpSpPr>
            <a:grpSpLocks/>
          </p:cNvGrpSpPr>
          <p:nvPr/>
        </p:nvGrpSpPr>
        <p:grpSpPr bwMode="auto">
          <a:xfrm>
            <a:off x="10041838" y="2634241"/>
            <a:ext cx="152400" cy="304800"/>
            <a:chOff x="3264" y="3072"/>
            <a:chExt cx="96" cy="192"/>
          </a:xfrm>
        </p:grpSpPr>
        <p:sp>
          <p:nvSpPr>
            <p:cNvPr id="16" name="Line 17">
              <a:extLst>
                <a:ext uri="{FF2B5EF4-FFF2-40B4-BE49-F238E27FC236}">
                  <a16:creationId xmlns:a16="http://schemas.microsoft.com/office/drawing/2014/main" id="{B803364F-746C-CB49-A730-5D22C5B7645E}"/>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 name="Freeform 18">
              <a:extLst>
                <a:ext uri="{FF2B5EF4-FFF2-40B4-BE49-F238E27FC236}">
                  <a16:creationId xmlns:a16="http://schemas.microsoft.com/office/drawing/2014/main" id="{96A62881-E8E6-3A4C-9ADF-F5DAAD91D972}"/>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8" name="Group 209">
            <a:extLst>
              <a:ext uri="{FF2B5EF4-FFF2-40B4-BE49-F238E27FC236}">
                <a16:creationId xmlns:a16="http://schemas.microsoft.com/office/drawing/2014/main" id="{58009940-AC2F-D04D-8109-760321D0CBD4}"/>
              </a:ext>
            </a:extLst>
          </p:cNvPr>
          <p:cNvGrpSpPr>
            <a:grpSpLocks/>
          </p:cNvGrpSpPr>
          <p:nvPr/>
        </p:nvGrpSpPr>
        <p:grpSpPr bwMode="auto">
          <a:xfrm>
            <a:off x="9467487" y="4217504"/>
            <a:ext cx="152400" cy="762000"/>
            <a:chOff x="3935" y="1728"/>
            <a:chExt cx="96" cy="480"/>
          </a:xfrm>
        </p:grpSpPr>
        <p:sp>
          <p:nvSpPr>
            <p:cNvPr id="19" name="Arc 59">
              <a:extLst>
                <a:ext uri="{FF2B5EF4-FFF2-40B4-BE49-F238E27FC236}">
                  <a16:creationId xmlns:a16="http://schemas.microsoft.com/office/drawing/2014/main" id="{F37CAC88-530B-3045-AB7D-C0A2D2AE804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60">
              <a:extLst>
                <a:ext uri="{FF2B5EF4-FFF2-40B4-BE49-F238E27FC236}">
                  <a16:creationId xmlns:a16="http://schemas.microsoft.com/office/drawing/2014/main" id="{B617C844-C596-894E-AF56-EFEE2199690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 name="Arc 61">
              <a:extLst>
                <a:ext uri="{FF2B5EF4-FFF2-40B4-BE49-F238E27FC236}">
                  <a16:creationId xmlns:a16="http://schemas.microsoft.com/office/drawing/2014/main" id="{71F70027-834F-E944-B208-19EACC8CD74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62">
              <a:extLst>
                <a:ext uri="{FF2B5EF4-FFF2-40B4-BE49-F238E27FC236}">
                  <a16:creationId xmlns:a16="http://schemas.microsoft.com/office/drawing/2014/main" id="{BA4AF83E-C58B-FE43-B6E3-6800413DED6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 name="Line 63">
              <a:extLst>
                <a:ext uri="{FF2B5EF4-FFF2-40B4-BE49-F238E27FC236}">
                  <a16:creationId xmlns:a16="http://schemas.microsoft.com/office/drawing/2014/main" id="{7EC956E0-5497-9549-A5A5-4A593AF3B25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64">
              <a:extLst>
                <a:ext uri="{FF2B5EF4-FFF2-40B4-BE49-F238E27FC236}">
                  <a16:creationId xmlns:a16="http://schemas.microsoft.com/office/drawing/2014/main" id="{0EE569EF-88D0-834B-A4BB-4C6090766A4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Arc 65">
              <a:extLst>
                <a:ext uri="{FF2B5EF4-FFF2-40B4-BE49-F238E27FC236}">
                  <a16:creationId xmlns:a16="http://schemas.microsoft.com/office/drawing/2014/main" id="{6C2EAF94-1790-1245-93B1-7EA4C5D61E3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66">
              <a:extLst>
                <a:ext uri="{FF2B5EF4-FFF2-40B4-BE49-F238E27FC236}">
                  <a16:creationId xmlns:a16="http://schemas.microsoft.com/office/drawing/2014/main" id="{A5EB87BB-9272-304F-BFB2-2584318AB65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7">
              <a:extLst>
                <a:ext uri="{FF2B5EF4-FFF2-40B4-BE49-F238E27FC236}">
                  <a16:creationId xmlns:a16="http://schemas.microsoft.com/office/drawing/2014/main" id="{73FC238F-44F7-324C-A3F1-B5EB77E8A72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8">
              <a:extLst>
                <a:ext uri="{FF2B5EF4-FFF2-40B4-BE49-F238E27FC236}">
                  <a16:creationId xmlns:a16="http://schemas.microsoft.com/office/drawing/2014/main" id="{D6FB4D2A-715A-C345-842B-C84502BBEAC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9">
              <a:extLst>
                <a:ext uri="{FF2B5EF4-FFF2-40B4-BE49-F238E27FC236}">
                  <a16:creationId xmlns:a16="http://schemas.microsoft.com/office/drawing/2014/main" id="{CD2A82E9-A2FD-774E-9DA9-DAE9A5C541B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Arc 70">
              <a:extLst>
                <a:ext uri="{FF2B5EF4-FFF2-40B4-BE49-F238E27FC236}">
                  <a16:creationId xmlns:a16="http://schemas.microsoft.com/office/drawing/2014/main" id="{77D75C2A-F69E-2947-ACA8-CE82F791846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 name="Arc 71">
              <a:extLst>
                <a:ext uri="{FF2B5EF4-FFF2-40B4-BE49-F238E27FC236}">
                  <a16:creationId xmlns:a16="http://schemas.microsoft.com/office/drawing/2014/main" id="{184CCB9C-098F-5E4D-9BD6-CA7FA3712F3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2" name="Group 210">
            <a:extLst>
              <a:ext uri="{FF2B5EF4-FFF2-40B4-BE49-F238E27FC236}">
                <a16:creationId xmlns:a16="http://schemas.microsoft.com/office/drawing/2014/main" id="{1C9F1DCF-DFB0-D040-B052-B9C3D369BE46}"/>
              </a:ext>
            </a:extLst>
          </p:cNvPr>
          <p:cNvGrpSpPr>
            <a:grpSpLocks/>
          </p:cNvGrpSpPr>
          <p:nvPr/>
        </p:nvGrpSpPr>
        <p:grpSpPr bwMode="auto">
          <a:xfrm>
            <a:off x="9963982" y="1890089"/>
            <a:ext cx="304800" cy="762000"/>
            <a:chOff x="3216" y="1728"/>
            <a:chExt cx="192" cy="480"/>
          </a:xfrm>
        </p:grpSpPr>
        <p:sp>
          <p:nvSpPr>
            <p:cNvPr id="33" name="Line 8">
              <a:extLst>
                <a:ext uri="{FF2B5EF4-FFF2-40B4-BE49-F238E27FC236}">
                  <a16:creationId xmlns:a16="http://schemas.microsoft.com/office/drawing/2014/main" id="{5672F355-EE28-5A4E-9318-6FAB2E8EEA6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9">
              <a:extLst>
                <a:ext uri="{FF2B5EF4-FFF2-40B4-BE49-F238E27FC236}">
                  <a16:creationId xmlns:a16="http://schemas.microsoft.com/office/drawing/2014/main" id="{DFFD38DA-4202-A04B-9B34-01230106C94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10">
              <a:extLst>
                <a:ext uri="{FF2B5EF4-FFF2-40B4-BE49-F238E27FC236}">
                  <a16:creationId xmlns:a16="http://schemas.microsoft.com/office/drawing/2014/main" id="{3A410773-552E-1A4F-AC43-E38C9CE921B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11">
              <a:extLst>
                <a:ext uri="{FF2B5EF4-FFF2-40B4-BE49-F238E27FC236}">
                  <a16:creationId xmlns:a16="http://schemas.microsoft.com/office/drawing/2014/main" id="{D42AC138-937F-E742-8BF6-56783CCF83A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7" name="Freeform 12">
            <a:extLst>
              <a:ext uri="{FF2B5EF4-FFF2-40B4-BE49-F238E27FC236}">
                <a16:creationId xmlns:a16="http://schemas.microsoft.com/office/drawing/2014/main" id="{9D77C124-E83E-7748-96B5-737D7652F226}"/>
              </a:ext>
            </a:extLst>
          </p:cNvPr>
          <p:cNvSpPr>
            <a:spLocks noChangeAspect="1"/>
          </p:cNvSpPr>
          <p:nvPr/>
        </p:nvSpPr>
        <p:spPr bwMode="auto">
          <a:xfrm>
            <a:off x="10568614" y="197788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8" name="Group 220">
            <a:extLst>
              <a:ext uri="{FF2B5EF4-FFF2-40B4-BE49-F238E27FC236}">
                <a16:creationId xmlns:a16="http://schemas.microsoft.com/office/drawing/2014/main" id="{5EA076CD-4053-5447-B755-19F5CD39D259}"/>
              </a:ext>
            </a:extLst>
          </p:cNvPr>
          <p:cNvGrpSpPr>
            <a:grpSpLocks/>
          </p:cNvGrpSpPr>
          <p:nvPr/>
        </p:nvGrpSpPr>
        <p:grpSpPr bwMode="auto">
          <a:xfrm>
            <a:off x="10568614" y="2739884"/>
            <a:ext cx="152400" cy="304800"/>
            <a:chOff x="3264" y="3072"/>
            <a:chExt cx="96" cy="192"/>
          </a:xfrm>
        </p:grpSpPr>
        <p:sp>
          <p:nvSpPr>
            <p:cNvPr id="39" name="Line 17">
              <a:extLst>
                <a:ext uri="{FF2B5EF4-FFF2-40B4-BE49-F238E27FC236}">
                  <a16:creationId xmlns:a16="http://schemas.microsoft.com/office/drawing/2014/main" id="{8CA635A0-F383-E348-B3BE-9D60794042D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Freeform 18">
              <a:extLst>
                <a:ext uri="{FF2B5EF4-FFF2-40B4-BE49-F238E27FC236}">
                  <a16:creationId xmlns:a16="http://schemas.microsoft.com/office/drawing/2014/main" id="{C4F11CB6-2224-AA47-BB16-F8E8AB8CE94C}"/>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41" name="Straight Connector 40">
            <a:extLst>
              <a:ext uri="{FF2B5EF4-FFF2-40B4-BE49-F238E27FC236}">
                <a16:creationId xmlns:a16="http://schemas.microsoft.com/office/drawing/2014/main" id="{1974B53A-CF0A-D54F-A5DC-FCDAC564E07C}"/>
              </a:ext>
            </a:extLst>
          </p:cNvPr>
          <p:cNvCxnSpPr>
            <a:cxnSpLocks/>
          </p:cNvCxnSpPr>
          <p:nvPr/>
        </p:nvCxnSpPr>
        <p:spPr>
          <a:xfrm>
            <a:off x="10104783" y="1991138"/>
            <a:ext cx="54240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4F2E327C-9F53-554E-89BB-3FE984E5A2B4}"/>
              </a:ext>
            </a:extLst>
          </p:cNvPr>
          <p:cNvCxnSpPr>
            <a:cxnSpLocks/>
          </p:cNvCxnSpPr>
          <p:nvPr/>
        </p:nvCxnSpPr>
        <p:spPr>
          <a:xfrm>
            <a:off x="9562380" y="1237791"/>
            <a:ext cx="54240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5" name="Group 13">
            <a:extLst>
              <a:ext uri="{FF2B5EF4-FFF2-40B4-BE49-F238E27FC236}">
                <a16:creationId xmlns:a16="http://schemas.microsoft.com/office/drawing/2014/main" id="{E1783DC3-2246-6445-B1ED-6A49EAF7D349}"/>
              </a:ext>
            </a:extLst>
          </p:cNvPr>
          <p:cNvGrpSpPr>
            <a:grpSpLocks noChangeAspect="1"/>
          </p:cNvGrpSpPr>
          <p:nvPr/>
        </p:nvGrpSpPr>
        <p:grpSpPr bwMode="auto">
          <a:xfrm>
            <a:off x="10566235" y="1914227"/>
            <a:ext cx="152400" cy="152400"/>
            <a:chOff x="1344" y="2064"/>
            <a:chExt cx="192" cy="192"/>
          </a:xfrm>
        </p:grpSpPr>
        <p:sp>
          <p:nvSpPr>
            <p:cNvPr id="46" name="Oval 14">
              <a:extLst>
                <a:ext uri="{FF2B5EF4-FFF2-40B4-BE49-F238E27FC236}">
                  <a16:creationId xmlns:a16="http://schemas.microsoft.com/office/drawing/2014/main" id="{239BDDD1-E12D-4B4C-9139-002390B9D1E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7" name="Rectangle 15">
              <a:extLst>
                <a:ext uri="{FF2B5EF4-FFF2-40B4-BE49-F238E27FC236}">
                  <a16:creationId xmlns:a16="http://schemas.microsoft.com/office/drawing/2014/main" id="{09B06B95-C95F-B34F-A669-2BF4FEEF89D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8" name="Group 210">
            <a:extLst>
              <a:ext uri="{FF2B5EF4-FFF2-40B4-BE49-F238E27FC236}">
                <a16:creationId xmlns:a16="http://schemas.microsoft.com/office/drawing/2014/main" id="{52A9D5EF-CB30-3744-A86E-519A6C5119FD}"/>
              </a:ext>
            </a:extLst>
          </p:cNvPr>
          <p:cNvGrpSpPr>
            <a:grpSpLocks/>
          </p:cNvGrpSpPr>
          <p:nvPr/>
        </p:nvGrpSpPr>
        <p:grpSpPr bwMode="auto">
          <a:xfrm>
            <a:off x="10118038" y="4217504"/>
            <a:ext cx="304800" cy="762000"/>
            <a:chOff x="3216" y="1728"/>
            <a:chExt cx="192" cy="480"/>
          </a:xfrm>
        </p:grpSpPr>
        <p:sp>
          <p:nvSpPr>
            <p:cNvPr id="49" name="Line 8">
              <a:extLst>
                <a:ext uri="{FF2B5EF4-FFF2-40B4-BE49-F238E27FC236}">
                  <a16:creationId xmlns:a16="http://schemas.microsoft.com/office/drawing/2014/main" id="{047F4C53-F732-7341-AD52-43289D5B98C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9">
              <a:extLst>
                <a:ext uri="{FF2B5EF4-FFF2-40B4-BE49-F238E27FC236}">
                  <a16:creationId xmlns:a16="http://schemas.microsoft.com/office/drawing/2014/main" id="{C0021467-8BF3-9E44-9235-400F41BD19E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
              <a:extLst>
                <a:ext uri="{FF2B5EF4-FFF2-40B4-BE49-F238E27FC236}">
                  <a16:creationId xmlns:a16="http://schemas.microsoft.com/office/drawing/2014/main" id="{5A3B287F-B7CB-9440-AD22-B3E5D1EB004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1">
              <a:extLst>
                <a:ext uri="{FF2B5EF4-FFF2-40B4-BE49-F238E27FC236}">
                  <a16:creationId xmlns:a16="http://schemas.microsoft.com/office/drawing/2014/main" id="{12A1AD2A-873F-D742-BE8D-02AC8B5A2F2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4" name="Group 13">
            <a:extLst>
              <a:ext uri="{FF2B5EF4-FFF2-40B4-BE49-F238E27FC236}">
                <a16:creationId xmlns:a16="http://schemas.microsoft.com/office/drawing/2014/main" id="{20A047C4-72C1-DF44-B931-03CB84B9B9E5}"/>
              </a:ext>
            </a:extLst>
          </p:cNvPr>
          <p:cNvGrpSpPr>
            <a:grpSpLocks noChangeAspect="1"/>
          </p:cNvGrpSpPr>
          <p:nvPr/>
        </p:nvGrpSpPr>
        <p:grpSpPr bwMode="auto">
          <a:xfrm>
            <a:off x="8843446" y="4163209"/>
            <a:ext cx="152400" cy="152400"/>
            <a:chOff x="1344" y="2064"/>
            <a:chExt cx="192" cy="192"/>
          </a:xfrm>
        </p:grpSpPr>
        <p:sp>
          <p:nvSpPr>
            <p:cNvPr id="55" name="Oval 14">
              <a:extLst>
                <a:ext uri="{FF2B5EF4-FFF2-40B4-BE49-F238E27FC236}">
                  <a16:creationId xmlns:a16="http://schemas.microsoft.com/office/drawing/2014/main" id="{F2ED8B16-EE0C-2248-B725-079C59DE0AA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15">
              <a:extLst>
                <a:ext uri="{FF2B5EF4-FFF2-40B4-BE49-F238E27FC236}">
                  <a16:creationId xmlns:a16="http://schemas.microsoft.com/office/drawing/2014/main" id="{8189AF83-649C-3D49-928A-C25A220E2D6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7" name="Group 220">
            <a:extLst>
              <a:ext uri="{FF2B5EF4-FFF2-40B4-BE49-F238E27FC236}">
                <a16:creationId xmlns:a16="http://schemas.microsoft.com/office/drawing/2014/main" id="{A5657710-B42D-F745-9AEE-40514BD442FB}"/>
              </a:ext>
            </a:extLst>
          </p:cNvPr>
          <p:cNvGrpSpPr>
            <a:grpSpLocks/>
          </p:cNvGrpSpPr>
          <p:nvPr/>
        </p:nvGrpSpPr>
        <p:grpSpPr bwMode="auto">
          <a:xfrm>
            <a:off x="10194238" y="5622607"/>
            <a:ext cx="152400" cy="304800"/>
            <a:chOff x="3264" y="3072"/>
            <a:chExt cx="96" cy="192"/>
          </a:xfrm>
        </p:grpSpPr>
        <p:sp>
          <p:nvSpPr>
            <p:cNvPr id="58" name="Line 17">
              <a:extLst>
                <a:ext uri="{FF2B5EF4-FFF2-40B4-BE49-F238E27FC236}">
                  <a16:creationId xmlns:a16="http://schemas.microsoft.com/office/drawing/2014/main" id="{F6D9901F-AED2-F746-A470-C268F970095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Freeform 18">
              <a:extLst>
                <a:ext uri="{FF2B5EF4-FFF2-40B4-BE49-F238E27FC236}">
                  <a16:creationId xmlns:a16="http://schemas.microsoft.com/office/drawing/2014/main" id="{E9FF418E-E255-4E45-939C-45B85112FC1F}"/>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60" name="Group 210">
            <a:extLst>
              <a:ext uri="{FF2B5EF4-FFF2-40B4-BE49-F238E27FC236}">
                <a16:creationId xmlns:a16="http://schemas.microsoft.com/office/drawing/2014/main" id="{710F1841-F445-4649-9E3E-11570D49269F}"/>
              </a:ext>
            </a:extLst>
          </p:cNvPr>
          <p:cNvGrpSpPr>
            <a:grpSpLocks/>
          </p:cNvGrpSpPr>
          <p:nvPr/>
        </p:nvGrpSpPr>
        <p:grpSpPr bwMode="auto">
          <a:xfrm>
            <a:off x="10116382" y="4878455"/>
            <a:ext cx="304800" cy="762000"/>
            <a:chOff x="3216" y="1728"/>
            <a:chExt cx="192" cy="480"/>
          </a:xfrm>
        </p:grpSpPr>
        <p:sp>
          <p:nvSpPr>
            <p:cNvPr id="61" name="Line 8">
              <a:extLst>
                <a:ext uri="{FF2B5EF4-FFF2-40B4-BE49-F238E27FC236}">
                  <a16:creationId xmlns:a16="http://schemas.microsoft.com/office/drawing/2014/main" id="{6DD03BB1-9D9A-7940-A485-511F8D1423B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9">
              <a:extLst>
                <a:ext uri="{FF2B5EF4-FFF2-40B4-BE49-F238E27FC236}">
                  <a16:creationId xmlns:a16="http://schemas.microsoft.com/office/drawing/2014/main" id="{F6705D44-9A7A-524A-BFE2-62286D0E6D3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0">
              <a:extLst>
                <a:ext uri="{FF2B5EF4-FFF2-40B4-BE49-F238E27FC236}">
                  <a16:creationId xmlns:a16="http://schemas.microsoft.com/office/drawing/2014/main" id="{F6B1E89A-BFA8-764B-B1BA-24B2415CD7E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1">
              <a:extLst>
                <a:ext uri="{FF2B5EF4-FFF2-40B4-BE49-F238E27FC236}">
                  <a16:creationId xmlns:a16="http://schemas.microsoft.com/office/drawing/2014/main" id="{B9008ADC-9045-BF47-8BF7-307A7DE348A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6" name="Freeform 12">
            <a:extLst>
              <a:ext uri="{FF2B5EF4-FFF2-40B4-BE49-F238E27FC236}">
                <a16:creationId xmlns:a16="http://schemas.microsoft.com/office/drawing/2014/main" id="{6907248A-C8AE-3F4E-942E-3F009A888F25}"/>
              </a:ext>
            </a:extLst>
          </p:cNvPr>
          <p:cNvSpPr>
            <a:spLocks noChangeAspect="1"/>
          </p:cNvSpPr>
          <p:nvPr/>
        </p:nvSpPr>
        <p:spPr bwMode="auto">
          <a:xfrm>
            <a:off x="10721014" y="496625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7" name="Group 220">
            <a:extLst>
              <a:ext uri="{FF2B5EF4-FFF2-40B4-BE49-F238E27FC236}">
                <a16:creationId xmlns:a16="http://schemas.microsoft.com/office/drawing/2014/main" id="{8CFBB0B7-629C-3F40-BAA2-D48C7F7F0620}"/>
              </a:ext>
            </a:extLst>
          </p:cNvPr>
          <p:cNvGrpSpPr>
            <a:grpSpLocks/>
          </p:cNvGrpSpPr>
          <p:nvPr/>
        </p:nvGrpSpPr>
        <p:grpSpPr bwMode="auto">
          <a:xfrm>
            <a:off x="10721014" y="5728250"/>
            <a:ext cx="152400" cy="304800"/>
            <a:chOff x="3264" y="3072"/>
            <a:chExt cx="96" cy="192"/>
          </a:xfrm>
        </p:grpSpPr>
        <p:sp>
          <p:nvSpPr>
            <p:cNvPr id="68" name="Line 17">
              <a:extLst>
                <a:ext uri="{FF2B5EF4-FFF2-40B4-BE49-F238E27FC236}">
                  <a16:creationId xmlns:a16="http://schemas.microsoft.com/office/drawing/2014/main" id="{1B07F63E-7EC2-3842-A2FD-10725CBE540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Freeform 18">
              <a:extLst>
                <a:ext uri="{FF2B5EF4-FFF2-40B4-BE49-F238E27FC236}">
                  <a16:creationId xmlns:a16="http://schemas.microsoft.com/office/drawing/2014/main" id="{9ED7A708-D79F-C940-9D38-73E6F5FB904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70" name="Straight Connector 69">
            <a:extLst>
              <a:ext uri="{FF2B5EF4-FFF2-40B4-BE49-F238E27FC236}">
                <a16:creationId xmlns:a16="http://schemas.microsoft.com/office/drawing/2014/main" id="{D9A1E75A-B470-E94A-B4CC-6EF7BE45FD8C}"/>
              </a:ext>
            </a:extLst>
          </p:cNvPr>
          <p:cNvCxnSpPr>
            <a:cxnSpLocks/>
          </p:cNvCxnSpPr>
          <p:nvPr/>
        </p:nvCxnSpPr>
        <p:spPr>
          <a:xfrm>
            <a:off x="10257183" y="4979504"/>
            <a:ext cx="54240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8616F23F-0678-9548-81DC-CF9D98A8669C}"/>
              </a:ext>
            </a:extLst>
          </p:cNvPr>
          <p:cNvCxnSpPr>
            <a:cxnSpLocks/>
          </p:cNvCxnSpPr>
          <p:nvPr/>
        </p:nvCxnSpPr>
        <p:spPr>
          <a:xfrm flipV="1">
            <a:off x="8932901" y="4230756"/>
            <a:ext cx="133753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2" name="Group 13">
            <a:extLst>
              <a:ext uri="{FF2B5EF4-FFF2-40B4-BE49-F238E27FC236}">
                <a16:creationId xmlns:a16="http://schemas.microsoft.com/office/drawing/2014/main" id="{A79D864C-ED33-504D-B3F9-5574BBAD5561}"/>
              </a:ext>
            </a:extLst>
          </p:cNvPr>
          <p:cNvGrpSpPr>
            <a:grpSpLocks noChangeAspect="1"/>
          </p:cNvGrpSpPr>
          <p:nvPr/>
        </p:nvGrpSpPr>
        <p:grpSpPr bwMode="auto">
          <a:xfrm>
            <a:off x="10718635" y="4904959"/>
            <a:ext cx="152400" cy="152400"/>
            <a:chOff x="1344" y="2064"/>
            <a:chExt cx="192" cy="192"/>
          </a:xfrm>
        </p:grpSpPr>
        <p:sp>
          <p:nvSpPr>
            <p:cNvPr id="73" name="Oval 14">
              <a:extLst>
                <a:ext uri="{FF2B5EF4-FFF2-40B4-BE49-F238E27FC236}">
                  <a16:creationId xmlns:a16="http://schemas.microsoft.com/office/drawing/2014/main" id="{6429093B-42B0-5248-9700-314A8E76D4F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4" name="Rectangle 15">
              <a:extLst>
                <a:ext uri="{FF2B5EF4-FFF2-40B4-BE49-F238E27FC236}">
                  <a16:creationId xmlns:a16="http://schemas.microsoft.com/office/drawing/2014/main" id="{7FCF37EE-1D9C-414D-A307-A241180C69B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5" name="Group 220">
            <a:extLst>
              <a:ext uri="{FF2B5EF4-FFF2-40B4-BE49-F238E27FC236}">
                <a16:creationId xmlns:a16="http://schemas.microsoft.com/office/drawing/2014/main" id="{5349CB74-4FAC-1340-888D-C79C464A3CA0}"/>
              </a:ext>
            </a:extLst>
          </p:cNvPr>
          <p:cNvGrpSpPr>
            <a:grpSpLocks/>
          </p:cNvGrpSpPr>
          <p:nvPr/>
        </p:nvGrpSpPr>
        <p:grpSpPr bwMode="auto">
          <a:xfrm>
            <a:off x="9471999" y="4940127"/>
            <a:ext cx="152400" cy="304800"/>
            <a:chOff x="3264" y="3072"/>
            <a:chExt cx="96" cy="192"/>
          </a:xfrm>
        </p:grpSpPr>
        <p:sp>
          <p:nvSpPr>
            <p:cNvPr id="76" name="Line 17">
              <a:extLst>
                <a:ext uri="{FF2B5EF4-FFF2-40B4-BE49-F238E27FC236}">
                  <a16:creationId xmlns:a16="http://schemas.microsoft.com/office/drawing/2014/main" id="{301FE1F8-9424-5144-8D78-959F9850893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Freeform 18">
              <a:extLst>
                <a:ext uri="{FF2B5EF4-FFF2-40B4-BE49-F238E27FC236}">
                  <a16:creationId xmlns:a16="http://schemas.microsoft.com/office/drawing/2014/main" id="{66DC9496-9431-804B-8D61-1DF4D0910A9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F32FE3C3-7ED6-D04B-A51A-CBA247C5837B}"/>
                  </a:ext>
                </a:extLst>
              </p:cNvPr>
              <p:cNvSpPr txBox="1"/>
              <p:nvPr/>
            </p:nvSpPr>
            <p:spPr>
              <a:xfrm>
                <a:off x="9594575" y="1494182"/>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1</m:t>
                          </m:r>
                        </m:sub>
                      </m:sSub>
                    </m:oMath>
                  </m:oMathPara>
                </a14:m>
                <a:endParaRPr lang="en-US" dirty="0"/>
              </a:p>
            </p:txBody>
          </p:sp>
        </mc:Choice>
        <mc:Fallback xmlns="">
          <p:sp>
            <p:nvSpPr>
              <p:cNvPr id="78" name="TextBox 77">
                <a:extLst>
                  <a:ext uri="{FF2B5EF4-FFF2-40B4-BE49-F238E27FC236}">
                    <a16:creationId xmlns:a16="http://schemas.microsoft.com/office/drawing/2014/main" id="{F32FE3C3-7ED6-D04B-A51A-CBA247C5837B}"/>
                  </a:ext>
                </a:extLst>
              </p:cNvPr>
              <p:cNvSpPr txBox="1">
                <a:spLocks noRot="1" noChangeAspect="1" noMove="1" noResize="1" noEditPoints="1" noAdjustHandles="1" noChangeArrowheads="1" noChangeShapeType="1" noTextEdit="1"/>
              </p:cNvSpPr>
              <p:nvPr/>
            </p:nvSpPr>
            <p:spPr>
              <a:xfrm>
                <a:off x="9594575" y="1494182"/>
                <a:ext cx="441568"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5D3FDD3A-D6E6-334D-B19D-6067014E941B}"/>
                  </a:ext>
                </a:extLst>
              </p:cNvPr>
              <p:cNvSpPr txBox="1"/>
              <p:nvPr/>
            </p:nvSpPr>
            <p:spPr>
              <a:xfrm>
                <a:off x="9614454" y="2057400"/>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2</m:t>
                          </m:r>
                        </m:sub>
                      </m:sSub>
                    </m:oMath>
                  </m:oMathPara>
                </a14:m>
                <a:endParaRPr lang="en-US" dirty="0"/>
              </a:p>
            </p:txBody>
          </p:sp>
        </mc:Choice>
        <mc:Fallback xmlns="">
          <p:sp>
            <p:nvSpPr>
              <p:cNvPr id="79" name="TextBox 78">
                <a:extLst>
                  <a:ext uri="{FF2B5EF4-FFF2-40B4-BE49-F238E27FC236}">
                    <a16:creationId xmlns:a16="http://schemas.microsoft.com/office/drawing/2014/main" id="{5D3FDD3A-D6E6-334D-B19D-6067014E941B}"/>
                  </a:ext>
                </a:extLst>
              </p:cNvPr>
              <p:cNvSpPr txBox="1">
                <a:spLocks noRot="1" noChangeAspect="1" noMove="1" noResize="1" noEditPoints="1" noAdjustHandles="1" noChangeArrowheads="1" noChangeShapeType="1" noTextEdit="1"/>
              </p:cNvSpPr>
              <p:nvPr/>
            </p:nvSpPr>
            <p:spPr>
              <a:xfrm>
                <a:off x="9614454" y="2057400"/>
                <a:ext cx="441568"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4B637527-64A8-1B48-BF3A-DAF18B144A8D}"/>
                  </a:ext>
                </a:extLst>
              </p:cNvPr>
              <p:cNvSpPr txBox="1"/>
              <p:nvPr/>
            </p:nvSpPr>
            <p:spPr>
              <a:xfrm>
                <a:off x="10721011" y="2209800"/>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𝐿</m:t>
                          </m:r>
                        </m:sub>
                      </m:sSub>
                    </m:oMath>
                  </m:oMathPara>
                </a14:m>
                <a:endParaRPr lang="en-US" dirty="0"/>
              </a:p>
            </p:txBody>
          </p:sp>
        </mc:Choice>
        <mc:Fallback xmlns="">
          <p:sp>
            <p:nvSpPr>
              <p:cNvPr id="80" name="TextBox 79">
                <a:extLst>
                  <a:ext uri="{FF2B5EF4-FFF2-40B4-BE49-F238E27FC236}">
                    <a16:creationId xmlns:a16="http://schemas.microsoft.com/office/drawing/2014/main" id="{4B637527-64A8-1B48-BF3A-DAF18B144A8D}"/>
                  </a:ext>
                </a:extLst>
              </p:cNvPr>
              <p:cNvSpPr txBox="1">
                <a:spLocks noRot="1" noChangeAspect="1" noMove="1" noResize="1" noEditPoints="1" noAdjustHandles="1" noChangeArrowheads="1" noChangeShapeType="1" noTextEdit="1"/>
              </p:cNvSpPr>
              <p:nvPr/>
            </p:nvSpPr>
            <p:spPr>
              <a:xfrm>
                <a:off x="10721011" y="2209800"/>
                <a:ext cx="441568"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5DD5DF7B-31EE-5748-9B77-6DC3AE56A215}"/>
                  </a:ext>
                </a:extLst>
              </p:cNvPr>
              <p:cNvSpPr txBox="1"/>
              <p:nvPr/>
            </p:nvSpPr>
            <p:spPr>
              <a:xfrm>
                <a:off x="10701134" y="1792356"/>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oMath>
                  </m:oMathPara>
                </a14:m>
                <a:endParaRPr lang="en-US" dirty="0"/>
              </a:p>
            </p:txBody>
          </p:sp>
        </mc:Choice>
        <mc:Fallback xmlns="">
          <p:sp>
            <p:nvSpPr>
              <p:cNvPr id="81" name="TextBox 80">
                <a:extLst>
                  <a:ext uri="{FF2B5EF4-FFF2-40B4-BE49-F238E27FC236}">
                    <a16:creationId xmlns:a16="http://schemas.microsoft.com/office/drawing/2014/main" id="{5DD5DF7B-31EE-5748-9B77-6DC3AE56A215}"/>
                  </a:ext>
                </a:extLst>
              </p:cNvPr>
              <p:cNvSpPr txBox="1">
                <a:spLocks noRot="1" noChangeAspect="1" noMove="1" noResize="1" noEditPoints="1" noAdjustHandles="1" noChangeArrowheads="1" noChangeShapeType="1" noTextEdit="1"/>
              </p:cNvSpPr>
              <p:nvPr/>
            </p:nvSpPr>
            <p:spPr>
              <a:xfrm>
                <a:off x="10701134" y="1792356"/>
                <a:ext cx="441568"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4087F7A4-F436-CF43-87D4-47BBFEAF54F2}"/>
                  </a:ext>
                </a:extLst>
              </p:cNvPr>
              <p:cNvSpPr txBox="1"/>
              <p:nvPr/>
            </p:nvSpPr>
            <p:spPr>
              <a:xfrm>
                <a:off x="9342786" y="778565"/>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m:oMathPara>
                </a14:m>
                <a:endParaRPr lang="en-US" dirty="0"/>
              </a:p>
            </p:txBody>
          </p:sp>
        </mc:Choice>
        <mc:Fallback xmlns="">
          <p:sp>
            <p:nvSpPr>
              <p:cNvPr id="82" name="TextBox 81">
                <a:extLst>
                  <a:ext uri="{FF2B5EF4-FFF2-40B4-BE49-F238E27FC236}">
                    <a16:creationId xmlns:a16="http://schemas.microsoft.com/office/drawing/2014/main" id="{4087F7A4-F436-CF43-87D4-47BBFEAF54F2}"/>
                  </a:ext>
                </a:extLst>
              </p:cNvPr>
              <p:cNvSpPr txBox="1">
                <a:spLocks noRot="1" noChangeAspect="1" noMove="1" noResize="1" noEditPoints="1" noAdjustHandles="1" noChangeArrowheads="1" noChangeShapeType="1" noTextEdit="1"/>
              </p:cNvSpPr>
              <p:nvPr/>
            </p:nvSpPr>
            <p:spPr>
              <a:xfrm>
                <a:off x="9342786" y="778565"/>
                <a:ext cx="441568"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F0AE3DF4-B50B-8147-BAC5-688C53D943A8}"/>
                  </a:ext>
                </a:extLst>
              </p:cNvPr>
              <p:cNvSpPr txBox="1"/>
              <p:nvPr/>
            </p:nvSpPr>
            <p:spPr>
              <a:xfrm>
                <a:off x="8753064" y="3780183"/>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m:oMathPara>
                </a14:m>
                <a:endParaRPr lang="en-US" dirty="0"/>
              </a:p>
            </p:txBody>
          </p:sp>
        </mc:Choice>
        <mc:Fallback xmlns="">
          <p:sp>
            <p:nvSpPr>
              <p:cNvPr id="83" name="TextBox 82">
                <a:extLst>
                  <a:ext uri="{FF2B5EF4-FFF2-40B4-BE49-F238E27FC236}">
                    <a16:creationId xmlns:a16="http://schemas.microsoft.com/office/drawing/2014/main" id="{F0AE3DF4-B50B-8147-BAC5-688C53D943A8}"/>
                  </a:ext>
                </a:extLst>
              </p:cNvPr>
              <p:cNvSpPr txBox="1">
                <a:spLocks noRot="1" noChangeAspect="1" noMove="1" noResize="1" noEditPoints="1" noAdjustHandles="1" noChangeArrowheads="1" noChangeShapeType="1" noTextEdit="1"/>
              </p:cNvSpPr>
              <p:nvPr/>
            </p:nvSpPr>
            <p:spPr>
              <a:xfrm>
                <a:off x="8753064" y="3780183"/>
                <a:ext cx="441568" cy="3693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4" name="TextBox 83">
                <a:extLst>
                  <a:ext uri="{FF2B5EF4-FFF2-40B4-BE49-F238E27FC236}">
                    <a16:creationId xmlns:a16="http://schemas.microsoft.com/office/drawing/2014/main" id="{4015ADD3-5F10-AC4C-AF19-43B52130C760}"/>
                  </a:ext>
                </a:extLst>
              </p:cNvPr>
              <p:cNvSpPr txBox="1"/>
              <p:nvPr/>
            </p:nvSpPr>
            <p:spPr>
              <a:xfrm>
                <a:off x="9720471" y="4429540"/>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1</m:t>
                          </m:r>
                        </m:sub>
                      </m:sSub>
                    </m:oMath>
                  </m:oMathPara>
                </a14:m>
                <a:endParaRPr lang="en-US" dirty="0"/>
              </a:p>
            </p:txBody>
          </p:sp>
        </mc:Choice>
        <mc:Fallback xmlns="">
          <p:sp>
            <p:nvSpPr>
              <p:cNvPr id="84" name="TextBox 83">
                <a:extLst>
                  <a:ext uri="{FF2B5EF4-FFF2-40B4-BE49-F238E27FC236}">
                    <a16:creationId xmlns:a16="http://schemas.microsoft.com/office/drawing/2014/main" id="{4015ADD3-5F10-AC4C-AF19-43B52130C760}"/>
                  </a:ext>
                </a:extLst>
              </p:cNvPr>
              <p:cNvSpPr txBox="1">
                <a:spLocks noRot="1" noChangeAspect="1" noMove="1" noResize="1" noEditPoints="1" noAdjustHandles="1" noChangeArrowheads="1" noChangeShapeType="1" noTextEdit="1"/>
              </p:cNvSpPr>
              <p:nvPr/>
            </p:nvSpPr>
            <p:spPr>
              <a:xfrm>
                <a:off x="9720471" y="4429540"/>
                <a:ext cx="441568"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5" name="TextBox 84">
                <a:extLst>
                  <a:ext uri="{FF2B5EF4-FFF2-40B4-BE49-F238E27FC236}">
                    <a16:creationId xmlns:a16="http://schemas.microsoft.com/office/drawing/2014/main" id="{9D8D788C-B266-3247-AAC7-D99AF9C994B0}"/>
                  </a:ext>
                </a:extLst>
              </p:cNvPr>
              <p:cNvSpPr txBox="1"/>
              <p:nvPr/>
            </p:nvSpPr>
            <p:spPr>
              <a:xfrm>
                <a:off x="9740350" y="4992758"/>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2</m:t>
                          </m:r>
                        </m:sub>
                      </m:sSub>
                    </m:oMath>
                  </m:oMathPara>
                </a14:m>
                <a:endParaRPr lang="en-US" dirty="0"/>
              </a:p>
            </p:txBody>
          </p:sp>
        </mc:Choice>
        <mc:Fallback xmlns="">
          <p:sp>
            <p:nvSpPr>
              <p:cNvPr id="85" name="TextBox 84">
                <a:extLst>
                  <a:ext uri="{FF2B5EF4-FFF2-40B4-BE49-F238E27FC236}">
                    <a16:creationId xmlns:a16="http://schemas.microsoft.com/office/drawing/2014/main" id="{9D8D788C-B266-3247-AAC7-D99AF9C994B0}"/>
                  </a:ext>
                </a:extLst>
              </p:cNvPr>
              <p:cNvSpPr txBox="1">
                <a:spLocks noRot="1" noChangeAspect="1" noMove="1" noResize="1" noEditPoints="1" noAdjustHandles="1" noChangeArrowheads="1" noChangeShapeType="1" noTextEdit="1"/>
              </p:cNvSpPr>
              <p:nvPr/>
            </p:nvSpPr>
            <p:spPr>
              <a:xfrm>
                <a:off x="9740350" y="4992758"/>
                <a:ext cx="441568" cy="369332"/>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071F1C5A-94D0-1345-956A-954207FC9FC5}"/>
                  </a:ext>
                </a:extLst>
              </p:cNvPr>
              <p:cNvSpPr txBox="1"/>
              <p:nvPr/>
            </p:nvSpPr>
            <p:spPr>
              <a:xfrm>
                <a:off x="10873411" y="5237924"/>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𝐿</m:t>
                          </m:r>
                        </m:sub>
                      </m:sSub>
                    </m:oMath>
                  </m:oMathPara>
                </a14:m>
                <a:endParaRPr lang="en-US" dirty="0"/>
              </a:p>
            </p:txBody>
          </p:sp>
        </mc:Choice>
        <mc:Fallback xmlns="">
          <p:sp>
            <p:nvSpPr>
              <p:cNvPr id="86" name="TextBox 85">
                <a:extLst>
                  <a:ext uri="{FF2B5EF4-FFF2-40B4-BE49-F238E27FC236}">
                    <a16:creationId xmlns:a16="http://schemas.microsoft.com/office/drawing/2014/main" id="{071F1C5A-94D0-1345-956A-954207FC9FC5}"/>
                  </a:ext>
                </a:extLst>
              </p:cNvPr>
              <p:cNvSpPr txBox="1">
                <a:spLocks noRot="1" noChangeAspect="1" noMove="1" noResize="1" noEditPoints="1" noAdjustHandles="1" noChangeArrowheads="1" noChangeShapeType="1" noTextEdit="1"/>
              </p:cNvSpPr>
              <p:nvPr/>
            </p:nvSpPr>
            <p:spPr>
              <a:xfrm>
                <a:off x="10873411" y="5237924"/>
                <a:ext cx="441568" cy="369332"/>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77174B80-237C-2E42-A4EC-0F22C36381D0}"/>
                  </a:ext>
                </a:extLst>
              </p:cNvPr>
              <p:cNvSpPr txBox="1"/>
              <p:nvPr/>
            </p:nvSpPr>
            <p:spPr>
              <a:xfrm>
                <a:off x="10853534" y="4820480"/>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oMath>
                  </m:oMathPara>
                </a14:m>
                <a:endParaRPr lang="en-US" dirty="0"/>
              </a:p>
            </p:txBody>
          </p:sp>
        </mc:Choice>
        <mc:Fallback xmlns="">
          <p:sp>
            <p:nvSpPr>
              <p:cNvPr id="87" name="TextBox 86">
                <a:extLst>
                  <a:ext uri="{FF2B5EF4-FFF2-40B4-BE49-F238E27FC236}">
                    <a16:creationId xmlns:a16="http://schemas.microsoft.com/office/drawing/2014/main" id="{77174B80-237C-2E42-A4EC-0F22C36381D0}"/>
                  </a:ext>
                </a:extLst>
              </p:cNvPr>
              <p:cNvSpPr txBox="1">
                <a:spLocks noRot="1" noChangeAspect="1" noMove="1" noResize="1" noEditPoints="1" noAdjustHandles="1" noChangeArrowheads="1" noChangeShapeType="1" noTextEdit="1"/>
              </p:cNvSpPr>
              <p:nvPr/>
            </p:nvSpPr>
            <p:spPr>
              <a:xfrm>
                <a:off x="10853534" y="4820480"/>
                <a:ext cx="441568" cy="369332"/>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DE1A46A9-05E4-8049-AA1C-933105FECA76}"/>
                  </a:ext>
                </a:extLst>
              </p:cNvPr>
              <p:cNvSpPr txBox="1"/>
              <p:nvPr/>
            </p:nvSpPr>
            <p:spPr>
              <a:xfrm>
                <a:off x="9104244" y="4383159"/>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𝐿</m:t>
                      </m:r>
                    </m:oMath>
                  </m:oMathPara>
                </a14:m>
                <a:endParaRPr lang="en-US" dirty="0"/>
              </a:p>
            </p:txBody>
          </p:sp>
        </mc:Choice>
        <mc:Fallback xmlns="">
          <p:sp>
            <p:nvSpPr>
              <p:cNvPr id="88" name="TextBox 87">
                <a:extLst>
                  <a:ext uri="{FF2B5EF4-FFF2-40B4-BE49-F238E27FC236}">
                    <a16:creationId xmlns:a16="http://schemas.microsoft.com/office/drawing/2014/main" id="{DE1A46A9-05E4-8049-AA1C-933105FECA76}"/>
                  </a:ext>
                </a:extLst>
              </p:cNvPr>
              <p:cNvSpPr txBox="1">
                <a:spLocks noRot="1" noChangeAspect="1" noMove="1" noResize="1" noEditPoints="1" noAdjustHandles="1" noChangeArrowheads="1" noChangeShapeType="1" noTextEdit="1"/>
              </p:cNvSpPr>
              <p:nvPr/>
            </p:nvSpPr>
            <p:spPr>
              <a:xfrm>
                <a:off x="9104244" y="4383159"/>
                <a:ext cx="441568" cy="369332"/>
              </a:xfrm>
              <a:prstGeom prst="rect">
                <a:avLst/>
              </a:prstGeom>
              <a:blipFill>
                <a:blip r:embed="rId1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74220948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Component data</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88</a:t>
            </a:fld>
            <a:endParaRPr lang="en-US"/>
          </a:p>
        </p:txBody>
      </p:sp>
      <p:pic>
        <p:nvPicPr>
          <p:cNvPr id="4" name="Picture 3" descr="A picture containing diagram&#10;&#10;Description automatically generated">
            <a:extLst>
              <a:ext uri="{FF2B5EF4-FFF2-40B4-BE49-F238E27FC236}">
                <a16:creationId xmlns:a16="http://schemas.microsoft.com/office/drawing/2014/main" id="{D1440EE4-7150-9340-9C93-BDFC57E417FF}"/>
              </a:ext>
            </a:extLst>
          </p:cNvPr>
          <p:cNvPicPr>
            <a:picLocks noChangeAspect="1"/>
          </p:cNvPicPr>
          <p:nvPr/>
        </p:nvPicPr>
        <p:blipFill>
          <a:blip r:embed="rId2"/>
          <a:stretch>
            <a:fillRect/>
          </a:stretch>
        </p:blipFill>
        <p:spPr>
          <a:xfrm>
            <a:off x="325104" y="1081571"/>
            <a:ext cx="2956289" cy="2956289"/>
          </a:xfrm>
          <a:prstGeom prst="rect">
            <a:avLst/>
          </a:prstGeom>
        </p:spPr>
      </p:pic>
      <p:sp>
        <p:nvSpPr>
          <p:cNvPr id="11" name="Rectangle 1">
            <a:extLst>
              <a:ext uri="{FF2B5EF4-FFF2-40B4-BE49-F238E27FC236}">
                <a16:creationId xmlns:a16="http://schemas.microsoft.com/office/drawing/2014/main" id="{0BD85637-39D4-B74F-B574-583E643C4AC9}"/>
              </a:ext>
            </a:extLst>
          </p:cNvPr>
          <p:cNvSpPr>
            <a:spLocks noChangeArrowheads="1"/>
          </p:cNvSpPr>
          <p:nvPr/>
        </p:nvSpPr>
        <p:spPr bwMode="auto">
          <a:xfrm>
            <a:off x="6861859" y="4964096"/>
            <a:ext cx="3120341" cy="1231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hi-IN" altLang="zh-CN" sz="1400" b="1" i="1" u="none" strike="noStrike" cap="none" normalizeH="0" baseline="0" dirty="0">
                <a:ln>
                  <a:noFill/>
                </a:ln>
                <a:solidFill>
                  <a:srgbClr val="000000"/>
                </a:solidFill>
                <a:effectLst/>
                <a:ea typeface="Noto Serif CJK SC"/>
                <a:cs typeface="Mangal" panose="02040503050203030202" pitchFamily="18" charset="0"/>
              </a:rPr>
              <a:t>IRON POWDER TOROIDS - A</a:t>
            </a:r>
            <a:r>
              <a:rPr kumimoji="0" lang="en-US" altLang="zh-CN" sz="1400" b="1" i="1" u="none" strike="noStrike" cap="none" normalizeH="0" baseline="-25000" dirty="0">
                <a:ln>
                  <a:noFill/>
                </a:ln>
                <a:solidFill>
                  <a:srgbClr val="000000"/>
                </a:solidFill>
                <a:effectLst/>
                <a:ea typeface="Noto Serif CJK SC"/>
                <a:cs typeface="Mangal" panose="02040503050203030202" pitchFamily="18" charset="0"/>
              </a:rPr>
              <a:t>l</a:t>
            </a:r>
            <a:r>
              <a:rPr kumimoji="0" lang="en-US" altLang="zh-CN" sz="1400" b="1" i="1" u="none" strike="noStrike" cap="none" normalizeH="0" baseline="0" dirty="0">
                <a:ln>
                  <a:noFill/>
                </a:ln>
                <a:solidFill>
                  <a:srgbClr val="000000"/>
                </a:solidFill>
                <a:effectLst/>
                <a:ea typeface="Noto Serif CJK SC"/>
                <a:cs typeface="Mangal" panose="02040503050203030202" pitchFamily="18" charset="0"/>
              </a:rPr>
              <a:t> </a:t>
            </a:r>
            <a:r>
              <a:rPr kumimoji="0" lang="hi-IN" altLang="zh-CN" sz="1400" b="1" i="1" u="none" strike="noStrike" cap="none" normalizeH="0" baseline="0" dirty="0">
                <a:ln>
                  <a:noFill/>
                </a:ln>
                <a:solidFill>
                  <a:srgbClr val="000000"/>
                </a:solidFill>
                <a:effectLst/>
                <a:ea typeface="Noto Serif CJK SC"/>
                <a:cs typeface="Mangal" panose="02040503050203030202" pitchFamily="18" charset="0"/>
              </a:rPr>
              <a:t>Values **</a:t>
            </a:r>
            <a:endParaRPr kumimoji="0" lang="en-US" altLang="zh-CN" sz="1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a:ln>
                  <a:noFill/>
                </a:ln>
                <a:solidFill>
                  <a:srgbClr val="000000"/>
                </a:solidFill>
                <a:effectLst/>
                <a:ea typeface="Noto Serif CJK SC"/>
                <a:cs typeface="Lohit Devanagari"/>
              </a:rPr>
              <a:t>* size not available in this material</a:t>
            </a:r>
            <a:br>
              <a:rPr kumimoji="0" lang="en-US" altLang="zh-CN" sz="1400" b="0" i="0" u="none" strike="noStrike" cap="none" normalizeH="0" baseline="0" dirty="0">
                <a:ln>
                  <a:noFill/>
                </a:ln>
                <a:solidFill>
                  <a:srgbClr val="000000"/>
                </a:solidFill>
                <a:effectLst/>
                <a:ea typeface="Noto Serif CJK SC"/>
                <a:cs typeface="Lohit Devanagari"/>
              </a:rPr>
            </a:br>
            <a:r>
              <a:rPr kumimoji="0" lang="en-US" altLang="zh-CN" sz="1400" b="0" i="0" u="none" strike="noStrike" cap="none" normalizeH="0" baseline="0" dirty="0">
                <a:ln>
                  <a:noFill/>
                </a:ln>
                <a:solidFill>
                  <a:srgbClr val="000000"/>
                </a:solidFill>
                <a:effectLst/>
                <a:ea typeface="Noto Serif CJK SC"/>
                <a:cs typeface="Lohit Devanagari"/>
              </a:rPr>
              <a:t>** L= µH/100 turns</a:t>
            </a:r>
            <a:br>
              <a:rPr kumimoji="0" lang="en-US" altLang="zh-CN" sz="1400" b="0" i="0" u="none" strike="noStrike" cap="none" normalizeH="0" baseline="0" dirty="0">
                <a:ln>
                  <a:noFill/>
                </a:ln>
                <a:solidFill>
                  <a:srgbClr val="000000"/>
                </a:solidFill>
                <a:effectLst/>
                <a:latin typeface="Times New Roman" panose="02020603050405020304" pitchFamily="18" charset="0"/>
                <a:ea typeface="Noto Serif CJK SC"/>
                <a:cs typeface="Lohit Devanagari"/>
              </a:rPr>
            </a:br>
            <a:br>
              <a:rPr kumimoji="0" lang="en-US" altLang="zh-CN" sz="1400" b="0" i="0" u="none" strike="noStrike" cap="none" normalizeH="0" baseline="0" dirty="0">
                <a:ln>
                  <a:noFill/>
                </a:ln>
                <a:solidFill>
                  <a:srgbClr val="000000"/>
                </a:solidFill>
                <a:effectLst/>
                <a:latin typeface="Times New Roman" panose="02020603050405020304" pitchFamily="18" charset="0"/>
                <a:ea typeface="Noto Serif CJK SC"/>
                <a:cs typeface="Lohit Devanagari"/>
              </a:rPr>
            </a:br>
            <a:endParaRPr kumimoji="0" lang="en-US" altLang="zh-CN" sz="1800" b="0" i="0" u="none" strike="noStrike" cap="none" normalizeH="0" baseline="0" dirty="0">
              <a:ln>
                <a:noFill/>
              </a:ln>
              <a:solidFill>
                <a:schemeClr val="tx1"/>
              </a:solidFill>
              <a:effectLst/>
              <a:latin typeface="Arial" panose="020B0604020202020204" pitchFamily="34" charset="0"/>
            </a:endParaRPr>
          </a:p>
        </p:txBody>
      </p:sp>
      <p:graphicFrame>
        <p:nvGraphicFramePr>
          <p:cNvPr id="13" name="Table 12">
            <a:extLst>
              <a:ext uri="{FF2B5EF4-FFF2-40B4-BE49-F238E27FC236}">
                <a16:creationId xmlns:a16="http://schemas.microsoft.com/office/drawing/2014/main" id="{7FDB77BF-6B3E-4548-BFBB-C6343474D226}"/>
              </a:ext>
            </a:extLst>
          </p:cNvPr>
          <p:cNvGraphicFramePr>
            <a:graphicFrameLocks noGrp="1"/>
          </p:cNvGraphicFramePr>
          <p:nvPr/>
        </p:nvGraphicFramePr>
        <p:xfrm>
          <a:off x="4571847" y="1351815"/>
          <a:ext cx="6939580" cy="3474720"/>
        </p:xfrm>
        <a:graphic>
          <a:graphicData uri="http://schemas.openxmlformats.org/drawingml/2006/table">
            <a:tbl>
              <a:tblPr firstRow="1" firstCol="1" bandRow="1">
                <a:tableStyleId>{5C22544A-7EE6-4342-B048-85BDC9FD1C3A}</a:tableStyleId>
              </a:tblPr>
              <a:tblGrid>
                <a:gridCol w="712609">
                  <a:extLst>
                    <a:ext uri="{9D8B030D-6E8A-4147-A177-3AD203B41FA5}">
                      <a16:colId xmlns:a16="http://schemas.microsoft.com/office/drawing/2014/main" val="3570197222"/>
                    </a:ext>
                  </a:extLst>
                </a:gridCol>
                <a:gridCol w="704954">
                  <a:extLst>
                    <a:ext uri="{9D8B030D-6E8A-4147-A177-3AD203B41FA5}">
                      <a16:colId xmlns:a16="http://schemas.microsoft.com/office/drawing/2014/main" val="1259725551"/>
                    </a:ext>
                  </a:extLst>
                </a:gridCol>
                <a:gridCol w="689643">
                  <a:extLst>
                    <a:ext uri="{9D8B030D-6E8A-4147-A177-3AD203B41FA5}">
                      <a16:colId xmlns:a16="http://schemas.microsoft.com/office/drawing/2014/main" val="946125020"/>
                    </a:ext>
                  </a:extLst>
                </a:gridCol>
                <a:gridCol w="689643">
                  <a:extLst>
                    <a:ext uri="{9D8B030D-6E8A-4147-A177-3AD203B41FA5}">
                      <a16:colId xmlns:a16="http://schemas.microsoft.com/office/drawing/2014/main" val="451945675"/>
                    </a:ext>
                  </a:extLst>
                </a:gridCol>
                <a:gridCol w="689643">
                  <a:extLst>
                    <a:ext uri="{9D8B030D-6E8A-4147-A177-3AD203B41FA5}">
                      <a16:colId xmlns:a16="http://schemas.microsoft.com/office/drawing/2014/main" val="3827651665"/>
                    </a:ext>
                  </a:extLst>
                </a:gridCol>
                <a:gridCol w="689643">
                  <a:extLst>
                    <a:ext uri="{9D8B030D-6E8A-4147-A177-3AD203B41FA5}">
                      <a16:colId xmlns:a16="http://schemas.microsoft.com/office/drawing/2014/main" val="1184369715"/>
                    </a:ext>
                  </a:extLst>
                </a:gridCol>
                <a:gridCol w="689643">
                  <a:extLst>
                    <a:ext uri="{9D8B030D-6E8A-4147-A177-3AD203B41FA5}">
                      <a16:colId xmlns:a16="http://schemas.microsoft.com/office/drawing/2014/main" val="1137699684"/>
                    </a:ext>
                  </a:extLst>
                </a:gridCol>
                <a:gridCol w="673638">
                  <a:extLst>
                    <a:ext uri="{9D8B030D-6E8A-4147-A177-3AD203B41FA5}">
                      <a16:colId xmlns:a16="http://schemas.microsoft.com/office/drawing/2014/main" val="3097658971"/>
                    </a:ext>
                  </a:extLst>
                </a:gridCol>
                <a:gridCol w="697298">
                  <a:extLst>
                    <a:ext uri="{9D8B030D-6E8A-4147-A177-3AD203B41FA5}">
                      <a16:colId xmlns:a16="http://schemas.microsoft.com/office/drawing/2014/main" val="2850404221"/>
                    </a:ext>
                  </a:extLst>
                </a:gridCol>
                <a:gridCol w="702866">
                  <a:extLst>
                    <a:ext uri="{9D8B030D-6E8A-4147-A177-3AD203B41FA5}">
                      <a16:colId xmlns:a16="http://schemas.microsoft.com/office/drawing/2014/main" val="1169060318"/>
                    </a:ext>
                  </a:extLst>
                </a:gridCol>
              </a:tblGrid>
              <a:tr h="180903">
                <a:tc>
                  <a:txBody>
                    <a:bodyPr/>
                    <a:lstStyle/>
                    <a:p>
                      <a:pPr marL="0" marR="0" algn="ctr">
                        <a:spcBef>
                          <a:spcPts val="0"/>
                        </a:spcBef>
                        <a:spcAft>
                          <a:spcPts val="0"/>
                        </a:spcAft>
                      </a:pPr>
                      <a:r>
                        <a:rPr lang="en-US" sz="1200" kern="150">
                          <a:effectLst/>
                        </a:rPr>
                        <a:t>Core Size</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12/17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0</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806734512"/>
                  </a:ext>
                </a:extLst>
              </a:tr>
              <a:tr h="180903">
                <a:tc>
                  <a:txBody>
                    <a:bodyPr/>
                    <a:lstStyle/>
                    <a:p>
                      <a:pPr marL="0" marR="0">
                        <a:spcBef>
                          <a:spcPts val="0"/>
                        </a:spcBef>
                        <a:spcAft>
                          <a:spcPts val="0"/>
                        </a:spcAft>
                      </a:pPr>
                      <a:r>
                        <a:rPr lang="en-US" sz="1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extLst>
                  <a:ext uri="{0D108BD9-81ED-4DB2-BD59-A6C34878D82A}">
                    <a16:rowId xmlns:a16="http://schemas.microsoft.com/office/drawing/2014/main" val="1406909038"/>
                  </a:ext>
                </a:extLst>
              </a:tr>
              <a:tr h="180903">
                <a:tc>
                  <a:txBody>
                    <a:bodyPr/>
                    <a:lstStyle/>
                    <a:p>
                      <a:pPr marL="0" marR="0" algn="ctr">
                        <a:spcBef>
                          <a:spcPts val="0"/>
                        </a:spcBef>
                        <a:spcAft>
                          <a:spcPts val="0"/>
                        </a:spcAft>
                      </a:pPr>
                      <a:r>
                        <a:rPr lang="en-US" sz="1200" kern="150">
                          <a:effectLst/>
                        </a:rPr>
                        <a:t>T-12-(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945326626"/>
                  </a:ext>
                </a:extLst>
              </a:tr>
              <a:tr h="180903">
                <a:tc>
                  <a:txBody>
                    <a:bodyPr/>
                    <a:lstStyle/>
                    <a:p>
                      <a:pPr marL="0" marR="0" algn="ctr">
                        <a:spcBef>
                          <a:spcPts val="0"/>
                        </a:spcBef>
                        <a:spcAft>
                          <a:spcPts val="0"/>
                        </a:spcAft>
                      </a:pPr>
                      <a:r>
                        <a:rPr lang="en-US" sz="1200" kern="150">
                          <a:effectLst/>
                        </a:rPr>
                        <a:t>T-16-(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967289893"/>
                  </a:ext>
                </a:extLst>
              </a:tr>
              <a:tr h="180903">
                <a:tc>
                  <a:txBody>
                    <a:bodyPr/>
                    <a:lstStyle/>
                    <a:p>
                      <a:pPr marL="0" marR="0" algn="ctr">
                        <a:spcBef>
                          <a:spcPts val="0"/>
                        </a:spcBef>
                        <a:spcAft>
                          <a:spcPts val="0"/>
                        </a:spcAft>
                      </a:pPr>
                      <a:r>
                        <a:rPr lang="en-US" sz="1200" kern="150">
                          <a:effectLst/>
                        </a:rPr>
                        <a:t>T-20-(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86452741"/>
                  </a:ext>
                </a:extLst>
              </a:tr>
              <a:tr h="180903">
                <a:tc>
                  <a:txBody>
                    <a:bodyPr/>
                    <a:lstStyle/>
                    <a:p>
                      <a:pPr marL="0" marR="0" algn="ctr">
                        <a:spcBef>
                          <a:spcPts val="0"/>
                        </a:spcBef>
                        <a:spcAft>
                          <a:spcPts val="0"/>
                        </a:spcAft>
                      </a:pPr>
                      <a:r>
                        <a:rPr lang="en-US" sz="1200" kern="150">
                          <a:effectLst/>
                        </a:rPr>
                        <a:t>T-25-(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dirty="0">
                          <a:effectLst/>
                        </a:rPr>
                        <a:t>70</a:t>
                      </a:r>
                      <a:endParaRPr lang="en-US" sz="1200" kern="150" dirty="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796816802"/>
                  </a:ext>
                </a:extLst>
              </a:tr>
              <a:tr h="180903">
                <a:tc>
                  <a:txBody>
                    <a:bodyPr/>
                    <a:lstStyle/>
                    <a:p>
                      <a:pPr marL="0" marR="0" algn="ctr">
                        <a:spcBef>
                          <a:spcPts val="0"/>
                        </a:spcBef>
                        <a:spcAft>
                          <a:spcPts val="0"/>
                        </a:spcAft>
                      </a:pPr>
                      <a:r>
                        <a:rPr lang="en-US" sz="1200" kern="150">
                          <a:effectLst/>
                        </a:rPr>
                        <a:t>T-30-(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544232903"/>
                  </a:ext>
                </a:extLst>
              </a:tr>
              <a:tr h="180903">
                <a:tc>
                  <a:txBody>
                    <a:bodyPr/>
                    <a:lstStyle/>
                    <a:p>
                      <a:pPr marL="0" marR="0" algn="ctr">
                        <a:spcBef>
                          <a:spcPts val="0"/>
                        </a:spcBef>
                        <a:spcAft>
                          <a:spcPts val="0"/>
                        </a:spcAft>
                      </a:pPr>
                      <a:r>
                        <a:rPr lang="en-US" sz="1200" kern="150">
                          <a:effectLst/>
                        </a:rPr>
                        <a:t>T-37-(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4.9</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516689460"/>
                  </a:ext>
                </a:extLst>
              </a:tr>
              <a:tr h="180903">
                <a:tc>
                  <a:txBody>
                    <a:bodyPr/>
                    <a:lstStyle/>
                    <a:p>
                      <a:pPr marL="0" marR="0" algn="ctr">
                        <a:spcBef>
                          <a:spcPts val="0"/>
                        </a:spcBef>
                        <a:spcAft>
                          <a:spcPts val="0"/>
                        </a:spcAft>
                      </a:pPr>
                      <a:r>
                        <a:rPr lang="en-US" sz="1200" kern="150">
                          <a:effectLst/>
                        </a:rPr>
                        <a:t>T-44-(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501785840"/>
                  </a:ext>
                </a:extLst>
              </a:tr>
              <a:tr h="180903">
                <a:tc>
                  <a:txBody>
                    <a:bodyPr/>
                    <a:lstStyle/>
                    <a:p>
                      <a:pPr marL="0" marR="0" algn="ctr">
                        <a:spcBef>
                          <a:spcPts val="0"/>
                        </a:spcBef>
                        <a:spcAft>
                          <a:spcPts val="0"/>
                        </a:spcAft>
                      </a:pPr>
                      <a:r>
                        <a:rPr lang="en-US" sz="1200" kern="150">
                          <a:effectLst/>
                        </a:rPr>
                        <a:t>T-50-(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6.4</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911504077"/>
                  </a:ext>
                </a:extLst>
              </a:tr>
              <a:tr h="180903">
                <a:tc>
                  <a:txBody>
                    <a:bodyPr/>
                    <a:lstStyle/>
                    <a:p>
                      <a:pPr marL="0" marR="0" algn="ctr">
                        <a:spcBef>
                          <a:spcPts val="0"/>
                        </a:spcBef>
                        <a:spcAft>
                          <a:spcPts val="0"/>
                        </a:spcAft>
                      </a:pPr>
                      <a:r>
                        <a:rPr lang="en-US" sz="1200" kern="150">
                          <a:effectLst/>
                        </a:rPr>
                        <a:t>T-68-(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890783685"/>
                  </a:ext>
                </a:extLst>
              </a:tr>
              <a:tr h="180903">
                <a:tc>
                  <a:txBody>
                    <a:bodyPr/>
                    <a:lstStyle/>
                    <a:p>
                      <a:pPr marL="0" marR="0" algn="ctr">
                        <a:spcBef>
                          <a:spcPts val="0"/>
                        </a:spcBef>
                        <a:spcAft>
                          <a:spcPts val="0"/>
                        </a:spcAft>
                      </a:pPr>
                      <a:r>
                        <a:rPr lang="en-US" sz="1200" kern="150">
                          <a:effectLst/>
                        </a:rPr>
                        <a:t>T-80-(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241332567"/>
                  </a:ext>
                </a:extLst>
              </a:tr>
              <a:tr h="180903">
                <a:tc>
                  <a:txBody>
                    <a:bodyPr/>
                    <a:lstStyle/>
                    <a:p>
                      <a:pPr marL="0" marR="0" algn="ctr">
                        <a:spcBef>
                          <a:spcPts val="0"/>
                        </a:spcBef>
                        <a:spcAft>
                          <a:spcPts val="0"/>
                        </a:spcAft>
                      </a:pPr>
                      <a:r>
                        <a:rPr lang="en-US" sz="1200" kern="150">
                          <a:effectLst/>
                        </a:rPr>
                        <a:t>T-94-(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10.6</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018419164"/>
                  </a:ext>
                </a:extLst>
              </a:tr>
              <a:tr h="180903">
                <a:tc>
                  <a:txBody>
                    <a:bodyPr/>
                    <a:lstStyle/>
                    <a:p>
                      <a:pPr marL="0" marR="0" algn="ctr">
                        <a:spcBef>
                          <a:spcPts val="0"/>
                        </a:spcBef>
                        <a:spcAft>
                          <a:spcPts val="0"/>
                        </a:spcAft>
                      </a:pPr>
                      <a:r>
                        <a:rPr lang="en-US" sz="1200" kern="150">
                          <a:effectLst/>
                        </a:rPr>
                        <a:t>T-106-(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092601845"/>
                  </a:ext>
                </a:extLst>
              </a:tr>
              <a:tr h="180903">
                <a:tc>
                  <a:txBody>
                    <a:bodyPr/>
                    <a:lstStyle/>
                    <a:p>
                      <a:pPr marL="0" marR="0" algn="ctr">
                        <a:spcBef>
                          <a:spcPts val="0"/>
                        </a:spcBef>
                        <a:spcAft>
                          <a:spcPts val="0"/>
                        </a:spcAft>
                      </a:pPr>
                      <a:r>
                        <a:rPr lang="en-US" sz="1200" kern="150">
                          <a:effectLst/>
                        </a:rPr>
                        <a:t>T-130-(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282261589"/>
                  </a:ext>
                </a:extLst>
              </a:tr>
              <a:tr h="180903">
                <a:tc>
                  <a:txBody>
                    <a:bodyPr/>
                    <a:lstStyle/>
                    <a:p>
                      <a:pPr marL="0" marR="0" algn="ctr">
                        <a:spcBef>
                          <a:spcPts val="0"/>
                        </a:spcBef>
                        <a:spcAft>
                          <a:spcPts val="0"/>
                        </a:spcAft>
                      </a:pPr>
                      <a:r>
                        <a:rPr lang="en-US" sz="1200" kern="150">
                          <a:effectLst/>
                        </a:rPr>
                        <a:t>T-157-(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121925904"/>
                  </a:ext>
                </a:extLst>
              </a:tr>
              <a:tr h="180903">
                <a:tc>
                  <a:txBody>
                    <a:bodyPr/>
                    <a:lstStyle/>
                    <a:p>
                      <a:pPr marL="0" marR="0" algn="ctr">
                        <a:spcBef>
                          <a:spcPts val="0"/>
                        </a:spcBef>
                        <a:spcAft>
                          <a:spcPts val="0"/>
                        </a:spcAft>
                      </a:pPr>
                      <a:r>
                        <a:rPr lang="en-US" sz="1200" kern="150">
                          <a:effectLst/>
                        </a:rPr>
                        <a:t>T-184-(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1690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129457512"/>
                  </a:ext>
                </a:extLst>
              </a:tr>
              <a:tr h="180903">
                <a:tc>
                  <a:txBody>
                    <a:bodyPr/>
                    <a:lstStyle/>
                    <a:p>
                      <a:pPr marL="0" marR="0" algn="ctr">
                        <a:spcBef>
                          <a:spcPts val="0"/>
                        </a:spcBef>
                        <a:spcAft>
                          <a:spcPts val="0"/>
                        </a:spcAft>
                      </a:pPr>
                      <a:r>
                        <a:rPr lang="en-US" sz="1200" kern="150">
                          <a:effectLst/>
                        </a:rPr>
                        <a:t>T-200-(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36921941"/>
                  </a:ext>
                </a:extLst>
              </a:tr>
              <a:tr h="180903">
                <a:tc>
                  <a:txBody>
                    <a:bodyPr/>
                    <a:lstStyle/>
                    <a:p>
                      <a:pPr marL="0" marR="0" algn="ctr">
                        <a:spcBef>
                          <a:spcPts val="0"/>
                        </a:spcBef>
                        <a:spcAft>
                          <a:spcPts val="0"/>
                        </a:spcAft>
                      </a:pPr>
                      <a:r>
                        <a:rPr lang="en-US" sz="1200" kern="150">
                          <a:effectLst/>
                        </a:rPr>
                        <a:t>T-200A-(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218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dirty="0">
                          <a:effectLst/>
                        </a:rPr>
                        <a:t>*</a:t>
                      </a:r>
                      <a:endParaRPr lang="en-US" sz="1200" kern="150" dirty="0">
                        <a:effectLst/>
                        <a:latin typeface="Liberation Serif"/>
                        <a:ea typeface="Noto Serif CJK SC"/>
                        <a:cs typeface="Lohit Devanagari"/>
                      </a:endParaRPr>
                    </a:p>
                  </a:txBody>
                  <a:tcPr marL="0" marR="0" marT="0" marB="0"/>
                </a:tc>
                <a:extLst>
                  <a:ext uri="{0D108BD9-81ED-4DB2-BD59-A6C34878D82A}">
                    <a16:rowId xmlns:a16="http://schemas.microsoft.com/office/drawing/2014/main" val="3848783819"/>
                  </a:ext>
                </a:extLst>
              </a:tr>
            </a:tbl>
          </a:graphicData>
        </a:graphic>
      </p:graphicFrame>
      <p:pic>
        <p:nvPicPr>
          <p:cNvPr id="16" name="Image2">
            <a:extLst>
              <a:ext uri="{FF2B5EF4-FFF2-40B4-BE49-F238E27FC236}">
                <a16:creationId xmlns:a16="http://schemas.microsoft.com/office/drawing/2014/main" id="{09484FA9-676C-D645-B20F-ADA061E8C4F6}"/>
              </a:ext>
            </a:extLst>
          </p:cNvPr>
          <p:cNvPicPr/>
          <p:nvPr/>
        </p:nvPicPr>
        <p:blipFill>
          <a:blip r:embed="rId3">
            <a:lum/>
            <a:alphaModFix/>
          </a:blip>
          <a:srcRect/>
          <a:stretch>
            <a:fillRect/>
          </a:stretch>
        </p:blipFill>
        <p:spPr>
          <a:xfrm>
            <a:off x="325104" y="4089287"/>
            <a:ext cx="2956289" cy="2118456"/>
          </a:xfrm>
          <a:prstGeom prst="rect">
            <a:avLst/>
          </a:prstGeom>
          <a:ln>
            <a:noFill/>
            <a:prstDash/>
          </a:ln>
        </p:spPr>
      </p:pic>
    </p:spTree>
    <p:extLst>
      <p:ext uri="{BB962C8B-B14F-4D97-AF65-F5344CB8AC3E}">
        <p14:creationId xmlns:p14="http://schemas.microsoft.com/office/powerpoint/2010/main" val="304003141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GPS spectrum neighborhood</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89</a:t>
            </a:fld>
            <a:endParaRPr lang="en-US"/>
          </a:p>
        </p:txBody>
      </p:sp>
      <p:pic>
        <p:nvPicPr>
          <p:cNvPr id="1025" name="Picture 1" descr="page2image30272896">
            <a:extLst>
              <a:ext uri="{FF2B5EF4-FFF2-40B4-BE49-F238E27FC236}">
                <a16:creationId xmlns:a16="http://schemas.microsoft.com/office/drawing/2014/main" id="{7177748B-48CD-F148-993A-6F0DD71C84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5861" y="1618375"/>
            <a:ext cx="10681252" cy="36215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51584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33185" y="256027"/>
            <a:ext cx="1043841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Receiving Antenna</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50549" y="1717121"/>
                <a:ext cx="8299004" cy="45923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lvl="7" indent="-342900" hangingPunct="0">
                  <a:spcBef>
                    <a:spcPts val="400"/>
                  </a:spcBef>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b="0" i="1" smtClean="0">
                            <a:solidFill>
                              <a:srgbClr val="000000"/>
                            </a:solidFill>
                            <a:latin typeface="Cambria Math" panose="02040503050406030204" pitchFamily="18" charset="0"/>
                            <a:ea typeface="Cambria Math" panose="02040503050406030204" pitchFamily="18" charset="0"/>
                          </a:rPr>
                          <m:t>𝑜</m:t>
                        </m:r>
                      </m:sub>
                    </m:sSub>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h𝐸</m:t>
                    </m:r>
                  </m:oMath>
                </a14:m>
                <a:r>
                  <a:rPr lang="en-US" sz="2000" dirty="0">
                    <a:solidFill>
                      <a:srgbClr val="000000"/>
                    </a:solidFill>
                    <a:ea typeface="Cambria Math" panose="02040503050406030204" pitchFamily="18" charset="0"/>
                  </a:rPr>
                  <a:t>,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h</m:t>
                    </m:r>
                  </m:oMath>
                </a14:m>
                <a:r>
                  <a:rPr lang="en-US" sz="2000" dirty="0">
                    <a:solidFill>
                      <a:srgbClr val="000000"/>
                    </a:solidFill>
                    <a:ea typeface="Cambria Math" panose="02040503050406030204" pitchFamily="18" charset="0"/>
                  </a:rPr>
                  <a:t> is effective antenna length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h</m:t>
                    </m:r>
                    <m:r>
                      <a:rPr lang="en-US" sz="2000" i="1">
                        <a:solidFill>
                          <a:srgbClr val="000000"/>
                        </a:solidFill>
                        <a:latin typeface="Cambria Math" panose="02040503050406030204" pitchFamily="18" charset="0"/>
                        <a:ea typeface="Cambria Math" panose="02040503050406030204" pitchFamily="18" charset="0"/>
                      </a:rPr>
                      <m:t>= </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oMath>
                </a14:m>
                <a:r>
                  <a:rPr lang="en-US" sz="2000" dirty="0">
                    <a:solidFill>
                      <a:srgbClr val="000000"/>
                    </a:solidFill>
                    <a:ea typeface="Cambria Math" panose="02040503050406030204" pitchFamily="18" charset="0"/>
                  </a:rPr>
                  <a:t> for short antenna),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𝑜</m:t>
                        </m:r>
                      </m:sub>
                    </m:sSub>
                  </m:oMath>
                </a14:m>
                <a:r>
                  <a:rPr lang="en-US" sz="2000" dirty="0">
                    <a:solidFill>
                      <a:srgbClr val="000000"/>
                    </a:solidFill>
                    <a:ea typeface="Cambria Math" panose="02040503050406030204" pitchFamily="18" charset="0"/>
                  </a:rPr>
                  <a:t> is open circuit Thevenin voltage.</a:t>
                </a:r>
              </a:p>
              <a:p>
                <a:pPr marL="342900" lvl="7" indent="-342900" hangingPunct="0">
                  <a:spcBef>
                    <a:spcPts val="400"/>
                  </a:spcBef>
                  <a:buFont typeface="Arial" panose="020B0604020202020204" pitchFamily="34" charset="0"/>
                  <a:buChar char="•"/>
                </a:pPr>
                <a:r>
                  <a:rPr lang="en-US" sz="2000" dirty="0">
                    <a:solidFill>
                      <a:srgbClr val="000000"/>
                    </a:solidFill>
                    <a:ea typeface="Cambria Math" panose="02040503050406030204" pitchFamily="18" charset="0"/>
                  </a:rPr>
                  <a:t>For dipole: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𝐸</m:t>
                    </m:r>
                    <m:func>
                      <m:funcPr>
                        <m:ctrlPr>
                          <a:rPr lang="en-US" sz="2000" i="1">
                            <a:solidFill>
                              <a:srgbClr val="000000"/>
                            </a:solidFill>
                            <a:latin typeface="Cambria Math" panose="02040503050406030204" pitchFamily="18" charset="0"/>
                            <a:ea typeface="Cambria Math" panose="02040503050406030204" pitchFamily="18" charset="0"/>
                          </a:rPr>
                        </m:ctrlPr>
                      </m:funcPr>
                      <m:fName>
                        <m:r>
                          <m:rPr>
                            <m:sty m:val="p"/>
                          </m:rPr>
                          <a:rPr lang="en-US" sz="2000">
                            <a:solidFill>
                              <a:srgbClr val="000000"/>
                            </a:solidFill>
                            <a:latin typeface="Cambria Math" panose="02040503050406030204" pitchFamily="18" charset="0"/>
                            <a:ea typeface="Cambria Math" panose="02040503050406030204" pitchFamily="18" charset="0"/>
                          </a:rPr>
                          <m:t>sin</m:t>
                        </m:r>
                      </m:fName>
                      <m:e>
                        <m:d>
                          <m:dPr>
                            <m:ctrlPr>
                              <a:rPr lang="en-US" sz="2000" i="1">
                                <a:solidFill>
                                  <a:srgbClr val="000000"/>
                                </a:solidFill>
                                <a:latin typeface="Cambria Math" panose="02040503050406030204" pitchFamily="18" charset="0"/>
                                <a:ea typeface="Cambria Math" panose="02040503050406030204" pitchFamily="18" charset="0"/>
                              </a:rPr>
                            </m:ctrlPr>
                          </m:dPr>
                          <m:e>
                            <m:r>
                              <a:rPr lang="en-US" sz="2000" i="1">
                                <a:solidFill>
                                  <a:srgbClr val="000000"/>
                                </a:solidFill>
                                <a:latin typeface="Cambria Math" panose="02040503050406030204" pitchFamily="18" charset="0"/>
                                <a:ea typeface="Cambria Math" panose="02040503050406030204" pitchFamily="18" charset="0"/>
                              </a:rPr>
                              <m:t>𝜃</m:t>
                            </m:r>
                          </m:e>
                        </m:d>
                      </m:e>
                    </m:func>
                  </m:oMath>
                </a14:m>
                <a:r>
                  <a:rPr lang="en-US" sz="2000" dirty="0">
                    <a:solidFill>
                      <a:srgbClr val="000000"/>
                    </a:solidFill>
                    <a:ea typeface="Cambria Math" panose="02040503050406030204" pitchFamily="18" charset="0"/>
                  </a:rPr>
                  <a:t>, so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rPr>
                      <m:t>h</m:t>
                    </m:r>
                    <m:r>
                      <a:rPr lang="en-US" sz="2000" b="0" i="1" smtClean="0">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r>
                      <m:rPr>
                        <m:sty m:val="p"/>
                      </m:rPr>
                      <a:rPr lang="en-US" sz="2000" b="0" i="0" smtClean="0">
                        <a:solidFill>
                          <a:srgbClr val="000000"/>
                        </a:solidFill>
                        <a:latin typeface="Cambria Math" panose="02040503050406030204" pitchFamily="18" charset="0"/>
                        <a:ea typeface="Cambria Math" panose="02040503050406030204" pitchFamily="18" charset="0"/>
                      </a:rPr>
                      <m:t>sin</m:t>
                    </m:r>
                    <m:r>
                      <a:rPr lang="en-US" sz="2000" b="0" i="1" smtClean="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𝜃</m:t>
                    </m:r>
                    <m:r>
                      <a:rPr lang="en-US" sz="2000" b="0" i="1" smtClean="0">
                        <a:solidFill>
                          <a:srgbClr val="000000"/>
                        </a:solidFill>
                        <a:latin typeface="Cambria Math" panose="02040503050406030204" pitchFamily="18" charset="0"/>
                        <a:ea typeface="Cambria Math" panose="02040503050406030204" pitchFamily="18" charset="0"/>
                      </a:rPr>
                      <m:t>)</m:t>
                    </m:r>
                  </m:oMath>
                </a14:m>
                <a:r>
                  <a:rPr lang="en-US" sz="2000" dirty="0">
                    <a:solidFill>
                      <a:srgbClr val="000000"/>
                    </a:solidFill>
                    <a:ea typeface="Cambria Math" panose="02040503050406030204" pitchFamily="18" charset="0"/>
                  </a:rPr>
                  <a:t>.</a:t>
                </a:r>
              </a:p>
              <a:p>
                <a:pPr marL="342900" lvl="7" indent="-342900" hangingPunct="0">
                  <a:spcBef>
                    <a:spcPts val="400"/>
                  </a:spcBef>
                  <a:buFont typeface="Arial" panose="020B0604020202020204" pitchFamily="34" charset="0"/>
                  <a:buChar char="•"/>
                </a:pPr>
                <a:r>
                  <a:rPr lang="en-US" sz="2000" dirty="0">
                    <a:solidFill>
                      <a:srgbClr val="000000"/>
                    </a:solidFill>
                  </a:rPr>
                  <a:t>The effective area is </a:t>
                </a:r>
                <a14:m>
                  <m:oMath xmlns:m="http://schemas.openxmlformats.org/officeDocument/2006/math">
                    <m:r>
                      <a:rPr lang="en-US" sz="2000" i="1">
                        <a:solidFill>
                          <a:srgbClr val="000000"/>
                        </a:solidFill>
                        <a:latin typeface="Cambria Math" panose="02040503050406030204" pitchFamily="18" charset="0"/>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dirty="0" smtClean="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 </m:t>
                    </m:r>
                    <m:f>
                      <m:fPr>
                        <m:ctrlPr>
                          <a:rPr lang="en-US" sz="2000" i="1" dirty="0">
                            <a:solidFill>
                              <a:srgbClr val="000000"/>
                            </a:solidFill>
                            <a:latin typeface="Cambria Math" panose="02040503050406030204" pitchFamily="18" charset="0"/>
                            <a:ea typeface="Cambria Math" panose="02040503050406030204" pitchFamily="18" charset="0"/>
                          </a:rPr>
                        </m:ctrlPr>
                      </m:fPr>
                      <m:num>
                        <m:sSub>
                          <m:sSubPr>
                            <m:ctrlPr>
                              <a:rPr lang="en-US" sz="2000" i="1" dirty="0">
                                <a:solidFill>
                                  <a:srgbClr val="000000"/>
                                </a:solidFill>
                                <a:latin typeface="Cambria Math" panose="02040503050406030204" pitchFamily="18" charset="0"/>
                                <a:ea typeface="Cambria Math" panose="02040503050406030204" pitchFamily="18" charset="0"/>
                              </a:rPr>
                            </m:ctrlPr>
                          </m:sSubPr>
                          <m:e>
                            <m:r>
                              <a:rPr lang="en-US" sz="2000" i="1" dirty="0">
                                <a:solidFill>
                                  <a:srgbClr val="000000"/>
                                </a:solidFill>
                                <a:latin typeface="Cambria Math" panose="02040503050406030204" pitchFamily="18" charset="0"/>
                                <a:ea typeface="Cambria Math" panose="02040503050406030204" pitchFamily="18" charset="0"/>
                              </a:rPr>
                              <m:t>𝑃</m:t>
                            </m:r>
                          </m:e>
                          <m:sub>
                            <m:r>
                              <a:rPr lang="en-US" sz="2000" i="1" dirty="0">
                                <a:solidFill>
                                  <a:srgbClr val="000000"/>
                                </a:solidFill>
                                <a:latin typeface="Cambria Math" panose="02040503050406030204" pitchFamily="18" charset="0"/>
                                <a:ea typeface="Cambria Math" panose="02040503050406030204" pitchFamily="18" charset="0"/>
                              </a:rPr>
                              <m:t>𝑟</m:t>
                            </m:r>
                          </m:sub>
                        </m:sSub>
                      </m:num>
                      <m:den>
                        <m:r>
                          <a:rPr lang="en-US" sz="2000" i="1" dirty="0">
                            <a:solidFill>
                              <a:srgbClr val="000000"/>
                            </a:solidFill>
                            <a:latin typeface="Cambria Math" panose="02040503050406030204" pitchFamily="18" charset="0"/>
                            <a:ea typeface="Cambria Math" panose="02040503050406030204" pitchFamily="18" charset="0"/>
                          </a:rPr>
                          <m:t>𝑆</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𝜙</m:t>
                        </m:r>
                        <m:r>
                          <a:rPr lang="en-US" sz="2000" i="1" dirty="0">
                            <a:solidFill>
                              <a:srgbClr val="000000"/>
                            </a:solidFill>
                            <a:latin typeface="Cambria Math" panose="02040503050406030204" pitchFamily="18" charset="0"/>
                            <a:ea typeface="Cambria Math" panose="02040503050406030204" pitchFamily="18" charset="0"/>
                          </a:rPr>
                          <m:t>)</m:t>
                        </m:r>
                      </m:den>
                    </m:f>
                  </m:oMath>
                </a14:m>
                <a:r>
                  <a:rPr lang="en-US" sz="2000" i="1" dirty="0">
                    <a:solidFill>
                      <a:srgbClr val="000000"/>
                    </a:solidFill>
                    <a:latin typeface="Cambria Math" panose="02040503050406030204" pitchFamily="18" charset="0"/>
                  </a:rPr>
                  <a:t>  </a:t>
                </a:r>
                <a:r>
                  <a:rPr lang="en-US" sz="2000" dirty="0">
                    <a:solidFill>
                      <a:srgbClr val="000000"/>
                    </a:solidFill>
                  </a:rPr>
                  <a:t>(This is proved later.)</a:t>
                </a:r>
                <a:r>
                  <a:rPr lang="en-US" sz="2000" i="1" dirty="0">
                    <a:solidFill>
                      <a:srgbClr val="000000"/>
                    </a:solidFill>
                    <a:latin typeface="Cambria Math" panose="02040503050406030204" pitchFamily="18" charset="0"/>
                  </a:rPr>
                  <a:t> </a:t>
                </a:r>
                <a:endParaRPr lang="en-US" sz="2000" dirty="0">
                  <a:solidFill>
                    <a:srgbClr val="000000"/>
                  </a:solidFill>
                  <a:latin typeface="Calibri" panose="020F0502020204030204" pitchFamily="34" charset="0"/>
                  <a:cs typeface="Calibri" panose="020F0502020204030204" pitchFamily="34" charset="0"/>
                </a:endParaRPr>
              </a:p>
              <a:p>
                <a:pPr marL="342900" lvl="2" indent="-342900" hangingPunct="0">
                  <a:buFont typeface="Arial" panose="020B0604020202020204" pitchFamily="34" charset="0"/>
                  <a:buChar char="•"/>
                </a:pPr>
                <a:r>
                  <a:rPr lang="en-US" sz="2000" dirty="0">
                    <a:solidFill>
                      <a:srgbClr val="000000"/>
                    </a:solidFill>
                    <a:latin typeface="Calibri" panose="020F0502020204030204" pitchFamily="34" charset="0"/>
                    <a:cs typeface="Calibri" panose="020F0502020204030204" pitchFamily="34" charset="0"/>
                  </a:rPr>
                  <a:t>By reciprocity,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dirty="0">
                        <a:solidFill>
                          <a:srgbClr val="000000"/>
                        </a:solidFill>
                        <a:latin typeface="Cambria Math" panose="02040503050406030204" pitchFamily="18" charset="0"/>
                        <a:ea typeface="Cambria Math" panose="02040503050406030204" pitchFamily="18" charset="0"/>
                      </a:rPr>
                      <m:t>= </m:t>
                    </m:r>
                    <m:f>
                      <m:fPr>
                        <m:ctrlPr>
                          <a:rPr lang="en-US" sz="2000" i="1" dirty="0">
                            <a:solidFill>
                              <a:srgbClr val="000000"/>
                            </a:solidFill>
                            <a:latin typeface="Cambria Math" panose="02040503050406030204" pitchFamily="18" charset="0"/>
                            <a:ea typeface="Cambria Math" panose="02040503050406030204" pitchFamily="18" charset="0"/>
                          </a:rPr>
                        </m:ctrlPr>
                      </m:fPr>
                      <m:num>
                        <m:sSup>
                          <m:sSupPr>
                            <m:ctrlPr>
                              <a:rPr lang="en-US" sz="2000" i="1" dirty="0">
                                <a:solidFill>
                                  <a:srgbClr val="000000"/>
                                </a:solidFill>
                                <a:latin typeface="Cambria Math" panose="02040503050406030204" pitchFamily="18" charset="0"/>
                                <a:ea typeface="Cambria Math" panose="02040503050406030204" pitchFamily="18" charset="0"/>
                              </a:rPr>
                            </m:ctrlPr>
                          </m:sSupPr>
                          <m:e>
                            <m:r>
                              <a:rPr lang="en-US" sz="2000" i="1" dirty="0">
                                <a:solidFill>
                                  <a:srgbClr val="000000"/>
                                </a:solidFill>
                                <a:latin typeface="Cambria Math" panose="02040503050406030204" pitchFamily="18" charset="0"/>
                                <a:ea typeface="Cambria Math" panose="02040503050406030204" pitchFamily="18" charset="0"/>
                              </a:rPr>
                              <m:t>𝜆</m:t>
                            </m:r>
                          </m:e>
                          <m:sup>
                            <m:r>
                              <a:rPr lang="en-US" sz="2000" i="1" dirty="0">
                                <a:solidFill>
                                  <a:srgbClr val="000000"/>
                                </a:solidFill>
                                <a:latin typeface="Cambria Math" panose="02040503050406030204" pitchFamily="18" charset="0"/>
                                <a:ea typeface="Cambria Math" panose="02040503050406030204" pitchFamily="18" charset="0"/>
                              </a:rPr>
                              <m:t>2</m:t>
                            </m:r>
                          </m:sup>
                        </m:sSup>
                      </m:num>
                      <m:den>
                        <m:r>
                          <a:rPr lang="en-US" sz="2000" i="1" dirty="0">
                            <a:solidFill>
                              <a:srgbClr val="000000"/>
                            </a:solidFill>
                            <a:latin typeface="Cambria Math" panose="02040503050406030204" pitchFamily="18" charset="0"/>
                            <a:ea typeface="Cambria Math" panose="02040503050406030204" pitchFamily="18" charset="0"/>
                          </a:rPr>
                          <m:t>4</m:t>
                        </m:r>
                        <m:r>
                          <a:rPr lang="en-US" sz="2000" i="1" dirty="0">
                            <a:solidFill>
                              <a:srgbClr val="000000"/>
                            </a:solidFill>
                            <a:latin typeface="Cambria Math" panose="02040503050406030204" pitchFamily="18" charset="0"/>
                            <a:ea typeface="Cambria Math" panose="02040503050406030204" pitchFamily="18" charset="0"/>
                          </a:rPr>
                          <m:t>𝜋</m:t>
                        </m:r>
                      </m:den>
                    </m:f>
                    <m:r>
                      <a:rPr lang="en-US" sz="2000" i="1" dirty="0">
                        <a:solidFill>
                          <a:srgbClr val="000000"/>
                        </a:solidFill>
                        <a:latin typeface="Cambria Math" panose="02040503050406030204" pitchFamily="18" charset="0"/>
                        <a:ea typeface="Cambria Math" panose="02040503050406030204" pitchFamily="18" charset="0"/>
                      </a:rPr>
                      <m:t>𝐺</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𝑉</m:t>
                                </m:r>
                              </m:e>
                              <m:sub>
                                <m:r>
                                  <a:rPr lang="en-US" sz="2000" i="1">
                                    <a:solidFill>
                                      <a:srgbClr val="000000"/>
                                    </a:solidFill>
                                    <a:latin typeface="Cambria Math" panose="02040503050406030204" pitchFamily="18" charset="0"/>
                                    <a:cs typeface="Calibri" panose="020F0502020204030204" pitchFamily="34" charset="0"/>
                                  </a:rPr>
                                  <m:t>0</m:t>
                                </m:r>
                              </m:sub>
                            </m:sSub>
                            <m:r>
                              <a:rPr lang="en-US" sz="2000" i="1">
                                <a:solidFill>
                                  <a:srgbClr val="000000"/>
                                </a:solidFill>
                                <a:latin typeface="Cambria Math" panose="02040503050406030204" pitchFamily="18" charset="0"/>
                                <a:cs typeface="Calibri" panose="020F0502020204030204" pitchFamily="34" charset="0"/>
                              </a:rPr>
                              <m:t>|</m:t>
                            </m:r>
                          </m:e>
                          <m:sup>
                            <m:r>
                              <a:rPr lang="en-US" sz="2000" i="1">
                                <a:solidFill>
                                  <a:srgbClr val="000000"/>
                                </a:solidFill>
                                <a:latin typeface="Cambria Math" panose="02040503050406030204" pitchFamily="18" charset="0"/>
                                <a:cs typeface="Calibri" panose="020F0502020204030204" pitchFamily="34" charset="0"/>
                              </a:rPr>
                              <m:t>2</m:t>
                            </m:r>
                          </m:sup>
                        </m:sSup>
                      </m:num>
                      <m:den>
                        <m:r>
                          <a:rPr lang="en-US" sz="2000" i="1">
                            <a:solidFill>
                              <a:srgbClr val="000000"/>
                            </a:solidFill>
                            <a:latin typeface="Cambria Math" panose="02040503050406030204" pitchFamily="18" charset="0"/>
                            <a:cs typeface="Calibri" panose="020F0502020204030204" pitchFamily="34" charset="0"/>
                          </a:rPr>
                          <m:t>8</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𝑅</m:t>
                            </m:r>
                          </m:e>
                          <m:sub>
                            <m:r>
                              <a:rPr lang="en-US" sz="2000" i="1">
                                <a:solidFill>
                                  <a:srgbClr val="000000"/>
                                </a:solidFill>
                                <a:latin typeface="Cambria Math" panose="02040503050406030204" pitchFamily="18" charset="0"/>
                                <a:cs typeface="Calibri" panose="020F0502020204030204" pitchFamily="34" charset="0"/>
                              </a:rPr>
                              <m:t>𝑎</m:t>
                            </m:r>
                          </m:sub>
                        </m:sSub>
                      </m:den>
                    </m:f>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h𝐸</m:t>
                            </m:r>
                            <m:r>
                              <a:rPr lang="en-US" sz="2000" i="1">
                                <a:solidFill>
                                  <a:srgbClr val="000000"/>
                                </a:solidFill>
                                <a:latin typeface="Cambria Math" panose="02040503050406030204" pitchFamily="18" charset="0"/>
                                <a:cs typeface="Calibri" panose="020F0502020204030204" pitchFamily="34" charset="0"/>
                              </a:rPr>
                              <m:t>|</m:t>
                            </m:r>
                          </m:e>
                          <m:sup>
                            <m:r>
                              <a:rPr lang="en-US" sz="2000" i="1">
                                <a:solidFill>
                                  <a:srgbClr val="000000"/>
                                </a:solidFill>
                                <a:latin typeface="Cambria Math" panose="02040503050406030204" pitchFamily="18" charset="0"/>
                                <a:cs typeface="Calibri" panose="020F0502020204030204" pitchFamily="34" charset="0"/>
                              </a:rPr>
                              <m:t>2</m:t>
                            </m:r>
                          </m:sup>
                        </m:sSup>
                      </m:num>
                      <m:den>
                        <m:r>
                          <a:rPr lang="en-US" sz="2000" i="1">
                            <a:solidFill>
                              <a:srgbClr val="000000"/>
                            </a:solidFill>
                            <a:latin typeface="Cambria Math" panose="02040503050406030204" pitchFamily="18" charset="0"/>
                            <a:cs typeface="Calibri" panose="020F0502020204030204" pitchFamily="34" charset="0"/>
                          </a:rPr>
                          <m:t>8</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𝑅</m:t>
                            </m:r>
                          </m:e>
                          <m:sub>
                            <m:r>
                              <a:rPr lang="en-US" sz="2000" i="1">
                                <a:solidFill>
                                  <a:srgbClr val="000000"/>
                                </a:solidFill>
                                <a:latin typeface="Cambria Math" panose="02040503050406030204" pitchFamily="18" charset="0"/>
                                <a:cs typeface="Calibri" panose="020F0502020204030204" pitchFamily="34" charset="0"/>
                              </a:rPr>
                              <m:t>𝑎</m:t>
                            </m:r>
                          </m:sub>
                        </m:sSub>
                      </m:den>
                    </m:f>
                  </m:oMath>
                </a14:m>
                <a:r>
                  <a:rPr lang="en-US" sz="2000" dirty="0">
                    <a:solidFill>
                      <a:srgbClr val="000000"/>
                    </a:solidFill>
                    <a:latin typeface="Calibri" panose="020F0502020204030204" pitchFamily="34" charset="0"/>
                    <a:cs typeface="Calibri" panose="020F0502020204030204" pitchFamily="34" charset="0"/>
                  </a:rPr>
                  <a:t>, so </a:t>
                </a: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r>
                          <a:rPr lang="en-US" sz="2000" i="1">
                            <a:solidFill>
                              <a:srgbClr val="000000"/>
                            </a:solidFill>
                            <a:latin typeface="Cambria Math" panose="02040503050406030204" pitchFamily="18" charset="0"/>
                            <a:cs typeface="Calibri" panose="020F0502020204030204" pitchFamily="34" charset="0"/>
                          </a:rPr>
                          <m:t>𝑆</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𝜙</m:t>
                        </m:r>
                        <m:r>
                          <a:rPr lang="en-US" sz="2000" i="1" dirty="0">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oMath>
                </a14:m>
                <a:r>
                  <a:rPr lang="en-US" sz="2000" dirty="0">
                    <a:solidFill>
                      <a:srgbClr val="000000"/>
                    </a:solidFill>
                    <a:latin typeface="Calibri" panose="020F0502020204030204" pitchFamily="34" charset="0"/>
                    <a:cs typeface="Calibri" panose="020F0502020204030204" pitchFamily="34" charset="0"/>
                  </a:rPr>
                  <a:t>, so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oMath>
                </a14:m>
                <a:endParaRPr lang="en-US" sz="2000" dirty="0">
                  <a:solidFill>
                    <a:srgbClr val="000000"/>
                  </a:solidFill>
                  <a:latin typeface="Calibri" panose="020F0502020204030204" pitchFamily="34" charset="0"/>
                  <a:cs typeface="Calibri" panose="020F0502020204030204" pitchFamily="34" charset="0"/>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50549" y="1717121"/>
                <a:ext cx="8299004" cy="4592367"/>
              </a:xfrm>
              <a:prstGeom prst="rect">
                <a:avLst/>
              </a:prstGeom>
              <a:blipFill>
                <a:blip r:embed="rId3"/>
                <a:stretch>
                  <a:fillRect l="-1223" r="-917"/>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a:t>
            </a:fld>
            <a:endParaRPr lang="en-US" dirty="0">
              <a:solidFill>
                <a:schemeClr val="tx1"/>
              </a:solidFill>
            </a:endParaRPr>
          </a:p>
        </p:txBody>
      </p:sp>
      <p:grpSp>
        <p:nvGrpSpPr>
          <p:cNvPr id="28" name="Group 27">
            <a:extLst>
              <a:ext uri="{FF2B5EF4-FFF2-40B4-BE49-F238E27FC236}">
                <a16:creationId xmlns:a16="http://schemas.microsoft.com/office/drawing/2014/main" id="{5D1A2021-B748-5447-99D2-8AB0BD33251A}"/>
              </a:ext>
            </a:extLst>
          </p:cNvPr>
          <p:cNvGrpSpPr/>
          <p:nvPr/>
        </p:nvGrpSpPr>
        <p:grpSpPr>
          <a:xfrm>
            <a:off x="9125256" y="3572353"/>
            <a:ext cx="2898575" cy="2737135"/>
            <a:chOff x="7887899" y="3028332"/>
            <a:chExt cx="3012620" cy="2737135"/>
          </a:xfrm>
        </p:grpSpPr>
        <p:sp>
          <p:nvSpPr>
            <p:cNvPr id="6" name="Rectangle 5">
              <a:extLst>
                <a:ext uri="{FF2B5EF4-FFF2-40B4-BE49-F238E27FC236}">
                  <a16:creationId xmlns:a16="http://schemas.microsoft.com/office/drawing/2014/main" id="{475F660F-D7A6-EB49-B742-88992D84BB2E}"/>
                </a:ext>
              </a:extLst>
            </p:cNvPr>
            <p:cNvSpPr/>
            <p:nvPr/>
          </p:nvSpPr>
          <p:spPr>
            <a:xfrm>
              <a:off x="7887899" y="5426913"/>
              <a:ext cx="3012620" cy="338554"/>
            </a:xfrm>
            <a:prstGeom prst="rect">
              <a:avLst/>
            </a:prstGeom>
          </p:spPr>
          <p:txBody>
            <a:bodyPr wrap="none">
              <a:spAutoFit/>
            </a:bodyPr>
            <a:lstStyle/>
            <a:p>
              <a:r>
                <a:rPr lang="en-US" sz="1600" dirty="0"/>
                <a:t>Dipole Thevenin equivalent circuit</a:t>
              </a:r>
            </a:p>
          </p:txBody>
        </p:sp>
        <p:grpSp>
          <p:nvGrpSpPr>
            <p:cNvPr id="8" name="Group 7">
              <a:extLst>
                <a:ext uri="{FF2B5EF4-FFF2-40B4-BE49-F238E27FC236}">
                  <a16:creationId xmlns:a16="http://schemas.microsoft.com/office/drawing/2014/main" id="{9BC82839-9604-5E40-A8B2-4BD475DCF5B3}"/>
                </a:ext>
              </a:extLst>
            </p:cNvPr>
            <p:cNvGrpSpPr/>
            <p:nvPr/>
          </p:nvGrpSpPr>
          <p:grpSpPr>
            <a:xfrm>
              <a:off x="8216695" y="4472532"/>
              <a:ext cx="543906" cy="523218"/>
              <a:chOff x="7097485" y="3674605"/>
              <a:chExt cx="548640" cy="548640"/>
            </a:xfrm>
          </p:grpSpPr>
          <p:sp>
            <p:nvSpPr>
              <p:cNvPr id="24" name="Freeform 23">
                <a:extLst>
                  <a:ext uri="{FF2B5EF4-FFF2-40B4-BE49-F238E27FC236}">
                    <a16:creationId xmlns:a16="http://schemas.microsoft.com/office/drawing/2014/main" id="{C38F432A-614E-F144-AFB5-DB8EE8BE7CC6}"/>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5" name="Oval 24">
                <a:extLst>
                  <a:ext uri="{FF2B5EF4-FFF2-40B4-BE49-F238E27FC236}">
                    <a16:creationId xmlns:a16="http://schemas.microsoft.com/office/drawing/2014/main" id="{DC6EC889-30F5-E24C-8F53-402D928ACCA1}"/>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9" name="Freeform 8">
              <a:extLst>
                <a:ext uri="{FF2B5EF4-FFF2-40B4-BE49-F238E27FC236}">
                  <a16:creationId xmlns:a16="http://schemas.microsoft.com/office/drawing/2014/main" id="{D80795F6-B2D6-9147-9730-6AA0B034C0D0}"/>
                </a:ext>
              </a:extLst>
            </p:cNvPr>
            <p:cNvSpPr>
              <a:spLocks noChangeAspect="1"/>
            </p:cNvSpPr>
            <p:nvPr/>
          </p:nvSpPr>
          <p:spPr bwMode="auto">
            <a:xfrm>
              <a:off x="8419048" y="371053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 name="Group 210">
              <a:extLst>
                <a:ext uri="{FF2B5EF4-FFF2-40B4-BE49-F238E27FC236}">
                  <a16:creationId xmlns:a16="http://schemas.microsoft.com/office/drawing/2014/main" id="{CE80F29A-EBC9-D341-BEE0-A8F2D3F45D60}"/>
                </a:ext>
              </a:extLst>
            </p:cNvPr>
            <p:cNvGrpSpPr>
              <a:grpSpLocks/>
            </p:cNvGrpSpPr>
            <p:nvPr/>
          </p:nvGrpSpPr>
          <p:grpSpPr bwMode="auto">
            <a:xfrm>
              <a:off x="8342848" y="3088916"/>
              <a:ext cx="304800" cy="762000"/>
              <a:chOff x="3216" y="1728"/>
              <a:chExt cx="192" cy="480"/>
            </a:xfrm>
          </p:grpSpPr>
          <p:sp>
            <p:nvSpPr>
              <p:cNvPr id="20" name="Line 8">
                <a:extLst>
                  <a:ext uri="{FF2B5EF4-FFF2-40B4-BE49-F238E27FC236}">
                    <a16:creationId xmlns:a16="http://schemas.microsoft.com/office/drawing/2014/main" id="{05BAE519-0A74-244C-B54A-06086EF5288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9">
                <a:extLst>
                  <a:ext uri="{FF2B5EF4-FFF2-40B4-BE49-F238E27FC236}">
                    <a16:creationId xmlns:a16="http://schemas.microsoft.com/office/drawing/2014/main" id="{07AAED18-4CDA-C548-A2F2-553476EEBCC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
                <a:extLst>
                  <a:ext uri="{FF2B5EF4-FFF2-40B4-BE49-F238E27FC236}">
                    <a16:creationId xmlns:a16="http://schemas.microsoft.com/office/drawing/2014/main" id="{F25B6832-44AD-ED4B-92DA-775E11F9193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
                <a:extLst>
                  <a:ext uri="{FF2B5EF4-FFF2-40B4-BE49-F238E27FC236}">
                    <a16:creationId xmlns:a16="http://schemas.microsoft.com/office/drawing/2014/main" id="{389390C7-4F2B-A242-8C4D-56451EE93AF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 name="TextBox 11">
              <a:extLst>
                <a:ext uri="{FF2B5EF4-FFF2-40B4-BE49-F238E27FC236}">
                  <a16:creationId xmlns:a16="http://schemas.microsoft.com/office/drawing/2014/main" id="{0A075D93-A97D-954B-9BE2-7F8035C9E5D6}"/>
                </a:ext>
              </a:extLst>
            </p:cNvPr>
            <p:cNvSpPr txBox="1"/>
            <p:nvPr/>
          </p:nvSpPr>
          <p:spPr>
            <a:xfrm>
              <a:off x="8723848" y="3306706"/>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p>
          </p:txBody>
        </p:sp>
        <p:sp>
          <p:nvSpPr>
            <p:cNvPr id="13" name="TextBox 12">
              <a:extLst>
                <a:ext uri="{FF2B5EF4-FFF2-40B4-BE49-F238E27FC236}">
                  <a16:creationId xmlns:a16="http://schemas.microsoft.com/office/drawing/2014/main" id="{7E29A758-E96C-2F44-B0CB-6EAC3F210142}"/>
                </a:ext>
              </a:extLst>
            </p:cNvPr>
            <p:cNvSpPr txBox="1"/>
            <p:nvPr/>
          </p:nvSpPr>
          <p:spPr>
            <a:xfrm>
              <a:off x="8723848" y="3944511"/>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dirty="0">
                <a:solidFill>
                  <a:srgbClr val="000000"/>
                </a:solidFill>
                <a:latin typeface="Calibri"/>
                <a:ea typeface="Calibri"/>
                <a:cs typeface="Calibri"/>
                <a:sym typeface="Calibri"/>
              </a:endParaRPr>
            </a:p>
          </p:txBody>
        </p:sp>
        <p:cxnSp>
          <p:nvCxnSpPr>
            <p:cNvPr id="15" name="Straight Connector 14">
              <a:extLst>
                <a:ext uri="{FF2B5EF4-FFF2-40B4-BE49-F238E27FC236}">
                  <a16:creationId xmlns:a16="http://schemas.microsoft.com/office/drawing/2014/main" id="{49108D76-5E85-3543-ABB5-680E8E6E4112}"/>
                </a:ext>
              </a:extLst>
            </p:cNvPr>
            <p:cNvCxnSpPr>
              <a:cxnSpLocks/>
            </p:cNvCxnSpPr>
            <p:nvPr/>
          </p:nvCxnSpPr>
          <p:spPr>
            <a:xfrm flipH="1">
              <a:off x="8495250" y="5257883"/>
              <a:ext cx="157331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 name="Oval 16">
              <a:extLst>
                <a:ext uri="{FF2B5EF4-FFF2-40B4-BE49-F238E27FC236}">
                  <a16:creationId xmlns:a16="http://schemas.microsoft.com/office/drawing/2014/main" id="{87E6AD9A-AD9A-8545-877D-E4A834693F80}"/>
                </a:ext>
              </a:extLst>
            </p:cNvPr>
            <p:cNvSpPr/>
            <p:nvPr/>
          </p:nvSpPr>
          <p:spPr>
            <a:xfrm>
              <a:off x="10037087" y="5192412"/>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C8B3A8B-2829-6843-8AAC-FA6DEFA2E47B}"/>
                    </a:ext>
                  </a:extLst>
                </p:cNvPr>
                <p:cNvSpPr txBox="1"/>
                <p:nvPr/>
              </p:nvSpPr>
              <p:spPr>
                <a:xfrm>
                  <a:off x="8885735" y="4384366"/>
                  <a:ext cx="1721295" cy="8352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𝑉</m:t>
                            </m:r>
                          </m:e>
                          <m:sub>
                            <m:r>
                              <a:rPr lang="en-US" sz="1600" i="1">
                                <a:solidFill>
                                  <a:srgbClr val="000000"/>
                                </a:solidFill>
                                <a:latin typeface="Cambria Math" panose="02040503050406030204" pitchFamily="18" charset="0"/>
                                <a:cs typeface="Calibri"/>
                                <a:sym typeface="Calibri"/>
                              </a:rPr>
                              <m:t>0</m:t>
                            </m:r>
                          </m:sub>
                        </m:sSub>
                        <m:r>
                          <a:rPr lang="en-US" sz="1600" i="1">
                            <a:solidFill>
                              <a:srgbClr val="000000"/>
                            </a:solidFill>
                            <a:latin typeface="Cambria Math" panose="02040503050406030204" pitchFamily="18" charset="0"/>
                            <a:cs typeface="Calibri"/>
                            <a:sym typeface="Calibri"/>
                          </a:rPr>
                          <m:t>=</m:t>
                        </m:r>
                        <m:f>
                          <m:fPr>
                            <m:ctrlPr>
                              <a:rPr lang="en-US" sz="1600" i="1">
                                <a:solidFill>
                                  <a:srgbClr val="000000"/>
                                </a:solidFill>
                                <a:latin typeface="Cambria Math" panose="02040503050406030204" pitchFamily="18" charset="0"/>
                                <a:cs typeface="Calibri"/>
                                <a:sym typeface="Calibri"/>
                              </a:rPr>
                            </m:ctrlPr>
                          </m:fPr>
                          <m:num>
                            <m:r>
                              <a:rPr lang="en-US" sz="1600" i="1">
                                <a:solidFill>
                                  <a:srgbClr val="000000"/>
                                </a:solidFill>
                                <a:latin typeface="Cambria Math" panose="02040503050406030204" pitchFamily="18" charset="0"/>
                                <a:cs typeface="Calibri"/>
                                <a:sym typeface="Calibri"/>
                              </a:rPr>
                              <m:t>𝐸𝑙</m:t>
                            </m:r>
                          </m:num>
                          <m:den>
                            <m:r>
                              <a:rPr lang="en-US" sz="1600" i="1">
                                <a:solidFill>
                                  <a:srgbClr val="000000"/>
                                </a:solidFill>
                                <a:latin typeface="Cambria Math" panose="02040503050406030204" pitchFamily="18" charset="0"/>
                                <a:cs typeface="Calibri"/>
                                <a:sym typeface="Calibri"/>
                              </a:rPr>
                              <m:t>2</m:t>
                            </m:r>
                          </m:den>
                        </m:f>
                        <m:r>
                          <a:rPr lang="en-US" sz="1600" i="1">
                            <a:solidFill>
                              <a:srgbClr val="000000"/>
                            </a:solidFill>
                            <a:latin typeface="Cambria Math" panose="02040503050406030204" pitchFamily="18" charset="0"/>
                            <a:cs typeface="Calibri"/>
                            <a:sym typeface="Calibri"/>
                          </a:rPr>
                          <m:t> </m:t>
                        </m:r>
                        <m:r>
                          <m:rPr>
                            <m:sty m:val="p"/>
                          </m:rPr>
                          <a:rPr lang="en-US" sz="1600">
                            <a:solidFill>
                              <a:srgbClr val="000000"/>
                            </a:solidFill>
                            <a:latin typeface="Cambria Math" panose="02040503050406030204" pitchFamily="18" charset="0"/>
                            <a:cs typeface="Calibri"/>
                            <a:sym typeface="Calibri"/>
                          </a:rPr>
                          <m:t>sin</m:t>
                        </m:r>
                        <m:r>
                          <a:rPr lang="en-US" sz="1600" i="1">
                            <a:solidFill>
                              <a:srgbClr val="000000"/>
                            </a:solidFill>
                            <a:latin typeface="Cambria Math" panose="02040503050406030204" pitchFamily="18" charset="0"/>
                            <a:cs typeface="Calibri"/>
                            <a:sym typeface="Calibri"/>
                          </a:rPr>
                          <m:t>⁡(</m:t>
                        </m:r>
                        <m:r>
                          <a:rPr lang="en-US" sz="1600" i="1">
                            <a:solidFill>
                              <a:srgbClr val="000000"/>
                            </a:solidFill>
                            <a:latin typeface="Cambria Math" panose="02040503050406030204" pitchFamily="18" charset="0"/>
                            <a:ea typeface="Cambria Math" panose="02040503050406030204" pitchFamily="18" charset="0"/>
                            <a:sym typeface="Calibri"/>
                          </a:rPr>
                          <m:t>𝜃</m:t>
                        </m:r>
                        <m:r>
                          <a:rPr lang="en-US" sz="1600" i="1">
                            <a:solidFill>
                              <a:srgbClr val="000000"/>
                            </a:solidFill>
                            <a:latin typeface="Cambria Math" panose="02040503050406030204" pitchFamily="18" charset="0"/>
                            <a:ea typeface="Cambria Math" panose="02040503050406030204" pitchFamily="18" charset="0"/>
                            <a:sym typeface="Calibri"/>
                          </a:rPr>
                          <m:t>)</m:t>
                        </m:r>
                      </m:oMath>
                    </m:oMathPara>
                  </a14:m>
                  <a:endParaRPr lang="en-US" sz="1600" dirty="0">
                    <a:solidFill>
                      <a:srgbClr val="000000"/>
                    </a:solidFill>
                    <a:latin typeface="Calibri"/>
                    <a:ea typeface="Calibri"/>
                    <a:cs typeface="Calibri"/>
                    <a:sym typeface="Calibri"/>
                  </a:endParaRPr>
                </a:p>
                <a:p>
                  <a:pPr defTabSz="457200" latinLnBrk="1" hangingPunct="0"/>
                  <a:endParaRPr lang="en-US" sz="1600" dirty="0">
                    <a:solidFill>
                      <a:srgbClr val="000000"/>
                    </a:solidFill>
                    <a:latin typeface="Calibri"/>
                    <a:ea typeface="Calibri"/>
                    <a:cs typeface="Calibri"/>
                    <a:sym typeface="Calibri"/>
                  </a:endParaRPr>
                </a:p>
              </p:txBody>
            </p:sp>
          </mc:Choice>
          <mc:Fallback xmlns="">
            <p:sp>
              <p:nvSpPr>
                <p:cNvPr id="19" name="TextBox 18">
                  <a:extLst>
                    <a:ext uri="{FF2B5EF4-FFF2-40B4-BE49-F238E27FC236}">
                      <a16:creationId xmlns:a16="http://schemas.microsoft.com/office/drawing/2014/main" id="{8C8B3A8B-2829-6843-8AAC-FA6DEFA2E47B}"/>
                    </a:ext>
                  </a:extLst>
                </p:cNvPr>
                <p:cNvSpPr txBox="1">
                  <a:spLocks noRot="1" noChangeAspect="1" noMove="1" noResize="1" noEditPoints="1" noAdjustHandles="1" noChangeArrowheads="1" noChangeShapeType="1" noTextEdit="1"/>
                </p:cNvSpPr>
                <p:nvPr/>
              </p:nvSpPr>
              <p:spPr>
                <a:xfrm>
                  <a:off x="8885735" y="4384366"/>
                  <a:ext cx="1721295" cy="835227"/>
                </a:xfrm>
                <a:prstGeom prst="rect">
                  <a:avLst/>
                </a:prstGeom>
                <a:blipFill>
                  <a:blip r:embed="rId4"/>
                  <a:stretch>
                    <a:fillRect l="-758"/>
                  </a:stretch>
                </a:blipFill>
                <a:ln w="12700" cap="flat">
                  <a:noFill/>
                  <a:miter lim="400000"/>
                </a:ln>
                <a:effectLst/>
              </p:spPr>
              <p:txBody>
                <a:bodyPr/>
                <a:lstStyle/>
                <a:p>
                  <a:r>
                    <a:rPr lang="en-US">
                      <a:noFill/>
                    </a:rPr>
                    <a:t> </a:t>
                  </a:r>
                </a:p>
              </p:txBody>
            </p:sp>
          </mc:Fallback>
        </mc:AlternateContent>
        <p:cxnSp>
          <p:nvCxnSpPr>
            <p:cNvPr id="26" name="Straight Connector 25">
              <a:extLst>
                <a:ext uri="{FF2B5EF4-FFF2-40B4-BE49-F238E27FC236}">
                  <a16:creationId xmlns:a16="http://schemas.microsoft.com/office/drawing/2014/main" id="{8440D6E8-DE28-3F4D-8E42-AF1F02DD8918}"/>
                </a:ext>
              </a:extLst>
            </p:cNvPr>
            <p:cNvCxnSpPr>
              <a:cxnSpLocks/>
            </p:cNvCxnSpPr>
            <p:nvPr/>
          </p:nvCxnSpPr>
          <p:spPr>
            <a:xfrm flipH="1">
              <a:off x="8495248" y="4973427"/>
              <a:ext cx="1" cy="28645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9" name="Straight Connector 28">
              <a:extLst>
                <a:ext uri="{FF2B5EF4-FFF2-40B4-BE49-F238E27FC236}">
                  <a16:creationId xmlns:a16="http://schemas.microsoft.com/office/drawing/2014/main" id="{D96D9EB8-E662-A04C-8BFA-411523104D07}"/>
                </a:ext>
              </a:extLst>
            </p:cNvPr>
            <p:cNvCxnSpPr>
              <a:cxnSpLocks/>
            </p:cNvCxnSpPr>
            <p:nvPr/>
          </p:nvCxnSpPr>
          <p:spPr>
            <a:xfrm flipH="1">
              <a:off x="8495250" y="3093803"/>
              <a:ext cx="157331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0" name="Oval 29">
              <a:extLst>
                <a:ext uri="{FF2B5EF4-FFF2-40B4-BE49-F238E27FC236}">
                  <a16:creationId xmlns:a16="http://schemas.microsoft.com/office/drawing/2014/main" id="{15C5AABC-EE5F-FF4C-A262-77A668E542F2}"/>
                </a:ext>
              </a:extLst>
            </p:cNvPr>
            <p:cNvSpPr/>
            <p:nvPr/>
          </p:nvSpPr>
          <p:spPr>
            <a:xfrm>
              <a:off x="10037087" y="3028332"/>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3" name="Group 52">
            <a:extLst>
              <a:ext uri="{FF2B5EF4-FFF2-40B4-BE49-F238E27FC236}">
                <a16:creationId xmlns:a16="http://schemas.microsoft.com/office/drawing/2014/main" id="{7E06519E-90EF-104D-82EA-CCCD24043392}"/>
              </a:ext>
            </a:extLst>
          </p:cNvPr>
          <p:cNvGrpSpPr/>
          <p:nvPr/>
        </p:nvGrpSpPr>
        <p:grpSpPr>
          <a:xfrm>
            <a:off x="9965800" y="333590"/>
            <a:ext cx="1793872" cy="2696340"/>
            <a:chOff x="8977827" y="290426"/>
            <a:chExt cx="1793872" cy="2696340"/>
          </a:xfrm>
        </p:grpSpPr>
        <p:cxnSp>
          <p:nvCxnSpPr>
            <p:cNvPr id="14" name="Straight Connector 13">
              <a:extLst>
                <a:ext uri="{FF2B5EF4-FFF2-40B4-BE49-F238E27FC236}">
                  <a16:creationId xmlns:a16="http://schemas.microsoft.com/office/drawing/2014/main" id="{D652CC87-5BB9-2249-979F-71AA23F4A910}"/>
                </a:ext>
              </a:extLst>
            </p:cNvPr>
            <p:cNvCxnSpPr>
              <a:cxnSpLocks/>
            </p:cNvCxnSpPr>
            <p:nvPr/>
          </p:nvCxnSpPr>
          <p:spPr>
            <a:xfrm flipH="1">
              <a:off x="9882155" y="291132"/>
              <a:ext cx="2140" cy="9697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1" name="Oval 30">
              <a:extLst>
                <a:ext uri="{FF2B5EF4-FFF2-40B4-BE49-F238E27FC236}">
                  <a16:creationId xmlns:a16="http://schemas.microsoft.com/office/drawing/2014/main" id="{85D0FEF3-75D7-4E45-8370-2AA4B0E866DC}"/>
                </a:ext>
              </a:extLst>
            </p:cNvPr>
            <p:cNvSpPr/>
            <p:nvPr/>
          </p:nvSpPr>
          <p:spPr>
            <a:xfrm>
              <a:off x="9813566" y="1256984"/>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17E3CF02-4B14-BD49-8BD1-4AD56F1C60A7}"/>
                    </a:ext>
                  </a:extLst>
                </p:cNvPr>
                <p:cNvSpPr txBox="1"/>
                <p:nvPr/>
              </p:nvSpPr>
              <p:spPr>
                <a:xfrm>
                  <a:off x="9401679" y="1426820"/>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i="1">
                            <a:solidFill>
                              <a:srgbClr val="000000"/>
                            </a:solidFill>
                            <a:latin typeface="Cambria Math" panose="02040503050406030204" pitchFamily="18" charset="0"/>
                            <a:ea typeface="Calibri"/>
                            <a:cs typeface="Calibri"/>
                            <a:sym typeface="Calibri"/>
                          </a:rPr>
                          <m:t>𝑙</m:t>
                        </m:r>
                      </m:oMath>
                    </m:oMathPara>
                  </a14:m>
                  <a:endParaRPr lang="en-US" sz="1600" dirty="0">
                    <a:solidFill>
                      <a:srgbClr val="000000"/>
                    </a:solidFill>
                    <a:latin typeface="Calibri"/>
                    <a:ea typeface="Calibri"/>
                    <a:cs typeface="Calibri"/>
                    <a:sym typeface="Calibri"/>
                  </a:endParaRPr>
                </a:p>
              </p:txBody>
            </p:sp>
          </mc:Choice>
          <mc:Fallback xmlns="">
            <p:sp>
              <p:nvSpPr>
                <p:cNvPr id="32" name="TextBox 31">
                  <a:extLst>
                    <a:ext uri="{FF2B5EF4-FFF2-40B4-BE49-F238E27FC236}">
                      <a16:creationId xmlns:a16="http://schemas.microsoft.com/office/drawing/2014/main" id="{17E3CF02-4B14-BD49-8BD1-4AD56F1C60A7}"/>
                    </a:ext>
                  </a:extLst>
                </p:cNvPr>
                <p:cNvSpPr txBox="1">
                  <a:spLocks noRot="1" noChangeAspect="1" noMove="1" noResize="1" noEditPoints="1" noAdjustHandles="1" noChangeArrowheads="1" noChangeShapeType="1" noTextEdit="1"/>
                </p:cNvSpPr>
                <p:nvPr/>
              </p:nvSpPr>
              <p:spPr>
                <a:xfrm>
                  <a:off x="9401679" y="1426820"/>
                  <a:ext cx="345262" cy="338552"/>
                </a:xfrm>
                <a:prstGeom prst="rect">
                  <a:avLst/>
                </a:prstGeom>
                <a:blipFill>
                  <a:blip r:embed="rId5"/>
                  <a:stretch>
                    <a:fillRect l="-3448"/>
                  </a:stretch>
                </a:blipFill>
                <a:ln w="12700" cap="flat">
                  <a:noFill/>
                  <a:miter lim="400000"/>
                </a:ln>
                <a:effectLst/>
              </p:spPr>
              <p:txBody>
                <a:bodyPr/>
                <a:lstStyle/>
                <a:p>
                  <a:r>
                    <a:rPr lang="en-US">
                      <a:noFill/>
                    </a:rPr>
                    <a:t> </a:t>
                  </a:r>
                </a:p>
              </p:txBody>
            </p:sp>
          </mc:Fallback>
        </mc:AlternateContent>
        <p:cxnSp>
          <p:nvCxnSpPr>
            <p:cNvPr id="34" name="Straight Connector 33">
              <a:extLst>
                <a:ext uri="{FF2B5EF4-FFF2-40B4-BE49-F238E27FC236}">
                  <a16:creationId xmlns:a16="http://schemas.microsoft.com/office/drawing/2014/main" id="{444F0DD5-C845-8048-94E7-874EAAC0E386}"/>
                </a:ext>
              </a:extLst>
            </p:cNvPr>
            <p:cNvCxnSpPr>
              <a:cxnSpLocks/>
            </p:cNvCxnSpPr>
            <p:nvPr/>
          </p:nvCxnSpPr>
          <p:spPr>
            <a:xfrm flipH="1">
              <a:off x="9892306" y="1540812"/>
              <a:ext cx="2149" cy="114790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5" name="Oval 34">
              <a:extLst>
                <a:ext uri="{FF2B5EF4-FFF2-40B4-BE49-F238E27FC236}">
                  <a16:creationId xmlns:a16="http://schemas.microsoft.com/office/drawing/2014/main" id="{0905DAC7-C1E5-A643-9E24-1148D63FF7B7}"/>
                </a:ext>
              </a:extLst>
            </p:cNvPr>
            <p:cNvSpPr/>
            <p:nvPr/>
          </p:nvSpPr>
          <p:spPr>
            <a:xfrm>
              <a:off x="9823726" y="1531304"/>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A5575155-A3F2-1D49-B1A3-1E719E954D19}"/>
                    </a:ext>
                  </a:extLst>
                </p:cNvPr>
                <p:cNvSpPr txBox="1"/>
                <p:nvPr/>
              </p:nvSpPr>
              <p:spPr>
                <a:xfrm>
                  <a:off x="9585611" y="1317516"/>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sz="1600" i="1" smtClean="0">
                                <a:solidFill>
                                  <a:srgbClr val="000000"/>
                                </a:solidFill>
                                <a:latin typeface="Cambria Math" panose="02040503050406030204" pitchFamily="18" charset="0"/>
                                <a:cs typeface="Calibri"/>
                                <a:sym typeface="Calibri"/>
                              </a:rPr>
                            </m:ctrlPr>
                          </m:sSubPr>
                          <m:e>
                            <m:r>
                              <a:rPr lang="en-US" sz="1600" b="0" i="1" smtClean="0">
                                <a:solidFill>
                                  <a:srgbClr val="000000"/>
                                </a:solidFill>
                                <a:latin typeface="Cambria Math" panose="02040503050406030204" pitchFamily="18" charset="0"/>
                                <a:cs typeface="Calibri"/>
                                <a:sym typeface="Calibri"/>
                              </a:rPr>
                              <m:t>𝑉</m:t>
                            </m:r>
                          </m:e>
                          <m:sub>
                            <m:r>
                              <a:rPr lang="en-US" sz="1600" b="0" i="1" smtClean="0">
                                <a:solidFill>
                                  <a:srgbClr val="000000"/>
                                </a:solidFill>
                                <a:latin typeface="Cambria Math" panose="02040503050406030204" pitchFamily="18" charset="0"/>
                                <a:cs typeface="Calibri"/>
                                <a:sym typeface="Calibri"/>
                              </a:rPr>
                              <m:t>0</m:t>
                            </m:r>
                          </m:sub>
                        </m:sSub>
                      </m:oMath>
                    </m:oMathPara>
                  </a14:m>
                  <a:endParaRPr lang="en-US" sz="1600" dirty="0">
                    <a:solidFill>
                      <a:srgbClr val="000000"/>
                    </a:solidFill>
                    <a:latin typeface="Calibri"/>
                    <a:ea typeface="Calibri"/>
                    <a:cs typeface="Calibri"/>
                    <a:sym typeface="Calibri"/>
                  </a:endParaRPr>
                </a:p>
              </p:txBody>
            </p:sp>
          </mc:Choice>
          <mc:Fallback xmlns="">
            <p:sp>
              <p:nvSpPr>
                <p:cNvPr id="37" name="TextBox 36">
                  <a:extLst>
                    <a:ext uri="{FF2B5EF4-FFF2-40B4-BE49-F238E27FC236}">
                      <a16:creationId xmlns:a16="http://schemas.microsoft.com/office/drawing/2014/main" id="{A5575155-A3F2-1D49-B1A3-1E719E954D19}"/>
                    </a:ext>
                  </a:extLst>
                </p:cNvPr>
                <p:cNvSpPr txBox="1">
                  <a:spLocks noRot="1" noChangeAspect="1" noMove="1" noResize="1" noEditPoints="1" noAdjustHandles="1" noChangeArrowheads="1" noChangeShapeType="1" noTextEdit="1"/>
                </p:cNvSpPr>
                <p:nvPr/>
              </p:nvSpPr>
              <p:spPr>
                <a:xfrm>
                  <a:off x="9585611" y="1317516"/>
                  <a:ext cx="345262" cy="338552"/>
                </a:xfrm>
                <a:prstGeom prst="rect">
                  <a:avLst/>
                </a:prstGeom>
                <a:blipFill>
                  <a:blip r:embed="rId6"/>
                  <a:stretch>
                    <a:fillRect l="-7143"/>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B73AAAEF-EEB0-2A47-A420-576DBB6D3120}"/>
                    </a:ext>
                  </a:extLst>
                </p:cNvPr>
                <p:cNvSpPr txBox="1"/>
                <p:nvPr/>
              </p:nvSpPr>
              <p:spPr>
                <a:xfrm>
                  <a:off x="9934035" y="948948"/>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i="1" smtClean="0">
                            <a:solidFill>
                              <a:srgbClr val="000000"/>
                            </a:solidFill>
                            <a:latin typeface="Cambria Math" panose="02040503050406030204" pitchFamily="18" charset="0"/>
                            <a:ea typeface="Cambria Math" panose="02040503050406030204" pitchFamily="18" charset="0"/>
                            <a:cs typeface="Calibri"/>
                            <a:sym typeface="Calibri"/>
                          </a:rPr>
                          <m:t>𝜃</m:t>
                        </m:r>
                      </m:oMath>
                    </m:oMathPara>
                  </a14:m>
                  <a:endParaRPr lang="en-US" sz="1600" dirty="0">
                    <a:solidFill>
                      <a:srgbClr val="000000"/>
                    </a:solidFill>
                    <a:latin typeface="Calibri"/>
                    <a:ea typeface="Calibri"/>
                    <a:cs typeface="Calibri"/>
                    <a:sym typeface="Calibri"/>
                  </a:endParaRPr>
                </a:p>
              </p:txBody>
            </p:sp>
          </mc:Choice>
          <mc:Fallback xmlns="">
            <p:sp>
              <p:nvSpPr>
                <p:cNvPr id="38" name="TextBox 37">
                  <a:extLst>
                    <a:ext uri="{FF2B5EF4-FFF2-40B4-BE49-F238E27FC236}">
                      <a16:creationId xmlns:a16="http://schemas.microsoft.com/office/drawing/2014/main" id="{B73AAAEF-EEB0-2A47-A420-576DBB6D3120}"/>
                    </a:ext>
                  </a:extLst>
                </p:cNvPr>
                <p:cNvSpPr txBox="1">
                  <a:spLocks noRot="1" noChangeAspect="1" noMove="1" noResize="1" noEditPoints="1" noAdjustHandles="1" noChangeArrowheads="1" noChangeShapeType="1" noTextEdit="1"/>
                </p:cNvSpPr>
                <p:nvPr/>
              </p:nvSpPr>
              <p:spPr>
                <a:xfrm>
                  <a:off x="9934035" y="948948"/>
                  <a:ext cx="345262" cy="338552"/>
                </a:xfrm>
                <a:prstGeom prst="rect">
                  <a:avLst/>
                </a:prstGeom>
                <a:blipFill>
                  <a:blip r:embed="rId7"/>
                  <a:stretch>
                    <a:fillRect l="-10714"/>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D997CB02-29C4-4B46-9DB0-BD2ED283B22B}"/>
                    </a:ext>
                  </a:extLst>
                </p:cNvPr>
                <p:cNvSpPr txBox="1"/>
                <p:nvPr/>
              </p:nvSpPr>
              <p:spPr>
                <a:xfrm>
                  <a:off x="10426437" y="482868"/>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b="0" i="1" smtClean="0">
                            <a:solidFill>
                              <a:srgbClr val="000000"/>
                            </a:solidFill>
                            <a:latin typeface="Cambria Math" panose="02040503050406030204" pitchFamily="18" charset="0"/>
                            <a:ea typeface="Calibri"/>
                            <a:cs typeface="Calibri"/>
                            <a:sym typeface="Calibri"/>
                          </a:rPr>
                          <m:t>𝐸</m:t>
                        </m:r>
                      </m:oMath>
                    </m:oMathPara>
                  </a14:m>
                  <a:endParaRPr lang="en-US" sz="1600" dirty="0">
                    <a:solidFill>
                      <a:srgbClr val="000000"/>
                    </a:solidFill>
                    <a:latin typeface="Calibri"/>
                    <a:ea typeface="Calibri"/>
                    <a:cs typeface="Calibri"/>
                    <a:sym typeface="Calibri"/>
                  </a:endParaRPr>
                </a:p>
              </p:txBody>
            </p:sp>
          </mc:Choice>
          <mc:Fallback xmlns="">
            <p:sp>
              <p:nvSpPr>
                <p:cNvPr id="39" name="TextBox 38">
                  <a:extLst>
                    <a:ext uri="{FF2B5EF4-FFF2-40B4-BE49-F238E27FC236}">
                      <a16:creationId xmlns:a16="http://schemas.microsoft.com/office/drawing/2014/main" id="{D997CB02-29C4-4B46-9DB0-BD2ED283B22B}"/>
                    </a:ext>
                  </a:extLst>
                </p:cNvPr>
                <p:cNvSpPr txBox="1">
                  <a:spLocks noRot="1" noChangeAspect="1" noMove="1" noResize="1" noEditPoints="1" noAdjustHandles="1" noChangeArrowheads="1" noChangeShapeType="1" noTextEdit="1"/>
                </p:cNvSpPr>
                <p:nvPr/>
              </p:nvSpPr>
              <p:spPr>
                <a:xfrm>
                  <a:off x="10426437" y="482868"/>
                  <a:ext cx="345262" cy="338552"/>
                </a:xfrm>
                <a:prstGeom prst="rect">
                  <a:avLst/>
                </a:prstGeom>
                <a:blipFill>
                  <a:blip r:embed="rId8"/>
                  <a:stretch>
                    <a:fillRect l="-7143"/>
                  </a:stretch>
                </a:blipFill>
                <a:ln w="12700" cap="flat">
                  <a:noFill/>
                  <a:miter lim="400000"/>
                </a:ln>
                <a:effectLst/>
              </p:spPr>
              <p:txBody>
                <a:bodyPr/>
                <a:lstStyle/>
                <a:p>
                  <a:r>
                    <a:rPr lang="en-US">
                      <a:noFill/>
                    </a:rPr>
                    <a:t> </a:t>
                  </a:r>
                </a:p>
              </p:txBody>
            </p:sp>
          </mc:Fallback>
        </mc:AlternateContent>
        <p:cxnSp>
          <p:nvCxnSpPr>
            <p:cNvPr id="40" name="Straight Connector 39">
              <a:extLst>
                <a:ext uri="{FF2B5EF4-FFF2-40B4-BE49-F238E27FC236}">
                  <a16:creationId xmlns:a16="http://schemas.microsoft.com/office/drawing/2014/main" id="{43DA4CA5-1484-2A4D-A65A-D704609672B0}"/>
                </a:ext>
              </a:extLst>
            </p:cNvPr>
            <p:cNvCxnSpPr>
              <a:cxnSpLocks/>
            </p:cNvCxnSpPr>
            <p:nvPr/>
          </p:nvCxnSpPr>
          <p:spPr>
            <a:xfrm>
              <a:off x="10127755" y="444564"/>
              <a:ext cx="452980" cy="622223"/>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D726DA30-3B9D-CA47-99EE-2A6EA52F56BD}"/>
                </a:ext>
              </a:extLst>
            </p:cNvPr>
            <p:cNvCxnSpPr>
              <a:cxnSpLocks/>
            </p:cNvCxnSpPr>
            <p:nvPr/>
          </p:nvCxnSpPr>
          <p:spPr>
            <a:xfrm flipV="1">
              <a:off x="10023754" y="1063895"/>
              <a:ext cx="557359" cy="388137"/>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6" name="Straight Connector 45">
              <a:extLst>
                <a:ext uri="{FF2B5EF4-FFF2-40B4-BE49-F238E27FC236}">
                  <a16:creationId xmlns:a16="http://schemas.microsoft.com/office/drawing/2014/main" id="{F0153F38-5730-BA40-81AC-B859754D815C}"/>
                </a:ext>
              </a:extLst>
            </p:cNvPr>
            <p:cNvCxnSpPr>
              <a:cxnSpLocks/>
            </p:cNvCxnSpPr>
            <p:nvPr/>
          </p:nvCxnSpPr>
          <p:spPr>
            <a:xfrm>
              <a:off x="9490554" y="290426"/>
              <a:ext cx="0" cy="1083844"/>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0FE30DC5-F213-674B-95D3-0B26900A76FA}"/>
                </a:ext>
              </a:extLst>
            </p:cNvPr>
            <p:cNvCxnSpPr>
              <a:cxnSpLocks/>
            </p:cNvCxnSpPr>
            <p:nvPr/>
          </p:nvCxnSpPr>
          <p:spPr>
            <a:xfrm flipV="1">
              <a:off x="9490554" y="1744352"/>
              <a:ext cx="0" cy="944362"/>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4" name="Rectangle 53">
              <a:extLst>
                <a:ext uri="{FF2B5EF4-FFF2-40B4-BE49-F238E27FC236}">
                  <a16:creationId xmlns:a16="http://schemas.microsoft.com/office/drawing/2014/main" id="{2CBEE3B5-BEDB-7A47-B8CF-952C769162B8}"/>
                </a:ext>
              </a:extLst>
            </p:cNvPr>
            <p:cNvSpPr/>
            <p:nvPr/>
          </p:nvSpPr>
          <p:spPr>
            <a:xfrm>
              <a:off x="8977827" y="2648212"/>
              <a:ext cx="1540422" cy="338554"/>
            </a:xfrm>
            <a:prstGeom prst="rect">
              <a:avLst/>
            </a:prstGeom>
          </p:spPr>
          <p:txBody>
            <a:bodyPr wrap="none">
              <a:spAutoFit/>
            </a:bodyPr>
            <a:lstStyle/>
            <a:p>
              <a:r>
                <a:rPr lang="en-US" sz="1600" dirty="0"/>
                <a:t>Receiving dipole</a:t>
              </a:r>
            </a:p>
          </p:txBody>
        </p:sp>
      </p:grpSp>
    </p:spTree>
    <p:extLst>
      <p:ext uri="{BB962C8B-B14F-4D97-AF65-F5344CB8AC3E}">
        <p14:creationId xmlns:p14="http://schemas.microsoft.com/office/powerpoint/2010/main" val="311900638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28424" y="136525"/>
            <a:ext cx="10515600" cy="869909"/>
          </a:xfrm>
        </p:spPr>
        <p:txBody>
          <a:bodyPr/>
          <a:lstStyle/>
          <a:p>
            <a:pPr algn="ctr"/>
            <a:r>
              <a:rPr lang="en-US" dirty="0"/>
              <a:t>Another antenna model</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90</a:t>
            </a:fld>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753BD47-7B0F-4141-B946-BD16449FE8C1}"/>
                  </a:ext>
                </a:extLst>
              </p:cNvPr>
              <p:cNvSpPr txBox="1"/>
              <p:nvPr/>
            </p:nvSpPr>
            <p:spPr>
              <a:xfrm>
                <a:off x="5484872" y="1756987"/>
                <a:ext cx="5998501" cy="912376"/>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r>
                      <a:rPr lang="en-US" i="1" smtClean="0">
                        <a:latin typeface="Cambria Math" panose="02040503050406030204" pitchFamily="18" charset="0"/>
                      </a:rPr>
                      <m:t>𝐸</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𝑗</m:t>
                        </m:r>
                        <m:r>
                          <a:rPr lang="en-US" b="0" i="1" smtClean="0">
                            <a:latin typeface="Cambria Math" panose="02040503050406030204" pitchFamily="18" charset="0"/>
                            <a:ea typeface="Cambria Math" panose="02040503050406030204" pitchFamily="18" charset="0"/>
                          </a:rPr>
                          <m:t>𝜔𝜇</m:t>
                        </m:r>
                      </m:num>
                      <m:den>
                        <m:r>
                          <a:rPr lang="en-US" b="0" i="1" smtClean="0">
                            <a:latin typeface="Cambria Math" panose="02040503050406030204" pitchFamily="18" charset="0"/>
                          </a:rPr>
                          <m:t>4</m:t>
                        </m:r>
                        <m:r>
                          <a:rPr lang="en-US" b="0" i="1" smtClean="0">
                            <a:latin typeface="Cambria Math" panose="02040503050406030204" pitchFamily="18" charset="0"/>
                            <a:ea typeface="Cambria Math" panose="02040503050406030204" pitchFamily="18" charset="0"/>
                          </a:rPr>
                          <m:t>𝜋</m:t>
                        </m:r>
                      </m:den>
                    </m:f>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𝑚</m:t>
                        </m:r>
                      </m:sub>
                    </m:sSub>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𝑗</m:t>
                            </m:r>
                            <m:r>
                              <a:rPr lang="en-US" b="0" i="1" smtClean="0">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ea typeface="Cambria Math" panose="02040503050406030204" pitchFamily="18" charset="0"/>
                              </a:rPr>
                              <m:t>𝑟</m:t>
                            </m:r>
                          </m:sup>
                        </m:sSup>
                      </m:num>
                      <m:den>
                        <m:r>
                          <a:rPr lang="en-US" b="0" i="1" smtClean="0">
                            <a:latin typeface="Cambria Math" panose="02040503050406030204" pitchFamily="18" charset="0"/>
                          </a:rPr>
                          <m:t>𝑟</m:t>
                        </m:r>
                      </m:den>
                    </m:f>
                  </m:oMath>
                </a14:m>
                <a:endParaRPr lang="en-US" b="0" dirty="0"/>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𝑅</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𝐵</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𝐴</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𝐵</m:t>
                        </m:r>
                      </m:sub>
                    </m:sSub>
                    <m:sSup>
                      <m:sSupPr>
                        <m:ctrlPr>
                          <a:rPr lang="en-US" b="0" i="1" smtClean="0">
                            <a:latin typeface="Cambria Math" panose="02040503050406030204" pitchFamily="18" charset="0"/>
                          </a:rPr>
                        </m:ctrlPr>
                      </m:sSupPr>
                      <m:e>
                        <m:r>
                          <a:rPr lang="en-US" b="0" i="1" smtClean="0">
                            <a:latin typeface="Cambria Math" panose="02040503050406030204" pitchFamily="18" charset="0"/>
                          </a:rPr>
                          <m:t>(</m:t>
                        </m:r>
                        <m:f>
                          <m:fPr>
                            <m:ctrlPr>
                              <a:rPr lang="el-GR" b="0" i="1" smtClean="0">
                                <a:latin typeface="Cambria Math" panose="02040503050406030204" pitchFamily="18" charset="0"/>
                                <a:ea typeface="Cambria Math" panose="02040503050406030204" pitchFamily="18" charset="0"/>
                              </a:rPr>
                            </m:ctrlPr>
                          </m:fPr>
                          <m:num>
                            <m:r>
                              <a:rPr lang="el-GR" b="0" i="1" smtClean="0">
                                <a:latin typeface="Cambria Math" panose="02040503050406030204" pitchFamily="18" charset="0"/>
                                <a:ea typeface="Cambria Math" panose="02040503050406030204" pitchFamily="18" charset="0"/>
                              </a:rPr>
                              <m:t>𝜆</m:t>
                            </m:r>
                          </m:num>
                          <m:den>
                            <m:r>
                              <a:rPr lang="en-US" b="0" i="1" smtClean="0">
                                <a:latin typeface="Cambria Math" panose="02040503050406030204" pitchFamily="18" charset="0"/>
                                <a:ea typeface="Cambria Math" panose="02040503050406030204" pitchFamily="18" charset="0"/>
                              </a:rPr>
                              <m:t>4</m:t>
                            </m:r>
                            <m:r>
                              <a:rPr lang="en-US" b="0" i="1" smtClean="0">
                                <a:latin typeface="Cambria Math" panose="02040503050406030204" pitchFamily="18" charset="0"/>
                                <a:ea typeface="Cambria Math" panose="02040503050406030204" pitchFamily="18" charset="0"/>
                              </a:rPr>
                              <m:t>𝜋</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𝑟</m:t>
                                </m:r>
                              </m:e>
                              <m:sub>
                                <m:r>
                                  <a:rPr lang="en-US" b="0" i="1" smtClean="0">
                                    <a:latin typeface="Cambria Math" panose="02040503050406030204" pitchFamily="18" charset="0"/>
                                    <a:ea typeface="Cambria Math" panose="02040503050406030204" pitchFamily="18" charset="0"/>
                                  </a:rPr>
                                  <m:t>𝐴𝐵</m:t>
                                </m:r>
                              </m:sub>
                            </m:sSub>
                          </m:den>
                        </m:f>
                        <m:r>
                          <a:rPr lang="en-US" b="0" i="1" smtClean="0">
                            <a:latin typeface="Cambria Math" panose="02040503050406030204" pitchFamily="18" charset="0"/>
                          </a:rPr>
                          <m:t>)</m:t>
                        </m:r>
                      </m:e>
                      <m:sup>
                        <m:r>
                          <a:rPr lang="en-US" b="0" i="1" smtClean="0">
                            <a:latin typeface="Cambria Math" panose="02040503050406030204" pitchFamily="18" charset="0"/>
                          </a:rPr>
                          <m:t>2</m:t>
                        </m:r>
                      </m:sup>
                    </m:sSup>
                  </m:oMath>
                </a14:m>
                <a:endParaRPr lang="en-US" dirty="0"/>
              </a:p>
            </p:txBody>
          </p:sp>
        </mc:Choice>
        <mc:Fallback xmlns="">
          <p:sp>
            <p:nvSpPr>
              <p:cNvPr id="7" name="TextBox 6">
                <a:extLst>
                  <a:ext uri="{FF2B5EF4-FFF2-40B4-BE49-F238E27FC236}">
                    <a16:creationId xmlns:a16="http://schemas.microsoft.com/office/drawing/2014/main" id="{D753BD47-7B0F-4141-B946-BD16449FE8C1}"/>
                  </a:ext>
                </a:extLst>
              </p:cNvPr>
              <p:cNvSpPr txBox="1">
                <a:spLocks noRot="1" noChangeAspect="1" noMove="1" noResize="1" noEditPoints="1" noAdjustHandles="1" noChangeArrowheads="1" noChangeShapeType="1" noTextEdit="1"/>
              </p:cNvSpPr>
              <p:nvPr/>
            </p:nvSpPr>
            <p:spPr>
              <a:xfrm>
                <a:off x="5484872" y="1756987"/>
                <a:ext cx="5998501" cy="912376"/>
              </a:xfrm>
              <a:prstGeom prst="rect">
                <a:avLst/>
              </a:prstGeom>
              <a:blipFill>
                <a:blip r:embed="rId3"/>
                <a:stretch>
                  <a:fillRect l="-846" b="-6849"/>
                </a:stretch>
              </a:blipFill>
            </p:spPr>
            <p:txBody>
              <a:bodyPr/>
              <a:lstStyle/>
              <a:p>
                <a:r>
                  <a:rPr lang="en-US">
                    <a:noFill/>
                  </a:rPr>
                  <a:t> </a:t>
                </a:r>
              </a:p>
            </p:txBody>
          </p:sp>
        </mc:Fallback>
      </mc:AlternateContent>
      <p:grpSp>
        <p:nvGrpSpPr>
          <p:cNvPr id="12" name="Group 11">
            <a:extLst>
              <a:ext uri="{FF2B5EF4-FFF2-40B4-BE49-F238E27FC236}">
                <a16:creationId xmlns:a16="http://schemas.microsoft.com/office/drawing/2014/main" id="{66393BC8-8ADC-3F4D-A2C1-FB8A5B80B15F}"/>
              </a:ext>
            </a:extLst>
          </p:cNvPr>
          <p:cNvGrpSpPr/>
          <p:nvPr/>
        </p:nvGrpSpPr>
        <p:grpSpPr>
          <a:xfrm>
            <a:off x="553199" y="1891219"/>
            <a:ext cx="3768805" cy="3764280"/>
            <a:chOff x="638543" y="1196275"/>
            <a:chExt cx="3768805" cy="3764280"/>
          </a:xfrm>
        </p:grpSpPr>
        <p:grpSp>
          <p:nvGrpSpPr>
            <p:cNvPr id="687" name="Group 210">
              <a:extLst>
                <a:ext uri="{FF2B5EF4-FFF2-40B4-BE49-F238E27FC236}">
                  <a16:creationId xmlns:a16="http://schemas.microsoft.com/office/drawing/2014/main" id="{B538BCA2-9066-0B4D-B7EB-394950435983}"/>
                </a:ext>
              </a:extLst>
            </p:cNvPr>
            <p:cNvGrpSpPr>
              <a:grpSpLocks/>
            </p:cNvGrpSpPr>
            <p:nvPr/>
          </p:nvGrpSpPr>
          <p:grpSpPr bwMode="auto">
            <a:xfrm>
              <a:off x="1354845" y="2729058"/>
              <a:ext cx="304800" cy="762000"/>
              <a:chOff x="3216" y="1728"/>
              <a:chExt cx="192" cy="480"/>
            </a:xfrm>
          </p:grpSpPr>
          <p:sp>
            <p:nvSpPr>
              <p:cNvPr id="712" name="Line 8">
                <a:extLst>
                  <a:ext uri="{FF2B5EF4-FFF2-40B4-BE49-F238E27FC236}">
                    <a16:creationId xmlns:a16="http://schemas.microsoft.com/office/drawing/2014/main" id="{6C77E5EE-3079-4944-9BA3-D2D355A4AB1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3" name="Line 9">
                <a:extLst>
                  <a:ext uri="{FF2B5EF4-FFF2-40B4-BE49-F238E27FC236}">
                    <a16:creationId xmlns:a16="http://schemas.microsoft.com/office/drawing/2014/main" id="{B50DD889-2ABC-704E-92F2-D9503510891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4" name="Line 10">
                <a:extLst>
                  <a:ext uri="{FF2B5EF4-FFF2-40B4-BE49-F238E27FC236}">
                    <a16:creationId xmlns:a16="http://schemas.microsoft.com/office/drawing/2014/main" id="{8E62A679-E34B-974F-8FA4-C6F322B243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5" name="Line 11">
                <a:extLst>
                  <a:ext uri="{FF2B5EF4-FFF2-40B4-BE49-F238E27FC236}">
                    <a16:creationId xmlns:a16="http://schemas.microsoft.com/office/drawing/2014/main" id="{21AB4D70-3BE4-A645-837B-ADF452B1C37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70" name="Group 210">
              <a:extLst>
                <a:ext uri="{FF2B5EF4-FFF2-40B4-BE49-F238E27FC236}">
                  <a16:creationId xmlns:a16="http://schemas.microsoft.com/office/drawing/2014/main" id="{72878ABD-34A4-C648-9870-DB237EECA62F}"/>
                </a:ext>
              </a:extLst>
            </p:cNvPr>
            <p:cNvGrpSpPr>
              <a:grpSpLocks/>
            </p:cNvGrpSpPr>
            <p:nvPr/>
          </p:nvGrpSpPr>
          <p:grpSpPr bwMode="auto">
            <a:xfrm>
              <a:off x="2980884" y="2735685"/>
              <a:ext cx="304800" cy="762000"/>
              <a:chOff x="3216" y="1728"/>
              <a:chExt cx="192" cy="480"/>
            </a:xfrm>
          </p:grpSpPr>
          <p:sp>
            <p:nvSpPr>
              <p:cNvPr id="271" name="Line 8">
                <a:extLst>
                  <a:ext uri="{FF2B5EF4-FFF2-40B4-BE49-F238E27FC236}">
                    <a16:creationId xmlns:a16="http://schemas.microsoft.com/office/drawing/2014/main" id="{DC61C338-AAC2-F940-B84A-7BB24FF4339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2" name="Line 9">
                <a:extLst>
                  <a:ext uri="{FF2B5EF4-FFF2-40B4-BE49-F238E27FC236}">
                    <a16:creationId xmlns:a16="http://schemas.microsoft.com/office/drawing/2014/main" id="{6130B9E9-7191-7147-B828-D88650DDC5D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3" name="Line 10">
                <a:extLst>
                  <a:ext uri="{FF2B5EF4-FFF2-40B4-BE49-F238E27FC236}">
                    <a16:creationId xmlns:a16="http://schemas.microsoft.com/office/drawing/2014/main" id="{6AE23AA6-5ACA-5E49-9C57-364D52002DF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4" name="Line 11">
                <a:extLst>
                  <a:ext uri="{FF2B5EF4-FFF2-40B4-BE49-F238E27FC236}">
                    <a16:creationId xmlns:a16="http://schemas.microsoft.com/office/drawing/2014/main" id="{3720A286-93F1-BF4F-9A93-FF0FC5A81F8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84" name="Oval 283">
              <a:extLst>
                <a:ext uri="{FF2B5EF4-FFF2-40B4-BE49-F238E27FC236}">
                  <a16:creationId xmlns:a16="http://schemas.microsoft.com/office/drawing/2014/main" id="{16FB2294-0844-E047-B491-1148A71B7B19}"/>
                </a:ext>
              </a:extLst>
            </p:cNvPr>
            <p:cNvSpPr>
              <a:spLocks noChangeAspect="1" noChangeArrowheads="1"/>
            </p:cNvSpPr>
            <p:nvPr/>
          </p:nvSpPr>
          <p:spPr bwMode="auto">
            <a:xfrm>
              <a:off x="3064751" y="267760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1" name="Oval 130">
              <a:extLst>
                <a:ext uri="{FF2B5EF4-FFF2-40B4-BE49-F238E27FC236}">
                  <a16:creationId xmlns:a16="http://schemas.microsoft.com/office/drawing/2014/main" id="{4B752AA2-C393-1746-A327-5DAB4FCF82E3}"/>
                </a:ext>
              </a:extLst>
            </p:cNvPr>
            <p:cNvSpPr>
              <a:spLocks noChangeAspect="1" noChangeArrowheads="1"/>
            </p:cNvSpPr>
            <p:nvPr/>
          </p:nvSpPr>
          <p:spPr bwMode="auto">
            <a:xfrm>
              <a:off x="1437119" y="269589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2" name="Oval 131">
              <a:extLst>
                <a:ext uri="{FF2B5EF4-FFF2-40B4-BE49-F238E27FC236}">
                  <a16:creationId xmlns:a16="http://schemas.microsoft.com/office/drawing/2014/main" id="{CD0877DB-6C2F-854F-A7B8-24A6C747CB58}"/>
                </a:ext>
              </a:extLst>
            </p:cNvPr>
            <p:cNvSpPr>
              <a:spLocks noChangeAspect="1" noChangeArrowheads="1"/>
            </p:cNvSpPr>
            <p:nvPr/>
          </p:nvSpPr>
          <p:spPr bwMode="auto">
            <a:xfrm>
              <a:off x="638543" y="267760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34" name="Group 210">
              <a:extLst>
                <a:ext uri="{FF2B5EF4-FFF2-40B4-BE49-F238E27FC236}">
                  <a16:creationId xmlns:a16="http://schemas.microsoft.com/office/drawing/2014/main" id="{7E98CA95-C6D0-514E-82FC-38D79EA4C37F}"/>
                </a:ext>
              </a:extLst>
            </p:cNvPr>
            <p:cNvGrpSpPr>
              <a:grpSpLocks/>
            </p:cNvGrpSpPr>
            <p:nvPr/>
          </p:nvGrpSpPr>
          <p:grpSpPr bwMode="auto">
            <a:xfrm>
              <a:off x="2189997" y="2722962"/>
              <a:ext cx="304800" cy="762000"/>
              <a:chOff x="3216" y="1728"/>
              <a:chExt cx="192" cy="480"/>
            </a:xfrm>
          </p:grpSpPr>
          <p:sp>
            <p:nvSpPr>
              <p:cNvPr id="135" name="Line 8">
                <a:extLst>
                  <a:ext uri="{FF2B5EF4-FFF2-40B4-BE49-F238E27FC236}">
                    <a16:creationId xmlns:a16="http://schemas.microsoft.com/office/drawing/2014/main" id="{CA0BA6CA-D3D6-FD4A-9F59-1679E4C2463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9">
                <a:extLst>
                  <a:ext uri="{FF2B5EF4-FFF2-40B4-BE49-F238E27FC236}">
                    <a16:creationId xmlns:a16="http://schemas.microsoft.com/office/drawing/2014/main" id="{4D2120A1-EDDE-724C-8711-9E9BA3DE9E6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0">
                <a:extLst>
                  <a:ext uri="{FF2B5EF4-FFF2-40B4-BE49-F238E27FC236}">
                    <a16:creationId xmlns:a16="http://schemas.microsoft.com/office/drawing/2014/main" id="{75A311D2-025D-D74B-AB5B-9A2937DD02C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8" name="Line 11">
                <a:extLst>
                  <a:ext uri="{FF2B5EF4-FFF2-40B4-BE49-F238E27FC236}">
                    <a16:creationId xmlns:a16="http://schemas.microsoft.com/office/drawing/2014/main" id="{C617EE80-9AC5-0B4C-A272-6F3FC38885F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9" name="Oval 138">
              <a:extLst>
                <a:ext uri="{FF2B5EF4-FFF2-40B4-BE49-F238E27FC236}">
                  <a16:creationId xmlns:a16="http://schemas.microsoft.com/office/drawing/2014/main" id="{DD9B761D-B3CE-064D-9551-50B6A62B2299}"/>
                </a:ext>
              </a:extLst>
            </p:cNvPr>
            <p:cNvSpPr>
              <a:spLocks noChangeAspect="1" noChangeArrowheads="1"/>
            </p:cNvSpPr>
            <p:nvPr/>
          </p:nvSpPr>
          <p:spPr bwMode="auto">
            <a:xfrm>
              <a:off x="2272271" y="268979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1" name="Oval 140">
              <a:extLst>
                <a:ext uri="{FF2B5EF4-FFF2-40B4-BE49-F238E27FC236}">
                  <a16:creationId xmlns:a16="http://schemas.microsoft.com/office/drawing/2014/main" id="{BBC807D3-B7FD-8448-9FF5-D2EDF7C2A5C4}"/>
                </a:ext>
              </a:extLst>
            </p:cNvPr>
            <p:cNvSpPr>
              <a:spLocks noChangeAspect="1" noChangeArrowheads="1"/>
            </p:cNvSpPr>
            <p:nvPr/>
          </p:nvSpPr>
          <p:spPr bwMode="auto">
            <a:xfrm>
              <a:off x="3070847" y="190341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52" name="Group 209">
              <a:extLst>
                <a:ext uri="{FF2B5EF4-FFF2-40B4-BE49-F238E27FC236}">
                  <a16:creationId xmlns:a16="http://schemas.microsoft.com/office/drawing/2014/main" id="{B0994363-6533-8446-9EB2-1AAAE5CFA2BF}"/>
                </a:ext>
              </a:extLst>
            </p:cNvPr>
            <p:cNvGrpSpPr>
              <a:grpSpLocks/>
            </p:cNvGrpSpPr>
            <p:nvPr/>
          </p:nvGrpSpPr>
          <p:grpSpPr bwMode="auto">
            <a:xfrm>
              <a:off x="3067610" y="3463538"/>
              <a:ext cx="152400" cy="762000"/>
              <a:chOff x="3935" y="1728"/>
              <a:chExt cx="96" cy="480"/>
            </a:xfrm>
          </p:grpSpPr>
          <p:sp>
            <p:nvSpPr>
              <p:cNvPr id="153" name="Arc 59">
                <a:extLst>
                  <a:ext uri="{FF2B5EF4-FFF2-40B4-BE49-F238E27FC236}">
                    <a16:creationId xmlns:a16="http://schemas.microsoft.com/office/drawing/2014/main" id="{A41AD314-0733-5345-AB56-6808EA285E0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4" name="Arc 60">
                <a:extLst>
                  <a:ext uri="{FF2B5EF4-FFF2-40B4-BE49-F238E27FC236}">
                    <a16:creationId xmlns:a16="http://schemas.microsoft.com/office/drawing/2014/main" id="{608BC6ED-9759-FE46-A652-ABC05A2F970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5" name="Arc 61">
                <a:extLst>
                  <a:ext uri="{FF2B5EF4-FFF2-40B4-BE49-F238E27FC236}">
                    <a16:creationId xmlns:a16="http://schemas.microsoft.com/office/drawing/2014/main" id="{FBDE98F6-DC44-C74B-8D2C-4A075F5E7F6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6" name="Arc 62">
                <a:extLst>
                  <a:ext uri="{FF2B5EF4-FFF2-40B4-BE49-F238E27FC236}">
                    <a16:creationId xmlns:a16="http://schemas.microsoft.com/office/drawing/2014/main" id="{BB65F7B8-9813-6941-BF56-A4B2FA58E1B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8" name="Line 63">
                <a:extLst>
                  <a:ext uri="{FF2B5EF4-FFF2-40B4-BE49-F238E27FC236}">
                    <a16:creationId xmlns:a16="http://schemas.microsoft.com/office/drawing/2014/main" id="{BE035A65-E458-FE49-B19B-37F0763E2810}"/>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9" name="Line 64">
                <a:extLst>
                  <a:ext uri="{FF2B5EF4-FFF2-40B4-BE49-F238E27FC236}">
                    <a16:creationId xmlns:a16="http://schemas.microsoft.com/office/drawing/2014/main" id="{C4F4087A-8179-8A47-9673-F1E15966420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0" name="Arc 65">
                <a:extLst>
                  <a:ext uri="{FF2B5EF4-FFF2-40B4-BE49-F238E27FC236}">
                    <a16:creationId xmlns:a16="http://schemas.microsoft.com/office/drawing/2014/main" id="{826AE264-35EA-7044-8B7D-50B36063442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Arc 66">
                <a:extLst>
                  <a:ext uri="{FF2B5EF4-FFF2-40B4-BE49-F238E27FC236}">
                    <a16:creationId xmlns:a16="http://schemas.microsoft.com/office/drawing/2014/main" id="{518F8203-BDD3-8845-8198-2707B5976F5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5" name="Arc 67">
                <a:extLst>
                  <a:ext uri="{FF2B5EF4-FFF2-40B4-BE49-F238E27FC236}">
                    <a16:creationId xmlns:a16="http://schemas.microsoft.com/office/drawing/2014/main" id="{BAF5317C-A90C-FB49-B6E3-EDA3CB2492B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2" name="Arc 68">
                <a:extLst>
                  <a:ext uri="{FF2B5EF4-FFF2-40B4-BE49-F238E27FC236}">
                    <a16:creationId xmlns:a16="http://schemas.microsoft.com/office/drawing/2014/main" id="{7905486E-4151-A04E-9F50-15C3A4F0C5B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4" name="Arc 69">
                <a:extLst>
                  <a:ext uri="{FF2B5EF4-FFF2-40B4-BE49-F238E27FC236}">
                    <a16:creationId xmlns:a16="http://schemas.microsoft.com/office/drawing/2014/main" id="{8FCD2291-7AE0-4D42-986F-C0E98C52785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 name="Arc 70">
                <a:extLst>
                  <a:ext uri="{FF2B5EF4-FFF2-40B4-BE49-F238E27FC236}">
                    <a16:creationId xmlns:a16="http://schemas.microsoft.com/office/drawing/2014/main" id="{92ED4BBA-A938-9748-AE20-18D42C6D8B8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2" name="Arc 71">
                <a:extLst>
                  <a:ext uri="{FF2B5EF4-FFF2-40B4-BE49-F238E27FC236}">
                    <a16:creationId xmlns:a16="http://schemas.microsoft.com/office/drawing/2014/main" id="{18416BDB-EBE3-C54E-B69D-2F0F69329D8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91" name="Group 209">
              <a:extLst>
                <a:ext uri="{FF2B5EF4-FFF2-40B4-BE49-F238E27FC236}">
                  <a16:creationId xmlns:a16="http://schemas.microsoft.com/office/drawing/2014/main" id="{AE6EBDA7-7C83-B842-9E87-8C7E95B1733F}"/>
                </a:ext>
              </a:extLst>
            </p:cNvPr>
            <p:cNvGrpSpPr>
              <a:grpSpLocks/>
            </p:cNvGrpSpPr>
            <p:nvPr/>
          </p:nvGrpSpPr>
          <p:grpSpPr bwMode="auto">
            <a:xfrm rot="16200000">
              <a:off x="1043927" y="2364394"/>
              <a:ext cx="152400" cy="762000"/>
              <a:chOff x="3935" y="1728"/>
              <a:chExt cx="96" cy="480"/>
            </a:xfrm>
          </p:grpSpPr>
          <p:sp>
            <p:nvSpPr>
              <p:cNvPr id="192" name="Arc 59">
                <a:extLst>
                  <a:ext uri="{FF2B5EF4-FFF2-40B4-BE49-F238E27FC236}">
                    <a16:creationId xmlns:a16="http://schemas.microsoft.com/office/drawing/2014/main" id="{500BAD65-E9B7-B540-B739-F9ECEA63FB79}"/>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60">
                <a:extLst>
                  <a:ext uri="{FF2B5EF4-FFF2-40B4-BE49-F238E27FC236}">
                    <a16:creationId xmlns:a16="http://schemas.microsoft.com/office/drawing/2014/main" id="{BBBB2137-7615-BD4D-8A6D-16C89019CA9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61">
                <a:extLst>
                  <a:ext uri="{FF2B5EF4-FFF2-40B4-BE49-F238E27FC236}">
                    <a16:creationId xmlns:a16="http://schemas.microsoft.com/office/drawing/2014/main" id="{038694FF-5AA1-AD43-A7C4-CAC2D6CB73C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8" name="Arc 62">
                <a:extLst>
                  <a:ext uri="{FF2B5EF4-FFF2-40B4-BE49-F238E27FC236}">
                    <a16:creationId xmlns:a16="http://schemas.microsoft.com/office/drawing/2014/main" id="{4099B642-3C86-564E-A4B3-0981B2AA433F}"/>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2" name="Line 63">
                <a:extLst>
                  <a:ext uri="{FF2B5EF4-FFF2-40B4-BE49-F238E27FC236}">
                    <a16:creationId xmlns:a16="http://schemas.microsoft.com/office/drawing/2014/main" id="{0B7FC4C5-53CE-714B-88C4-54A55F3D643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3" name="Line 64">
                <a:extLst>
                  <a:ext uri="{FF2B5EF4-FFF2-40B4-BE49-F238E27FC236}">
                    <a16:creationId xmlns:a16="http://schemas.microsoft.com/office/drawing/2014/main" id="{FCCBD944-9CB2-1C4D-AB31-BA544C0EE641}"/>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4" name="Arc 65">
                <a:extLst>
                  <a:ext uri="{FF2B5EF4-FFF2-40B4-BE49-F238E27FC236}">
                    <a16:creationId xmlns:a16="http://schemas.microsoft.com/office/drawing/2014/main" id="{978EDDE2-0A49-C84B-A4E0-C29C2E8C467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5" name="Arc 66">
                <a:extLst>
                  <a:ext uri="{FF2B5EF4-FFF2-40B4-BE49-F238E27FC236}">
                    <a16:creationId xmlns:a16="http://schemas.microsoft.com/office/drawing/2014/main" id="{3DBB201F-2C22-0E4F-ADC0-7D7754F55E3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6" name="Arc 67">
                <a:extLst>
                  <a:ext uri="{FF2B5EF4-FFF2-40B4-BE49-F238E27FC236}">
                    <a16:creationId xmlns:a16="http://schemas.microsoft.com/office/drawing/2014/main" id="{144B2BDA-4580-F042-84E2-D5A3A7D9B11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9" name="Arc 68">
                <a:extLst>
                  <a:ext uri="{FF2B5EF4-FFF2-40B4-BE49-F238E27FC236}">
                    <a16:creationId xmlns:a16="http://schemas.microsoft.com/office/drawing/2014/main" id="{52619F70-4B3D-0541-952C-268C71BB97A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6" name="Arc 69">
                <a:extLst>
                  <a:ext uri="{FF2B5EF4-FFF2-40B4-BE49-F238E27FC236}">
                    <a16:creationId xmlns:a16="http://schemas.microsoft.com/office/drawing/2014/main" id="{7E90EC37-748A-FE4C-8741-F2F53207D7B2}"/>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9" name="Arc 70">
                <a:extLst>
                  <a:ext uri="{FF2B5EF4-FFF2-40B4-BE49-F238E27FC236}">
                    <a16:creationId xmlns:a16="http://schemas.microsoft.com/office/drawing/2014/main" id="{E5BB0804-7233-0F46-ABCD-360FF436D445}"/>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0" name="Arc 71">
                <a:extLst>
                  <a:ext uri="{FF2B5EF4-FFF2-40B4-BE49-F238E27FC236}">
                    <a16:creationId xmlns:a16="http://schemas.microsoft.com/office/drawing/2014/main" id="{135D5468-495D-0D4A-9B03-3113EC28C01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66" name="Group 209">
              <a:extLst>
                <a:ext uri="{FF2B5EF4-FFF2-40B4-BE49-F238E27FC236}">
                  <a16:creationId xmlns:a16="http://schemas.microsoft.com/office/drawing/2014/main" id="{9AC6F6B3-2F49-DB44-9A05-0181769D7405}"/>
                </a:ext>
              </a:extLst>
            </p:cNvPr>
            <p:cNvGrpSpPr>
              <a:grpSpLocks/>
            </p:cNvGrpSpPr>
            <p:nvPr/>
          </p:nvGrpSpPr>
          <p:grpSpPr bwMode="auto">
            <a:xfrm>
              <a:off x="3060721" y="1945936"/>
              <a:ext cx="152400" cy="762000"/>
              <a:chOff x="3935" y="1728"/>
              <a:chExt cx="96" cy="480"/>
            </a:xfrm>
          </p:grpSpPr>
          <p:sp>
            <p:nvSpPr>
              <p:cNvPr id="269" name="Arc 59">
                <a:extLst>
                  <a:ext uri="{FF2B5EF4-FFF2-40B4-BE49-F238E27FC236}">
                    <a16:creationId xmlns:a16="http://schemas.microsoft.com/office/drawing/2014/main" id="{DC1B922F-520C-1244-AD95-E1BD1D2313D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5" name="Arc 60">
                <a:extLst>
                  <a:ext uri="{FF2B5EF4-FFF2-40B4-BE49-F238E27FC236}">
                    <a16:creationId xmlns:a16="http://schemas.microsoft.com/office/drawing/2014/main" id="{A96266EC-40F1-BF44-A23C-6789AD6BC60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6" name="Arc 61">
                <a:extLst>
                  <a:ext uri="{FF2B5EF4-FFF2-40B4-BE49-F238E27FC236}">
                    <a16:creationId xmlns:a16="http://schemas.microsoft.com/office/drawing/2014/main" id="{417272BF-E94C-A549-A258-FA5B170A492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7" name="Arc 62">
                <a:extLst>
                  <a:ext uri="{FF2B5EF4-FFF2-40B4-BE49-F238E27FC236}">
                    <a16:creationId xmlns:a16="http://schemas.microsoft.com/office/drawing/2014/main" id="{EDFE25B9-82D7-CA46-A042-C2DDA63C7C8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8" name="Line 63">
                <a:extLst>
                  <a:ext uri="{FF2B5EF4-FFF2-40B4-BE49-F238E27FC236}">
                    <a16:creationId xmlns:a16="http://schemas.microsoft.com/office/drawing/2014/main" id="{786E52AD-33EA-F241-B230-7AA8720B066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9" name="Line 64">
                <a:extLst>
                  <a:ext uri="{FF2B5EF4-FFF2-40B4-BE49-F238E27FC236}">
                    <a16:creationId xmlns:a16="http://schemas.microsoft.com/office/drawing/2014/main" id="{E7CF5F1B-364B-1A48-9E04-25ED0BB5B5C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0" name="Arc 65">
                <a:extLst>
                  <a:ext uri="{FF2B5EF4-FFF2-40B4-BE49-F238E27FC236}">
                    <a16:creationId xmlns:a16="http://schemas.microsoft.com/office/drawing/2014/main" id="{6DBABD44-D12B-7548-A31F-BE20434095F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1" name="Arc 66">
                <a:extLst>
                  <a:ext uri="{FF2B5EF4-FFF2-40B4-BE49-F238E27FC236}">
                    <a16:creationId xmlns:a16="http://schemas.microsoft.com/office/drawing/2014/main" id="{78D813CB-DB54-C14F-ADCC-B317958D1375}"/>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9" name="Arc 67">
                <a:extLst>
                  <a:ext uri="{FF2B5EF4-FFF2-40B4-BE49-F238E27FC236}">
                    <a16:creationId xmlns:a16="http://schemas.microsoft.com/office/drawing/2014/main" id="{71A1F54B-1AAF-DA4A-8A51-C31E6E789EA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0" name="Arc 68">
                <a:extLst>
                  <a:ext uri="{FF2B5EF4-FFF2-40B4-BE49-F238E27FC236}">
                    <a16:creationId xmlns:a16="http://schemas.microsoft.com/office/drawing/2014/main" id="{15A30F6A-BAE7-DE4D-947C-5944D02AE81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1" name="Arc 69">
                <a:extLst>
                  <a:ext uri="{FF2B5EF4-FFF2-40B4-BE49-F238E27FC236}">
                    <a16:creationId xmlns:a16="http://schemas.microsoft.com/office/drawing/2014/main" id="{F3D5FB50-F08E-A044-8358-26F43E80443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2" name="Arc 70">
                <a:extLst>
                  <a:ext uri="{FF2B5EF4-FFF2-40B4-BE49-F238E27FC236}">
                    <a16:creationId xmlns:a16="http://schemas.microsoft.com/office/drawing/2014/main" id="{4630A65A-D809-AC41-AE00-0A00248ED72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3" name="Arc 71">
                <a:extLst>
                  <a:ext uri="{FF2B5EF4-FFF2-40B4-BE49-F238E27FC236}">
                    <a16:creationId xmlns:a16="http://schemas.microsoft.com/office/drawing/2014/main" id="{ACEFCB94-60AE-684E-98D8-3A680E54DDD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94" name="Group 209">
              <a:extLst>
                <a:ext uri="{FF2B5EF4-FFF2-40B4-BE49-F238E27FC236}">
                  <a16:creationId xmlns:a16="http://schemas.microsoft.com/office/drawing/2014/main" id="{840A337B-9C9C-8D4E-B5A7-B34334E7DFDF}"/>
                </a:ext>
              </a:extLst>
            </p:cNvPr>
            <p:cNvGrpSpPr>
              <a:grpSpLocks/>
            </p:cNvGrpSpPr>
            <p:nvPr/>
          </p:nvGrpSpPr>
          <p:grpSpPr bwMode="auto">
            <a:xfrm rot="16200000">
              <a:off x="1842497" y="2395014"/>
              <a:ext cx="152400" cy="762000"/>
              <a:chOff x="3935" y="1728"/>
              <a:chExt cx="96" cy="480"/>
            </a:xfrm>
          </p:grpSpPr>
          <p:sp>
            <p:nvSpPr>
              <p:cNvPr id="295" name="Arc 59">
                <a:extLst>
                  <a:ext uri="{FF2B5EF4-FFF2-40B4-BE49-F238E27FC236}">
                    <a16:creationId xmlns:a16="http://schemas.microsoft.com/office/drawing/2014/main" id="{CAAAC54C-7F6C-6245-AD41-748D03A0E43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6" name="Arc 60">
                <a:extLst>
                  <a:ext uri="{FF2B5EF4-FFF2-40B4-BE49-F238E27FC236}">
                    <a16:creationId xmlns:a16="http://schemas.microsoft.com/office/drawing/2014/main" id="{6521DA22-4014-F34D-93EA-98AC2F2B0054}"/>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7" name="Arc 61">
                <a:extLst>
                  <a:ext uri="{FF2B5EF4-FFF2-40B4-BE49-F238E27FC236}">
                    <a16:creationId xmlns:a16="http://schemas.microsoft.com/office/drawing/2014/main" id="{05D09E8C-BF4F-6A46-AC17-CC68DDF8767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8" name="Arc 62">
                <a:extLst>
                  <a:ext uri="{FF2B5EF4-FFF2-40B4-BE49-F238E27FC236}">
                    <a16:creationId xmlns:a16="http://schemas.microsoft.com/office/drawing/2014/main" id="{FE793421-2F36-714E-B312-98F937F4618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9" name="Line 63">
                <a:extLst>
                  <a:ext uri="{FF2B5EF4-FFF2-40B4-BE49-F238E27FC236}">
                    <a16:creationId xmlns:a16="http://schemas.microsoft.com/office/drawing/2014/main" id="{70E7AD4A-94AF-CE4B-ABED-8E012CA68CC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0" name="Line 64">
                <a:extLst>
                  <a:ext uri="{FF2B5EF4-FFF2-40B4-BE49-F238E27FC236}">
                    <a16:creationId xmlns:a16="http://schemas.microsoft.com/office/drawing/2014/main" id="{A76E17CC-1113-304B-A18A-BE6D5ACB832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1" name="Arc 65">
                <a:extLst>
                  <a:ext uri="{FF2B5EF4-FFF2-40B4-BE49-F238E27FC236}">
                    <a16:creationId xmlns:a16="http://schemas.microsoft.com/office/drawing/2014/main" id="{7D4772A0-38D2-6D41-9D91-0F75D548D96F}"/>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2" name="Arc 66">
                <a:extLst>
                  <a:ext uri="{FF2B5EF4-FFF2-40B4-BE49-F238E27FC236}">
                    <a16:creationId xmlns:a16="http://schemas.microsoft.com/office/drawing/2014/main" id="{67151A0E-82CD-B64B-ADE9-DAB0E8D7BE9C}"/>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3" name="Arc 67">
                <a:extLst>
                  <a:ext uri="{FF2B5EF4-FFF2-40B4-BE49-F238E27FC236}">
                    <a16:creationId xmlns:a16="http://schemas.microsoft.com/office/drawing/2014/main" id="{F5523D5E-AAE7-E748-8434-3AA8BCD3DE10}"/>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4" name="Arc 68">
                <a:extLst>
                  <a:ext uri="{FF2B5EF4-FFF2-40B4-BE49-F238E27FC236}">
                    <a16:creationId xmlns:a16="http://schemas.microsoft.com/office/drawing/2014/main" id="{7493483A-2104-AE4E-AAA7-AA80A7CB2F08}"/>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5" name="Arc 69">
                <a:extLst>
                  <a:ext uri="{FF2B5EF4-FFF2-40B4-BE49-F238E27FC236}">
                    <a16:creationId xmlns:a16="http://schemas.microsoft.com/office/drawing/2014/main" id="{93F6CF8D-B55F-884C-9720-3BD86B2ABAE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6" name="Arc 70">
                <a:extLst>
                  <a:ext uri="{FF2B5EF4-FFF2-40B4-BE49-F238E27FC236}">
                    <a16:creationId xmlns:a16="http://schemas.microsoft.com/office/drawing/2014/main" id="{86C496E1-CBA7-B64C-8609-FB57A6BE086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7" name="Arc 71">
                <a:extLst>
                  <a:ext uri="{FF2B5EF4-FFF2-40B4-BE49-F238E27FC236}">
                    <a16:creationId xmlns:a16="http://schemas.microsoft.com/office/drawing/2014/main" id="{20FE45E4-677C-5346-904F-F2BF85C316A8}"/>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08" name="Group 209">
              <a:extLst>
                <a:ext uri="{FF2B5EF4-FFF2-40B4-BE49-F238E27FC236}">
                  <a16:creationId xmlns:a16="http://schemas.microsoft.com/office/drawing/2014/main" id="{CF877765-0A62-AA4E-BF09-1D0D7A707CB0}"/>
                </a:ext>
              </a:extLst>
            </p:cNvPr>
            <p:cNvGrpSpPr>
              <a:grpSpLocks/>
            </p:cNvGrpSpPr>
            <p:nvPr/>
          </p:nvGrpSpPr>
          <p:grpSpPr bwMode="auto">
            <a:xfrm rot="16200000">
              <a:off x="2654543" y="2376823"/>
              <a:ext cx="152400" cy="762000"/>
              <a:chOff x="3935" y="1728"/>
              <a:chExt cx="96" cy="480"/>
            </a:xfrm>
          </p:grpSpPr>
          <p:sp>
            <p:nvSpPr>
              <p:cNvPr id="309" name="Arc 59">
                <a:extLst>
                  <a:ext uri="{FF2B5EF4-FFF2-40B4-BE49-F238E27FC236}">
                    <a16:creationId xmlns:a16="http://schemas.microsoft.com/office/drawing/2014/main" id="{BBB2EFF7-16F3-704B-9669-A31916546BE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0" name="Arc 60">
                <a:extLst>
                  <a:ext uri="{FF2B5EF4-FFF2-40B4-BE49-F238E27FC236}">
                    <a16:creationId xmlns:a16="http://schemas.microsoft.com/office/drawing/2014/main" id="{4EAC10FF-3855-8F46-BD02-0DA6A6FC7A0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1" name="Arc 61">
                <a:extLst>
                  <a:ext uri="{FF2B5EF4-FFF2-40B4-BE49-F238E27FC236}">
                    <a16:creationId xmlns:a16="http://schemas.microsoft.com/office/drawing/2014/main" id="{5FAFC161-98BF-FA42-9EE7-B25D7240168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2" name="Arc 62">
                <a:extLst>
                  <a:ext uri="{FF2B5EF4-FFF2-40B4-BE49-F238E27FC236}">
                    <a16:creationId xmlns:a16="http://schemas.microsoft.com/office/drawing/2014/main" id="{F8A6866C-FC66-E448-8657-0822898ED5B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3" name="Line 63">
                <a:extLst>
                  <a:ext uri="{FF2B5EF4-FFF2-40B4-BE49-F238E27FC236}">
                    <a16:creationId xmlns:a16="http://schemas.microsoft.com/office/drawing/2014/main" id="{8A2E7897-CF52-AC40-A62B-B879B880E40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4" name="Line 64">
                <a:extLst>
                  <a:ext uri="{FF2B5EF4-FFF2-40B4-BE49-F238E27FC236}">
                    <a16:creationId xmlns:a16="http://schemas.microsoft.com/office/drawing/2014/main" id="{F5AB0794-3828-694B-BC43-2AE32B3532D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5" name="Arc 65">
                <a:extLst>
                  <a:ext uri="{FF2B5EF4-FFF2-40B4-BE49-F238E27FC236}">
                    <a16:creationId xmlns:a16="http://schemas.microsoft.com/office/drawing/2014/main" id="{B2F506AE-3D5A-AD49-9503-31BB992947F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6" name="Arc 66">
                <a:extLst>
                  <a:ext uri="{FF2B5EF4-FFF2-40B4-BE49-F238E27FC236}">
                    <a16:creationId xmlns:a16="http://schemas.microsoft.com/office/drawing/2014/main" id="{B1BBCBA2-8C69-D745-A38F-3A4BE4D8523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7" name="Arc 67">
                <a:extLst>
                  <a:ext uri="{FF2B5EF4-FFF2-40B4-BE49-F238E27FC236}">
                    <a16:creationId xmlns:a16="http://schemas.microsoft.com/office/drawing/2014/main" id="{EAD2310D-F3AD-1A41-9EB9-F735B5CC146F}"/>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8" name="Arc 68">
                <a:extLst>
                  <a:ext uri="{FF2B5EF4-FFF2-40B4-BE49-F238E27FC236}">
                    <a16:creationId xmlns:a16="http://schemas.microsoft.com/office/drawing/2014/main" id="{70D953AB-54FF-1648-9C88-5371F4FF3D7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9" name="Arc 69">
                <a:extLst>
                  <a:ext uri="{FF2B5EF4-FFF2-40B4-BE49-F238E27FC236}">
                    <a16:creationId xmlns:a16="http://schemas.microsoft.com/office/drawing/2014/main" id="{7B76FBAD-94DC-0B46-9CE1-755C80AF7C94}"/>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0" name="Arc 70">
                <a:extLst>
                  <a:ext uri="{FF2B5EF4-FFF2-40B4-BE49-F238E27FC236}">
                    <a16:creationId xmlns:a16="http://schemas.microsoft.com/office/drawing/2014/main" id="{EA06E1F0-3773-104A-A83B-795E2C053A99}"/>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1" name="Arc 71">
                <a:extLst>
                  <a:ext uri="{FF2B5EF4-FFF2-40B4-BE49-F238E27FC236}">
                    <a16:creationId xmlns:a16="http://schemas.microsoft.com/office/drawing/2014/main" id="{1C0F7D89-51DC-FB4C-9457-338EE3CF4E5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22" name="Oval 321">
              <a:extLst>
                <a:ext uri="{FF2B5EF4-FFF2-40B4-BE49-F238E27FC236}">
                  <a16:creationId xmlns:a16="http://schemas.microsoft.com/office/drawing/2014/main" id="{653B9798-0654-5242-8D8E-30C1A2F8BD1E}"/>
                </a:ext>
              </a:extLst>
            </p:cNvPr>
            <p:cNvSpPr>
              <a:spLocks noChangeAspect="1" noChangeArrowheads="1"/>
            </p:cNvSpPr>
            <p:nvPr/>
          </p:nvSpPr>
          <p:spPr bwMode="auto">
            <a:xfrm>
              <a:off x="1443215" y="340912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23" name="Oval 322">
              <a:extLst>
                <a:ext uri="{FF2B5EF4-FFF2-40B4-BE49-F238E27FC236}">
                  <a16:creationId xmlns:a16="http://schemas.microsoft.com/office/drawing/2014/main" id="{8934BF31-3517-DD44-9690-9C94A0AD4D73}"/>
                </a:ext>
              </a:extLst>
            </p:cNvPr>
            <p:cNvSpPr>
              <a:spLocks noChangeAspect="1" noChangeArrowheads="1"/>
            </p:cNvSpPr>
            <p:nvPr/>
          </p:nvSpPr>
          <p:spPr bwMode="auto">
            <a:xfrm>
              <a:off x="644639" y="339083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24" name="Oval 323">
              <a:extLst>
                <a:ext uri="{FF2B5EF4-FFF2-40B4-BE49-F238E27FC236}">
                  <a16:creationId xmlns:a16="http://schemas.microsoft.com/office/drawing/2014/main" id="{BF0A2012-0A85-584D-A539-41CD2A6A1A40}"/>
                </a:ext>
              </a:extLst>
            </p:cNvPr>
            <p:cNvSpPr>
              <a:spLocks noChangeAspect="1" noChangeArrowheads="1"/>
            </p:cNvSpPr>
            <p:nvPr/>
          </p:nvSpPr>
          <p:spPr bwMode="auto">
            <a:xfrm>
              <a:off x="2278367" y="340302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327" name="Group 209">
              <a:extLst>
                <a:ext uri="{FF2B5EF4-FFF2-40B4-BE49-F238E27FC236}">
                  <a16:creationId xmlns:a16="http://schemas.microsoft.com/office/drawing/2014/main" id="{5ADCA0A2-2FE6-194F-96D6-3EAD6A372D93}"/>
                </a:ext>
              </a:extLst>
            </p:cNvPr>
            <p:cNvGrpSpPr>
              <a:grpSpLocks/>
            </p:cNvGrpSpPr>
            <p:nvPr/>
          </p:nvGrpSpPr>
          <p:grpSpPr bwMode="auto">
            <a:xfrm rot="16200000">
              <a:off x="1050023" y="3077626"/>
              <a:ext cx="152400" cy="762000"/>
              <a:chOff x="3935" y="1728"/>
              <a:chExt cx="96" cy="480"/>
            </a:xfrm>
          </p:grpSpPr>
          <p:sp>
            <p:nvSpPr>
              <p:cNvPr id="328" name="Arc 59">
                <a:extLst>
                  <a:ext uri="{FF2B5EF4-FFF2-40B4-BE49-F238E27FC236}">
                    <a16:creationId xmlns:a16="http://schemas.microsoft.com/office/drawing/2014/main" id="{01F3E71A-8150-F041-AFFB-8061F34C08F9}"/>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9" name="Arc 60">
                <a:extLst>
                  <a:ext uri="{FF2B5EF4-FFF2-40B4-BE49-F238E27FC236}">
                    <a16:creationId xmlns:a16="http://schemas.microsoft.com/office/drawing/2014/main" id="{A5EEEAAE-A061-7649-8EFF-D55C022B9D3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0" name="Arc 61">
                <a:extLst>
                  <a:ext uri="{FF2B5EF4-FFF2-40B4-BE49-F238E27FC236}">
                    <a16:creationId xmlns:a16="http://schemas.microsoft.com/office/drawing/2014/main" id="{3AFE451C-1491-FD45-8C90-05118C26E765}"/>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1" name="Arc 62">
                <a:extLst>
                  <a:ext uri="{FF2B5EF4-FFF2-40B4-BE49-F238E27FC236}">
                    <a16:creationId xmlns:a16="http://schemas.microsoft.com/office/drawing/2014/main" id="{AD91E125-6B24-5B43-B3B0-ED42CB85D08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2" name="Line 63">
                <a:extLst>
                  <a:ext uri="{FF2B5EF4-FFF2-40B4-BE49-F238E27FC236}">
                    <a16:creationId xmlns:a16="http://schemas.microsoft.com/office/drawing/2014/main" id="{B5C935E1-D703-8241-943B-3BBC86A9D98C}"/>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3" name="Line 64">
                <a:extLst>
                  <a:ext uri="{FF2B5EF4-FFF2-40B4-BE49-F238E27FC236}">
                    <a16:creationId xmlns:a16="http://schemas.microsoft.com/office/drawing/2014/main" id="{28DA166C-3CDB-9E4D-A11C-EDFAABAEED5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4" name="Arc 65">
                <a:extLst>
                  <a:ext uri="{FF2B5EF4-FFF2-40B4-BE49-F238E27FC236}">
                    <a16:creationId xmlns:a16="http://schemas.microsoft.com/office/drawing/2014/main" id="{71E48371-BA67-254D-8784-2142DBABA73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5" name="Arc 66">
                <a:extLst>
                  <a:ext uri="{FF2B5EF4-FFF2-40B4-BE49-F238E27FC236}">
                    <a16:creationId xmlns:a16="http://schemas.microsoft.com/office/drawing/2014/main" id="{6FF662E7-92CC-C943-A5A1-7E6CF7679E2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6" name="Arc 67">
                <a:extLst>
                  <a:ext uri="{FF2B5EF4-FFF2-40B4-BE49-F238E27FC236}">
                    <a16:creationId xmlns:a16="http://schemas.microsoft.com/office/drawing/2014/main" id="{EE004C99-D6E9-8341-8BA9-D34B688C9998}"/>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7" name="Arc 68">
                <a:extLst>
                  <a:ext uri="{FF2B5EF4-FFF2-40B4-BE49-F238E27FC236}">
                    <a16:creationId xmlns:a16="http://schemas.microsoft.com/office/drawing/2014/main" id="{41C992BC-CFC0-014F-8C4D-C7B00BA244FF}"/>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8" name="Arc 69">
                <a:extLst>
                  <a:ext uri="{FF2B5EF4-FFF2-40B4-BE49-F238E27FC236}">
                    <a16:creationId xmlns:a16="http://schemas.microsoft.com/office/drawing/2014/main" id="{3AF11D72-B168-814E-A174-C9F5931A7A6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9" name="Arc 70">
                <a:extLst>
                  <a:ext uri="{FF2B5EF4-FFF2-40B4-BE49-F238E27FC236}">
                    <a16:creationId xmlns:a16="http://schemas.microsoft.com/office/drawing/2014/main" id="{2E1E5F47-46AB-C44D-881B-A559AFE7B0A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0" name="Arc 71">
                <a:extLst>
                  <a:ext uri="{FF2B5EF4-FFF2-40B4-BE49-F238E27FC236}">
                    <a16:creationId xmlns:a16="http://schemas.microsoft.com/office/drawing/2014/main" id="{16BA8508-656F-934F-9C1F-BEF961A5F04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41" name="Group 209">
              <a:extLst>
                <a:ext uri="{FF2B5EF4-FFF2-40B4-BE49-F238E27FC236}">
                  <a16:creationId xmlns:a16="http://schemas.microsoft.com/office/drawing/2014/main" id="{965F36C1-FADC-C941-940E-4A48EDED1EBE}"/>
                </a:ext>
              </a:extLst>
            </p:cNvPr>
            <p:cNvGrpSpPr>
              <a:grpSpLocks/>
            </p:cNvGrpSpPr>
            <p:nvPr/>
          </p:nvGrpSpPr>
          <p:grpSpPr bwMode="auto">
            <a:xfrm rot="16200000">
              <a:off x="1848593" y="3108246"/>
              <a:ext cx="152400" cy="762000"/>
              <a:chOff x="3935" y="1728"/>
              <a:chExt cx="96" cy="480"/>
            </a:xfrm>
          </p:grpSpPr>
          <p:sp>
            <p:nvSpPr>
              <p:cNvPr id="342" name="Arc 59">
                <a:extLst>
                  <a:ext uri="{FF2B5EF4-FFF2-40B4-BE49-F238E27FC236}">
                    <a16:creationId xmlns:a16="http://schemas.microsoft.com/office/drawing/2014/main" id="{1675D74C-DDFA-874A-8731-B0D9E648398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4" name="Arc 60">
                <a:extLst>
                  <a:ext uri="{FF2B5EF4-FFF2-40B4-BE49-F238E27FC236}">
                    <a16:creationId xmlns:a16="http://schemas.microsoft.com/office/drawing/2014/main" id="{C516E984-9060-CF48-9631-3BCB07E0DDC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5" name="Arc 61">
                <a:extLst>
                  <a:ext uri="{FF2B5EF4-FFF2-40B4-BE49-F238E27FC236}">
                    <a16:creationId xmlns:a16="http://schemas.microsoft.com/office/drawing/2014/main" id="{1424014B-AA81-1B41-94A4-2485B4F2B49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6" name="Arc 62">
                <a:extLst>
                  <a:ext uri="{FF2B5EF4-FFF2-40B4-BE49-F238E27FC236}">
                    <a16:creationId xmlns:a16="http://schemas.microsoft.com/office/drawing/2014/main" id="{BEA290AE-AB16-654F-9645-8143CFA8BF7A}"/>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7" name="Line 63">
                <a:extLst>
                  <a:ext uri="{FF2B5EF4-FFF2-40B4-BE49-F238E27FC236}">
                    <a16:creationId xmlns:a16="http://schemas.microsoft.com/office/drawing/2014/main" id="{EF9EE2C5-23C7-1D45-BCE5-977478DA7BF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 name="Line 64">
                <a:extLst>
                  <a:ext uri="{FF2B5EF4-FFF2-40B4-BE49-F238E27FC236}">
                    <a16:creationId xmlns:a16="http://schemas.microsoft.com/office/drawing/2014/main" id="{05866989-E0B4-D742-9C0B-31FCDFEA8BD2}"/>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9" name="Arc 65">
                <a:extLst>
                  <a:ext uri="{FF2B5EF4-FFF2-40B4-BE49-F238E27FC236}">
                    <a16:creationId xmlns:a16="http://schemas.microsoft.com/office/drawing/2014/main" id="{C883D4B7-88B4-B743-8F27-C436BD117CE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0" name="Arc 66">
                <a:extLst>
                  <a:ext uri="{FF2B5EF4-FFF2-40B4-BE49-F238E27FC236}">
                    <a16:creationId xmlns:a16="http://schemas.microsoft.com/office/drawing/2014/main" id="{F825D8C3-CB64-FD4D-9B13-5029FD6758E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1" name="Arc 67">
                <a:extLst>
                  <a:ext uri="{FF2B5EF4-FFF2-40B4-BE49-F238E27FC236}">
                    <a16:creationId xmlns:a16="http://schemas.microsoft.com/office/drawing/2014/main" id="{E0A5B196-CD51-5E4E-A8D9-8A69E4B966D8}"/>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2" name="Arc 68">
                <a:extLst>
                  <a:ext uri="{FF2B5EF4-FFF2-40B4-BE49-F238E27FC236}">
                    <a16:creationId xmlns:a16="http://schemas.microsoft.com/office/drawing/2014/main" id="{051661AB-BFCF-AB44-9D6F-B63E5ABFEE9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3" name="Arc 69">
                <a:extLst>
                  <a:ext uri="{FF2B5EF4-FFF2-40B4-BE49-F238E27FC236}">
                    <a16:creationId xmlns:a16="http://schemas.microsoft.com/office/drawing/2014/main" id="{9A4F9041-6EE9-824D-8598-A7D40200EE7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4" name="Arc 70">
                <a:extLst>
                  <a:ext uri="{FF2B5EF4-FFF2-40B4-BE49-F238E27FC236}">
                    <a16:creationId xmlns:a16="http://schemas.microsoft.com/office/drawing/2014/main" id="{0C9846A2-BFE3-7C4F-AF25-69C72C3F66F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5" name="Arc 71">
                <a:extLst>
                  <a:ext uri="{FF2B5EF4-FFF2-40B4-BE49-F238E27FC236}">
                    <a16:creationId xmlns:a16="http://schemas.microsoft.com/office/drawing/2014/main" id="{88F4D9E1-EAAD-2A4D-BC7A-0FF2680F0E2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56" name="Group 209">
              <a:extLst>
                <a:ext uri="{FF2B5EF4-FFF2-40B4-BE49-F238E27FC236}">
                  <a16:creationId xmlns:a16="http://schemas.microsoft.com/office/drawing/2014/main" id="{5B5793DD-773A-3B40-9A4D-5846F45CF714}"/>
                </a:ext>
              </a:extLst>
            </p:cNvPr>
            <p:cNvGrpSpPr>
              <a:grpSpLocks/>
            </p:cNvGrpSpPr>
            <p:nvPr/>
          </p:nvGrpSpPr>
          <p:grpSpPr bwMode="auto">
            <a:xfrm rot="16200000">
              <a:off x="2660639" y="3090055"/>
              <a:ext cx="152400" cy="762000"/>
              <a:chOff x="3935" y="1728"/>
              <a:chExt cx="96" cy="480"/>
            </a:xfrm>
          </p:grpSpPr>
          <p:sp>
            <p:nvSpPr>
              <p:cNvPr id="357" name="Arc 59">
                <a:extLst>
                  <a:ext uri="{FF2B5EF4-FFF2-40B4-BE49-F238E27FC236}">
                    <a16:creationId xmlns:a16="http://schemas.microsoft.com/office/drawing/2014/main" id="{CA3A2C36-954E-6D41-A7D9-62E35781493B}"/>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8" name="Arc 60">
                <a:extLst>
                  <a:ext uri="{FF2B5EF4-FFF2-40B4-BE49-F238E27FC236}">
                    <a16:creationId xmlns:a16="http://schemas.microsoft.com/office/drawing/2014/main" id="{9709B0E6-8EA7-2143-B861-2BEFDAE0667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9" name="Arc 61">
                <a:extLst>
                  <a:ext uri="{FF2B5EF4-FFF2-40B4-BE49-F238E27FC236}">
                    <a16:creationId xmlns:a16="http://schemas.microsoft.com/office/drawing/2014/main" id="{CDA21744-46D2-D247-B906-6EBDBCC3CB75}"/>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0" name="Arc 62">
                <a:extLst>
                  <a:ext uri="{FF2B5EF4-FFF2-40B4-BE49-F238E27FC236}">
                    <a16:creationId xmlns:a16="http://schemas.microsoft.com/office/drawing/2014/main" id="{67FB556E-3509-F34A-AF07-9A623AABC498}"/>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1" name="Line 63">
                <a:extLst>
                  <a:ext uri="{FF2B5EF4-FFF2-40B4-BE49-F238E27FC236}">
                    <a16:creationId xmlns:a16="http://schemas.microsoft.com/office/drawing/2014/main" id="{D2BB88FA-9FA1-D147-9616-5C8188BC7AD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2" name="Line 64">
                <a:extLst>
                  <a:ext uri="{FF2B5EF4-FFF2-40B4-BE49-F238E27FC236}">
                    <a16:creationId xmlns:a16="http://schemas.microsoft.com/office/drawing/2014/main" id="{14423E80-0C34-0741-BD16-31575818BECE}"/>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3" name="Arc 65">
                <a:extLst>
                  <a:ext uri="{FF2B5EF4-FFF2-40B4-BE49-F238E27FC236}">
                    <a16:creationId xmlns:a16="http://schemas.microsoft.com/office/drawing/2014/main" id="{304124A3-2268-EB4A-B75B-0E821D815C1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4" name="Arc 66">
                <a:extLst>
                  <a:ext uri="{FF2B5EF4-FFF2-40B4-BE49-F238E27FC236}">
                    <a16:creationId xmlns:a16="http://schemas.microsoft.com/office/drawing/2014/main" id="{549C980C-3B95-A249-94FE-D5C8BEBC6A05}"/>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5" name="Arc 67">
                <a:extLst>
                  <a:ext uri="{FF2B5EF4-FFF2-40B4-BE49-F238E27FC236}">
                    <a16:creationId xmlns:a16="http://schemas.microsoft.com/office/drawing/2014/main" id="{6A0DB99F-8F5B-684E-A249-CD2A1EE45E5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6" name="Arc 68">
                <a:extLst>
                  <a:ext uri="{FF2B5EF4-FFF2-40B4-BE49-F238E27FC236}">
                    <a16:creationId xmlns:a16="http://schemas.microsoft.com/office/drawing/2014/main" id="{6FC634B5-FE5C-1B4C-94D4-678FA2B41A7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7" name="Arc 69">
                <a:extLst>
                  <a:ext uri="{FF2B5EF4-FFF2-40B4-BE49-F238E27FC236}">
                    <a16:creationId xmlns:a16="http://schemas.microsoft.com/office/drawing/2014/main" id="{A332D61C-793D-F845-88DA-8D4EF50A41E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8" name="Arc 70">
                <a:extLst>
                  <a:ext uri="{FF2B5EF4-FFF2-40B4-BE49-F238E27FC236}">
                    <a16:creationId xmlns:a16="http://schemas.microsoft.com/office/drawing/2014/main" id="{B30ABF93-B2B2-E545-A920-1A0ED149E8A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9" name="Arc 71">
                <a:extLst>
                  <a:ext uri="{FF2B5EF4-FFF2-40B4-BE49-F238E27FC236}">
                    <a16:creationId xmlns:a16="http://schemas.microsoft.com/office/drawing/2014/main" id="{1B387BB2-195F-664F-967F-8FE4FC9E263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70" name="Oval 369">
              <a:extLst>
                <a:ext uri="{FF2B5EF4-FFF2-40B4-BE49-F238E27FC236}">
                  <a16:creationId xmlns:a16="http://schemas.microsoft.com/office/drawing/2014/main" id="{8C6AF4B4-E3FB-7246-BA34-FAC75AD050D2}"/>
                </a:ext>
              </a:extLst>
            </p:cNvPr>
            <p:cNvSpPr>
              <a:spLocks noChangeAspect="1" noChangeArrowheads="1"/>
            </p:cNvSpPr>
            <p:nvPr/>
          </p:nvSpPr>
          <p:spPr bwMode="auto">
            <a:xfrm>
              <a:off x="3064751" y="340912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371" name="Group 209">
              <a:extLst>
                <a:ext uri="{FF2B5EF4-FFF2-40B4-BE49-F238E27FC236}">
                  <a16:creationId xmlns:a16="http://schemas.microsoft.com/office/drawing/2014/main" id="{0D2D0118-9B5C-A344-9193-42212C13CA3E}"/>
                </a:ext>
              </a:extLst>
            </p:cNvPr>
            <p:cNvGrpSpPr>
              <a:grpSpLocks/>
            </p:cNvGrpSpPr>
            <p:nvPr/>
          </p:nvGrpSpPr>
          <p:grpSpPr bwMode="auto">
            <a:xfrm>
              <a:off x="3072321" y="4154294"/>
              <a:ext cx="152400" cy="762000"/>
              <a:chOff x="3935" y="1728"/>
              <a:chExt cx="96" cy="480"/>
            </a:xfrm>
          </p:grpSpPr>
          <p:sp>
            <p:nvSpPr>
              <p:cNvPr id="372" name="Arc 59">
                <a:extLst>
                  <a:ext uri="{FF2B5EF4-FFF2-40B4-BE49-F238E27FC236}">
                    <a16:creationId xmlns:a16="http://schemas.microsoft.com/office/drawing/2014/main" id="{68B69180-D135-EA4E-8870-C19F09EB1CB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3" name="Arc 60">
                <a:extLst>
                  <a:ext uri="{FF2B5EF4-FFF2-40B4-BE49-F238E27FC236}">
                    <a16:creationId xmlns:a16="http://schemas.microsoft.com/office/drawing/2014/main" id="{A6F52AAB-FAF9-5E40-A7D1-ED92BB2B352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4" name="Arc 61">
                <a:extLst>
                  <a:ext uri="{FF2B5EF4-FFF2-40B4-BE49-F238E27FC236}">
                    <a16:creationId xmlns:a16="http://schemas.microsoft.com/office/drawing/2014/main" id="{60F36E4A-05C4-D743-8670-0DCA1C69688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5" name="Arc 62">
                <a:extLst>
                  <a:ext uri="{FF2B5EF4-FFF2-40B4-BE49-F238E27FC236}">
                    <a16:creationId xmlns:a16="http://schemas.microsoft.com/office/drawing/2014/main" id="{C1DC106F-5716-C847-9802-2F2B7EDAA6D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6" name="Line 63">
                <a:extLst>
                  <a:ext uri="{FF2B5EF4-FFF2-40B4-BE49-F238E27FC236}">
                    <a16:creationId xmlns:a16="http://schemas.microsoft.com/office/drawing/2014/main" id="{63397E4C-B757-444C-A098-518F1DCAB063}"/>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7" name="Line 64">
                <a:extLst>
                  <a:ext uri="{FF2B5EF4-FFF2-40B4-BE49-F238E27FC236}">
                    <a16:creationId xmlns:a16="http://schemas.microsoft.com/office/drawing/2014/main" id="{A6D1B843-CDF3-9046-A730-B45CB46790D0}"/>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8" name="Arc 65">
                <a:extLst>
                  <a:ext uri="{FF2B5EF4-FFF2-40B4-BE49-F238E27FC236}">
                    <a16:creationId xmlns:a16="http://schemas.microsoft.com/office/drawing/2014/main" id="{F6776A04-0585-E347-BF60-37E68F2E021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9" name="Arc 66">
                <a:extLst>
                  <a:ext uri="{FF2B5EF4-FFF2-40B4-BE49-F238E27FC236}">
                    <a16:creationId xmlns:a16="http://schemas.microsoft.com/office/drawing/2014/main" id="{B5D676C9-A2C7-0F4E-868D-0E8C8D38642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0" name="Arc 67">
                <a:extLst>
                  <a:ext uri="{FF2B5EF4-FFF2-40B4-BE49-F238E27FC236}">
                    <a16:creationId xmlns:a16="http://schemas.microsoft.com/office/drawing/2014/main" id="{A2C1CE22-C3B2-704C-A28D-2BE8D909F62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1" name="Arc 68">
                <a:extLst>
                  <a:ext uri="{FF2B5EF4-FFF2-40B4-BE49-F238E27FC236}">
                    <a16:creationId xmlns:a16="http://schemas.microsoft.com/office/drawing/2014/main" id="{453CB3A2-654F-6A4F-927C-E80AF962CBC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2" name="Arc 69">
                <a:extLst>
                  <a:ext uri="{FF2B5EF4-FFF2-40B4-BE49-F238E27FC236}">
                    <a16:creationId xmlns:a16="http://schemas.microsoft.com/office/drawing/2014/main" id="{862584D2-C06F-C645-BBA1-89137AD4C2C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3" name="Arc 70">
                <a:extLst>
                  <a:ext uri="{FF2B5EF4-FFF2-40B4-BE49-F238E27FC236}">
                    <a16:creationId xmlns:a16="http://schemas.microsoft.com/office/drawing/2014/main" id="{A9DF4E35-FA17-DA40-A534-8A97582E174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4" name="Arc 71">
                <a:extLst>
                  <a:ext uri="{FF2B5EF4-FFF2-40B4-BE49-F238E27FC236}">
                    <a16:creationId xmlns:a16="http://schemas.microsoft.com/office/drawing/2014/main" id="{49702ACE-BAF1-284A-99A2-D421A8FEBAB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85" name="Group 209">
              <a:extLst>
                <a:ext uri="{FF2B5EF4-FFF2-40B4-BE49-F238E27FC236}">
                  <a16:creationId xmlns:a16="http://schemas.microsoft.com/office/drawing/2014/main" id="{4F2A27EB-9BDA-724B-A617-59EF3484B400}"/>
                </a:ext>
              </a:extLst>
            </p:cNvPr>
            <p:cNvGrpSpPr>
              <a:grpSpLocks/>
            </p:cNvGrpSpPr>
            <p:nvPr/>
          </p:nvGrpSpPr>
          <p:grpSpPr bwMode="auto">
            <a:xfrm>
              <a:off x="3061703" y="1237520"/>
              <a:ext cx="152400" cy="762000"/>
              <a:chOff x="3935" y="1728"/>
              <a:chExt cx="96" cy="480"/>
            </a:xfrm>
          </p:grpSpPr>
          <p:sp>
            <p:nvSpPr>
              <p:cNvPr id="386" name="Arc 59">
                <a:extLst>
                  <a:ext uri="{FF2B5EF4-FFF2-40B4-BE49-F238E27FC236}">
                    <a16:creationId xmlns:a16="http://schemas.microsoft.com/office/drawing/2014/main" id="{7976D0E4-DCBD-6D48-A529-427A6406F11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7" name="Arc 60">
                <a:extLst>
                  <a:ext uri="{FF2B5EF4-FFF2-40B4-BE49-F238E27FC236}">
                    <a16:creationId xmlns:a16="http://schemas.microsoft.com/office/drawing/2014/main" id="{8050112B-6525-1640-BA50-D7E6108EF79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8" name="Arc 61">
                <a:extLst>
                  <a:ext uri="{FF2B5EF4-FFF2-40B4-BE49-F238E27FC236}">
                    <a16:creationId xmlns:a16="http://schemas.microsoft.com/office/drawing/2014/main" id="{A9CB905F-78BF-584A-B8C3-CFC8B275765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9" name="Arc 62">
                <a:extLst>
                  <a:ext uri="{FF2B5EF4-FFF2-40B4-BE49-F238E27FC236}">
                    <a16:creationId xmlns:a16="http://schemas.microsoft.com/office/drawing/2014/main" id="{DEE73A13-5F8D-0545-A076-331B243E4AC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0" name="Line 63">
                <a:extLst>
                  <a:ext uri="{FF2B5EF4-FFF2-40B4-BE49-F238E27FC236}">
                    <a16:creationId xmlns:a16="http://schemas.microsoft.com/office/drawing/2014/main" id="{E6CE4442-828B-2A4D-9062-5E01027532C1}"/>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1" name="Line 64">
                <a:extLst>
                  <a:ext uri="{FF2B5EF4-FFF2-40B4-BE49-F238E27FC236}">
                    <a16:creationId xmlns:a16="http://schemas.microsoft.com/office/drawing/2014/main" id="{E5773B49-1A80-634D-9667-5719221659A0}"/>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2" name="Arc 65">
                <a:extLst>
                  <a:ext uri="{FF2B5EF4-FFF2-40B4-BE49-F238E27FC236}">
                    <a16:creationId xmlns:a16="http://schemas.microsoft.com/office/drawing/2014/main" id="{7E5F15CC-F4FD-5741-A044-8A24AD64E0A8}"/>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3" name="Arc 66">
                <a:extLst>
                  <a:ext uri="{FF2B5EF4-FFF2-40B4-BE49-F238E27FC236}">
                    <a16:creationId xmlns:a16="http://schemas.microsoft.com/office/drawing/2014/main" id="{EE225C8D-4C3D-4B48-A395-1AC7353D75D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4" name="Arc 67">
                <a:extLst>
                  <a:ext uri="{FF2B5EF4-FFF2-40B4-BE49-F238E27FC236}">
                    <a16:creationId xmlns:a16="http://schemas.microsoft.com/office/drawing/2014/main" id="{309B4C60-0CAB-1243-98E8-B8110F45D456}"/>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5" name="Arc 68">
                <a:extLst>
                  <a:ext uri="{FF2B5EF4-FFF2-40B4-BE49-F238E27FC236}">
                    <a16:creationId xmlns:a16="http://schemas.microsoft.com/office/drawing/2014/main" id="{EBDFDAB7-73C6-DC48-B8CF-B942CD89D33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6" name="Arc 69">
                <a:extLst>
                  <a:ext uri="{FF2B5EF4-FFF2-40B4-BE49-F238E27FC236}">
                    <a16:creationId xmlns:a16="http://schemas.microsoft.com/office/drawing/2014/main" id="{02FB44A1-03B1-3448-8167-C549D908D09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7" name="Arc 70">
                <a:extLst>
                  <a:ext uri="{FF2B5EF4-FFF2-40B4-BE49-F238E27FC236}">
                    <a16:creationId xmlns:a16="http://schemas.microsoft.com/office/drawing/2014/main" id="{1A802044-D339-E84A-AF18-5F813B5C7ABC}"/>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8" name="Arc 71">
                <a:extLst>
                  <a:ext uri="{FF2B5EF4-FFF2-40B4-BE49-F238E27FC236}">
                    <a16:creationId xmlns:a16="http://schemas.microsoft.com/office/drawing/2014/main" id="{054BA1FA-430B-9647-9D53-151D70FD720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99" name="Oval 398">
              <a:extLst>
                <a:ext uri="{FF2B5EF4-FFF2-40B4-BE49-F238E27FC236}">
                  <a16:creationId xmlns:a16="http://schemas.microsoft.com/office/drawing/2014/main" id="{92FC2D4D-116C-FB43-8794-88B565759788}"/>
                </a:ext>
              </a:extLst>
            </p:cNvPr>
            <p:cNvSpPr>
              <a:spLocks noChangeAspect="1" noChangeArrowheads="1"/>
            </p:cNvSpPr>
            <p:nvPr/>
          </p:nvSpPr>
          <p:spPr bwMode="auto">
            <a:xfrm>
              <a:off x="3076943" y="410406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00" name="Group 210">
              <a:extLst>
                <a:ext uri="{FF2B5EF4-FFF2-40B4-BE49-F238E27FC236}">
                  <a16:creationId xmlns:a16="http://schemas.microsoft.com/office/drawing/2014/main" id="{0E73DBF4-60A9-A449-8837-399D48FFCD8A}"/>
                </a:ext>
              </a:extLst>
            </p:cNvPr>
            <p:cNvGrpSpPr>
              <a:grpSpLocks/>
            </p:cNvGrpSpPr>
            <p:nvPr/>
          </p:nvGrpSpPr>
          <p:grpSpPr bwMode="auto">
            <a:xfrm>
              <a:off x="3523428" y="2741781"/>
              <a:ext cx="304800" cy="762000"/>
              <a:chOff x="3216" y="1728"/>
              <a:chExt cx="192" cy="480"/>
            </a:xfrm>
          </p:grpSpPr>
          <p:sp>
            <p:nvSpPr>
              <p:cNvPr id="401" name="Line 8">
                <a:extLst>
                  <a:ext uri="{FF2B5EF4-FFF2-40B4-BE49-F238E27FC236}">
                    <a16:creationId xmlns:a16="http://schemas.microsoft.com/office/drawing/2014/main" id="{2C088ECF-AB94-484C-BEF0-411483F693E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2" name="Line 9">
                <a:extLst>
                  <a:ext uri="{FF2B5EF4-FFF2-40B4-BE49-F238E27FC236}">
                    <a16:creationId xmlns:a16="http://schemas.microsoft.com/office/drawing/2014/main" id="{996A055E-4524-4242-BD63-930757D57EA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3" name="Line 10">
                <a:extLst>
                  <a:ext uri="{FF2B5EF4-FFF2-40B4-BE49-F238E27FC236}">
                    <a16:creationId xmlns:a16="http://schemas.microsoft.com/office/drawing/2014/main" id="{A5265671-5E28-CD4E-BBD3-705BD6A818C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4" name="Line 11">
                <a:extLst>
                  <a:ext uri="{FF2B5EF4-FFF2-40B4-BE49-F238E27FC236}">
                    <a16:creationId xmlns:a16="http://schemas.microsoft.com/office/drawing/2014/main" id="{BB27164A-1D08-914E-83E6-AA46E0D4DFE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05" name="Group 210">
              <a:extLst>
                <a:ext uri="{FF2B5EF4-FFF2-40B4-BE49-F238E27FC236}">
                  <a16:creationId xmlns:a16="http://schemas.microsoft.com/office/drawing/2014/main" id="{DBC2CE2C-8603-DA45-A99E-202E1E04975B}"/>
                </a:ext>
              </a:extLst>
            </p:cNvPr>
            <p:cNvGrpSpPr>
              <a:grpSpLocks/>
            </p:cNvGrpSpPr>
            <p:nvPr/>
          </p:nvGrpSpPr>
          <p:grpSpPr bwMode="auto">
            <a:xfrm>
              <a:off x="4102548" y="2723493"/>
              <a:ext cx="304800" cy="762000"/>
              <a:chOff x="3216" y="1728"/>
              <a:chExt cx="192" cy="480"/>
            </a:xfrm>
          </p:grpSpPr>
          <p:sp>
            <p:nvSpPr>
              <p:cNvPr id="406" name="Line 8">
                <a:extLst>
                  <a:ext uri="{FF2B5EF4-FFF2-40B4-BE49-F238E27FC236}">
                    <a16:creationId xmlns:a16="http://schemas.microsoft.com/office/drawing/2014/main" id="{93CA0E30-7C70-F646-8B74-5F0551F175B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7" name="Line 9">
                <a:extLst>
                  <a:ext uri="{FF2B5EF4-FFF2-40B4-BE49-F238E27FC236}">
                    <a16:creationId xmlns:a16="http://schemas.microsoft.com/office/drawing/2014/main" id="{319E6BB5-B50C-BF45-8241-53AE2308252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8" name="Line 10">
                <a:extLst>
                  <a:ext uri="{FF2B5EF4-FFF2-40B4-BE49-F238E27FC236}">
                    <a16:creationId xmlns:a16="http://schemas.microsoft.com/office/drawing/2014/main" id="{D6C253C4-4448-7345-9F10-D9E10119FBD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9" name="Line 11">
                <a:extLst>
                  <a:ext uri="{FF2B5EF4-FFF2-40B4-BE49-F238E27FC236}">
                    <a16:creationId xmlns:a16="http://schemas.microsoft.com/office/drawing/2014/main" id="{3813BADD-2801-6C4B-BC2A-BF563105989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10" name="Straight Connector 409">
              <a:extLst>
                <a:ext uri="{FF2B5EF4-FFF2-40B4-BE49-F238E27FC236}">
                  <a16:creationId xmlns:a16="http://schemas.microsoft.com/office/drawing/2014/main" id="{43C97811-9DC8-1A41-A39E-616A48F1EA8B}"/>
                </a:ext>
              </a:extLst>
            </p:cNvPr>
            <p:cNvCxnSpPr>
              <a:cxnSpLocks/>
            </p:cNvCxnSpPr>
            <p:nvPr/>
          </p:nvCxnSpPr>
          <p:spPr>
            <a:xfrm>
              <a:off x="3167349" y="1264257"/>
              <a:ext cx="10972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1" name="Straight Connector 410">
              <a:extLst>
                <a:ext uri="{FF2B5EF4-FFF2-40B4-BE49-F238E27FC236}">
                  <a16:creationId xmlns:a16="http://schemas.microsoft.com/office/drawing/2014/main" id="{B95C23D5-CC33-5048-9E1D-63D62A6B7310}"/>
                </a:ext>
              </a:extLst>
            </p:cNvPr>
            <p:cNvCxnSpPr>
              <a:cxnSpLocks/>
            </p:cNvCxnSpPr>
            <p:nvPr/>
          </p:nvCxnSpPr>
          <p:spPr>
            <a:xfrm>
              <a:off x="3168193" y="1977489"/>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12" name="Oval 411">
              <a:extLst>
                <a:ext uri="{FF2B5EF4-FFF2-40B4-BE49-F238E27FC236}">
                  <a16:creationId xmlns:a16="http://schemas.microsoft.com/office/drawing/2014/main" id="{6A05A895-B99C-A940-BE6F-3DA125BD8399}"/>
                </a:ext>
              </a:extLst>
            </p:cNvPr>
            <p:cNvSpPr>
              <a:spLocks noChangeAspect="1" noChangeArrowheads="1"/>
            </p:cNvSpPr>
            <p:nvPr/>
          </p:nvSpPr>
          <p:spPr bwMode="auto">
            <a:xfrm>
              <a:off x="3070847" y="119627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413" name="Straight Connector 412">
              <a:extLst>
                <a:ext uri="{FF2B5EF4-FFF2-40B4-BE49-F238E27FC236}">
                  <a16:creationId xmlns:a16="http://schemas.microsoft.com/office/drawing/2014/main" id="{8C36B6C8-E887-5C4B-8C98-DE7C92BF84F3}"/>
                </a:ext>
              </a:extLst>
            </p:cNvPr>
            <p:cNvCxnSpPr>
              <a:cxnSpLocks/>
            </p:cNvCxnSpPr>
            <p:nvPr/>
          </p:nvCxnSpPr>
          <p:spPr>
            <a:xfrm>
              <a:off x="3161254" y="4184241"/>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4" name="Straight Connector 413">
              <a:extLst>
                <a:ext uri="{FF2B5EF4-FFF2-40B4-BE49-F238E27FC236}">
                  <a16:creationId xmlns:a16="http://schemas.microsoft.com/office/drawing/2014/main" id="{05BAEDD1-21B0-D44A-BBCF-6892EDF9CEE1}"/>
                </a:ext>
              </a:extLst>
            </p:cNvPr>
            <p:cNvCxnSpPr>
              <a:cxnSpLocks/>
            </p:cNvCxnSpPr>
            <p:nvPr/>
          </p:nvCxnSpPr>
          <p:spPr>
            <a:xfrm>
              <a:off x="3137712" y="4897473"/>
              <a:ext cx="112521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15" name="Oval 414">
              <a:extLst>
                <a:ext uri="{FF2B5EF4-FFF2-40B4-BE49-F238E27FC236}">
                  <a16:creationId xmlns:a16="http://schemas.microsoft.com/office/drawing/2014/main" id="{E837B69B-9EBF-8444-80B7-A58D054ECDC9}"/>
                </a:ext>
              </a:extLst>
            </p:cNvPr>
            <p:cNvSpPr>
              <a:spLocks noChangeAspect="1" noChangeArrowheads="1"/>
            </p:cNvSpPr>
            <p:nvPr/>
          </p:nvSpPr>
          <p:spPr bwMode="auto">
            <a:xfrm>
              <a:off x="3076943" y="482339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416" name="Straight Connector 415">
              <a:extLst>
                <a:ext uri="{FF2B5EF4-FFF2-40B4-BE49-F238E27FC236}">
                  <a16:creationId xmlns:a16="http://schemas.microsoft.com/office/drawing/2014/main" id="{69F6F53F-085E-9741-99C0-6EEB40937962}"/>
                </a:ext>
              </a:extLst>
            </p:cNvPr>
            <p:cNvCxnSpPr>
              <a:cxnSpLocks/>
            </p:cNvCxnSpPr>
            <p:nvPr/>
          </p:nvCxnSpPr>
          <p:spPr>
            <a:xfrm>
              <a:off x="3675004" y="1977489"/>
              <a:ext cx="0" cy="87453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7" name="Straight Connector 416">
              <a:extLst>
                <a:ext uri="{FF2B5EF4-FFF2-40B4-BE49-F238E27FC236}">
                  <a16:creationId xmlns:a16="http://schemas.microsoft.com/office/drawing/2014/main" id="{2DD29B45-9BE0-8C4B-9A44-88FB25E6336E}"/>
                </a:ext>
              </a:extLst>
            </p:cNvPr>
            <p:cNvCxnSpPr>
              <a:cxnSpLocks/>
            </p:cNvCxnSpPr>
            <p:nvPr/>
          </p:nvCxnSpPr>
          <p:spPr>
            <a:xfrm>
              <a:off x="3668908" y="3312513"/>
              <a:ext cx="0" cy="87453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8" name="Straight Connector 417">
              <a:extLst>
                <a:ext uri="{FF2B5EF4-FFF2-40B4-BE49-F238E27FC236}">
                  <a16:creationId xmlns:a16="http://schemas.microsoft.com/office/drawing/2014/main" id="{CE527FF3-0634-1349-B29E-B16DD262E490}"/>
                </a:ext>
              </a:extLst>
            </p:cNvPr>
            <p:cNvCxnSpPr>
              <a:cxnSpLocks/>
            </p:cNvCxnSpPr>
            <p:nvPr/>
          </p:nvCxnSpPr>
          <p:spPr>
            <a:xfrm>
              <a:off x="4263745" y="1252064"/>
              <a:ext cx="0" cy="16459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9" name="Straight Connector 418">
              <a:extLst>
                <a:ext uri="{FF2B5EF4-FFF2-40B4-BE49-F238E27FC236}">
                  <a16:creationId xmlns:a16="http://schemas.microsoft.com/office/drawing/2014/main" id="{1ABCFE15-2EE5-4344-92B5-16203BF14597}"/>
                </a:ext>
              </a:extLst>
            </p:cNvPr>
            <p:cNvCxnSpPr>
              <a:cxnSpLocks/>
            </p:cNvCxnSpPr>
            <p:nvPr/>
          </p:nvCxnSpPr>
          <p:spPr>
            <a:xfrm>
              <a:off x="4262931" y="3251553"/>
              <a:ext cx="0" cy="16459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4410124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306656"/>
            <a:ext cx="11529391" cy="769441"/>
          </a:xfrm>
          <a:prstGeom prst="rect">
            <a:avLst/>
          </a:prstGeom>
          <a:noFill/>
        </p:spPr>
        <p:txBody>
          <a:bodyPr wrap="square" rtlCol="0">
            <a:spAutoFit/>
          </a:bodyPr>
          <a:lstStyle/>
          <a:p>
            <a:pPr algn="ctr"/>
            <a:r>
              <a:rPr lang="en-US" sz="4400" dirty="0">
                <a:latin typeface="+mj-lt"/>
              </a:rPr>
              <a:t>Pinouts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91</a:t>
            </a:fld>
            <a:endParaRPr lang="en-US"/>
          </a:p>
        </p:txBody>
      </p:sp>
      <p:pic>
        <p:nvPicPr>
          <p:cNvPr id="1026" name="Picture 2" descr="IRF510 Transistor Pinout, Equivalent, Uses, Features and Other Details -  Components Info">
            <a:extLst>
              <a:ext uri="{FF2B5EF4-FFF2-40B4-BE49-F238E27FC236}">
                <a16:creationId xmlns:a16="http://schemas.microsoft.com/office/drawing/2014/main" id="{41441DF6-A089-3344-9C1D-3323C86F51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3650" y="2127612"/>
            <a:ext cx="4401457" cy="373402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2N7000 - Wikipedia">
            <a:extLst>
              <a:ext uri="{FF2B5EF4-FFF2-40B4-BE49-F238E27FC236}">
                <a16:creationId xmlns:a16="http://schemas.microsoft.com/office/drawing/2014/main" id="{29C2E9F1-2998-3C47-910B-A57551CD1C5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23478" y="1763053"/>
            <a:ext cx="3441700" cy="23622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Datasheet J310">
            <a:extLst>
              <a:ext uri="{FF2B5EF4-FFF2-40B4-BE49-F238E27FC236}">
                <a16:creationId xmlns:a16="http://schemas.microsoft.com/office/drawing/2014/main" id="{41DA0811-1514-6E4B-97D9-1181B3BB905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65562" y="939573"/>
            <a:ext cx="2755900" cy="51943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3E766FD-E1F0-9E41-AABA-BB87CE307E22}"/>
              </a:ext>
            </a:extLst>
          </p:cNvPr>
          <p:cNvSpPr txBox="1"/>
          <p:nvPr/>
        </p:nvSpPr>
        <p:spPr>
          <a:xfrm>
            <a:off x="10241280" y="6128203"/>
            <a:ext cx="1201782" cy="369332"/>
          </a:xfrm>
          <a:prstGeom prst="rect">
            <a:avLst/>
          </a:prstGeom>
          <a:noFill/>
        </p:spPr>
        <p:txBody>
          <a:bodyPr wrap="square" rtlCol="0">
            <a:spAutoFit/>
          </a:bodyPr>
          <a:lstStyle/>
          <a:p>
            <a:r>
              <a:rPr lang="en-US" dirty="0"/>
              <a:t>J309</a:t>
            </a:r>
          </a:p>
        </p:txBody>
      </p:sp>
      <p:pic>
        <p:nvPicPr>
          <p:cNvPr id="1032" name="Picture 8" descr="2N3904 Pinout &amp; Features for Beginners - NerdyTechy">
            <a:extLst>
              <a:ext uri="{FF2B5EF4-FFF2-40B4-BE49-F238E27FC236}">
                <a16:creationId xmlns:a16="http://schemas.microsoft.com/office/drawing/2014/main" id="{4E769AC8-E0A0-7C41-8AFA-8BB6D43DFA6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94993" y="4223475"/>
            <a:ext cx="3822700" cy="2120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286312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Morse</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92</a:t>
            </a:fld>
            <a:endParaRPr lang="en-US"/>
          </a:p>
        </p:txBody>
      </p:sp>
      <p:graphicFrame>
        <p:nvGraphicFramePr>
          <p:cNvPr id="8" name="Table 8">
            <a:extLst>
              <a:ext uri="{FF2B5EF4-FFF2-40B4-BE49-F238E27FC236}">
                <a16:creationId xmlns:a16="http://schemas.microsoft.com/office/drawing/2014/main" id="{2E38930B-08FB-9C40-A675-8B920D57C7D3}"/>
              </a:ext>
            </a:extLst>
          </p:cNvPr>
          <p:cNvGraphicFramePr>
            <a:graphicFrameLocks noGrp="1"/>
          </p:cNvGraphicFramePr>
          <p:nvPr/>
        </p:nvGraphicFramePr>
        <p:xfrm>
          <a:off x="1046348" y="1396559"/>
          <a:ext cx="8128002" cy="482092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977480682"/>
                    </a:ext>
                  </a:extLst>
                </a:gridCol>
                <a:gridCol w="1354667">
                  <a:extLst>
                    <a:ext uri="{9D8B030D-6E8A-4147-A177-3AD203B41FA5}">
                      <a16:colId xmlns:a16="http://schemas.microsoft.com/office/drawing/2014/main" val="3714810406"/>
                    </a:ext>
                  </a:extLst>
                </a:gridCol>
                <a:gridCol w="1354667">
                  <a:extLst>
                    <a:ext uri="{9D8B030D-6E8A-4147-A177-3AD203B41FA5}">
                      <a16:colId xmlns:a16="http://schemas.microsoft.com/office/drawing/2014/main" val="3196450885"/>
                    </a:ext>
                  </a:extLst>
                </a:gridCol>
                <a:gridCol w="1354667">
                  <a:extLst>
                    <a:ext uri="{9D8B030D-6E8A-4147-A177-3AD203B41FA5}">
                      <a16:colId xmlns:a16="http://schemas.microsoft.com/office/drawing/2014/main" val="2247379925"/>
                    </a:ext>
                  </a:extLst>
                </a:gridCol>
                <a:gridCol w="1354667">
                  <a:extLst>
                    <a:ext uri="{9D8B030D-6E8A-4147-A177-3AD203B41FA5}">
                      <a16:colId xmlns:a16="http://schemas.microsoft.com/office/drawing/2014/main" val="4227134241"/>
                    </a:ext>
                  </a:extLst>
                </a:gridCol>
                <a:gridCol w="1354667">
                  <a:extLst>
                    <a:ext uri="{9D8B030D-6E8A-4147-A177-3AD203B41FA5}">
                      <a16:colId xmlns:a16="http://schemas.microsoft.com/office/drawing/2014/main" val="3708583303"/>
                    </a:ext>
                  </a:extLst>
                </a:gridCol>
              </a:tblGrid>
              <a:tr h="370840">
                <a:tc>
                  <a:txBody>
                    <a:bodyPr/>
                    <a:lstStyle/>
                    <a:p>
                      <a:pPr algn="r"/>
                      <a:r>
                        <a:rPr lang="en-US" dirty="0"/>
                        <a:t>Symbol</a:t>
                      </a:r>
                    </a:p>
                  </a:txBody>
                  <a:tcPr/>
                </a:tc>
                <a:tc>
                  <a:txBody>
                    <a:bodyPr/>
                    <a:lstStyle/>
                    <a:p>
                      <a:pPr algn="r"/>
                      <a:r>
                        <a:rPr lang="en-US" dirty="0"/>
                        <a:t>Code</a:t>
                      </a:r>
                    </a:p>
                  </a:txBody>
                  <a:tcPr/>
                </a:tc>
                <a:tc>
                  <a:txBody>
                    <a:bodyPr/>
                    <a:lstStyle/>
                    <a:p>
                      <a:pPr algn="r"/>
                      <a:r>
                        <a:rPr lang="en-US" dirty="0"/>
                        <a:t>Symbol</a:t>
                      </a:r>
                    </a:p>
                  </a:txBody>
                  <a:tcPr/>
                </a:tc>
                <a:tc>
                  <a:txBody>
                    <a:bodyPr/>
                    <a:lstStyle/>
                    <a:p>
                      <a:pPr algn="r"/>
                      <a:r>
                        <a:rPr lang="en-US" dirty="0"/>
                        <a:t>Code</a:t>
                      </a:r>
                    </a:p>
                  </a:txBody>
                  <a:tcPr/>
                </a:tc>
                <a:tc>
                  <a:txBody>
                    <a:bodyPr/>
                    <a:lstStyle/>
                    <a:p>
                      <a:pPr algn="r"/>
                      <a:r>
                        <a:rPr lang="en-US" dirty="0"/>
                        <a:t>Symbol</a:t>
                      </a:r>
                    </a:p>
                  </a:txBody>
                  <a:tcPr/>
                </a:tc>
                <a:tc>
                  <a:txBody>
                    <a:bodyPr/>
                    <a:lstStyle/>
                    <a:p>
                      <a:pPr algn="r"/>
                      <a:r>
                        <a:rPr lang="en-US" dirty="0"/>
                        <a:t>Code</a:t>
                      </a:r>
                    </a:p>
                  </a:txBody>
                  <a:tcPr/>
                </a:tc>
                <a:extLst>
                  <a:ext uri="{0D108BD9-81ED-4DB2-BD59-A6C34878D82A}">
                    <a16:rowId xmlns:a16="http://schemas.microsoft.com/office/drawing/2014/main" val="17889194"/>
                  </a:ext>
                </a:extLst>
              </a:tr>
              <a:tr h="370840">
                <a:tc>
                  <a:txBody>
                    <a:bodyPr/>
                    <a:lstStyle/>
                    <a:p>
                      <a:pPr algn="r"/>
                      <a:r>
                        <a:rPr lang="en-US" dirty="0"/>
                        <a:t>a</a:t>
                      </a:r>
                    </a:p>
                  </a:txBody>
                  <a:tcPr/>
                </a:tc>
                <a:tc>
                  <a:txBody>
                    <a:bodyPr/>
                    <a:lstStyle/>
                    <a:p>
                      <a:pPr algn="r"/>
                      <a:r>
                        <a:rPr lang="en-US" dirty="0"/>
                        <a:t>._</a:t>
                      </a:r>
                    </a:p>
                  </a:txBody>
                  <a:tcPr/>
                </a:tc>
                <a:tc>
                  <a:txBody>
                    <a:bodyPr/>
                    <a:lstStyle/>
                    <a:p>
                      <a:pPr algn="r"/>
                      <a:r>
                        <a:rPr lang="en-US" dirty="0"/>
                        <a:t>m</a:t>
                      </a:r>
                    </a:p>
                  </a:txBody>
                  <a:tcPr/>
                </a:tc>
                <a:tc>
                  <a:txBody>
                    <a:bodyPr/>
                    <a:lstStyle/>
                    <a:p>
                      <a:pPr algn="r"/>
                      <a:r>
                        <a:rPr lang="en-US" dirty="0"/>
                        <a:t>__</a:t>
                      </a:r>
                    </a:p>
                  </a:txBody>
                  <a:tcPr/>
                </a:tc>
                <a:tc>
                  <a:txBody>
                    <a:bodyPr/>
                    <a:lstStyle/>
                    <a:p>
                      <a:pPr algn="r"/>
                      <a:r>
                        <a:rPr lang="en-US" dirty="0"/>
                        <a:t>y</a:t>
                      </a:r>
                    </a:p>
                  </a:txBody>
                  <a:tcPr/>
                </a:tc>
                <a:tc>
                  <a:txBody>
                    <a:bodyPr/>
                    <a:lstStyle/>
                    <a:p>
                      <a:pPr algn="r"/>
                      <a:r>
                        <a:rPr lang="en-US" dirty="0"/>
                        <a:t>_.__</a:t>
                      </a:r>
                    </a:p>
                  </a:txBody>
                  <a:tcPr/>
                </a:tc>
                <a:extLst>
                  <a:ext uri="{0D108BD9-81ED-4DB2-BD59-A6C34878D82A}">
                    <a16:rowId xmlns:a16="http://schemas.microsoft.com/office/drawing/2014/main" val="2879605188"/>
                  </a:ext>
                </a:extLst>
              </a:tr>
              <a:tr h="370840">
                <a:tc>
                  <a:txBody>
                    <a:bodyPr/>
                    <a:lstStyle/>
                    <a:p>
                      <a:pPr algn="r"/>
                      <a:r>
                        <a:rPr lang="en-US" dirty="0"/>
                        <a:t>b</a:t>
                      </a:r>
                    </a:p>
                  </a:txBody>
                  <a:tcPr/>
                </a:tc>
                <a:tc>
                  <a:txBody>
                    <a:bodyPr/>
                    <a:lstStyle/>
                    <a:p>
                      <a:pPr algn="r"/>
                      <a:r>
                        <a:rPr lang="en-US" dirty="0"/>
                        <a:t>_...</a:t>
                      </a:r>
                    </a:p>
                  </a:txBody>
                  <a:tcPr/>
                </a:tc>
                <a:tc>
                  <a:txBody>
                    <a:bodyPr/>
                    <a:lstStyle/>
                    <a:p>
                      <a:pPr algn="r"/>
                      <a:r>
                        <a:rPr lang="en-US" dirty="0"/>
                        <a:t>n</a:t>
                      </a:r>
                    </a:p>
                  </a:txBody>
                  <a:tcPr/>
                </a:tc>
                <a:tc>
                  <a:txBody>
                    <a:bodyPr/>
                    <a:lstStyle/>
                    <a:p>
                      <a:pPr algn="r"/>
                      <a:r>
                        <a:rPr lang="en-US" dirty="0"/>
                        <a:t>_.</a:t>
                      </a:r>
                    </a:p>
                  </a:txBody>
                  <a:tcPr/>
                </a:tc>
                <a:tc>
                  <a:txBody>
                    <a:bodyPr/>
                    <a:lstStyle/>
                    <a:p>
                      <a:pPr algn="r"/>
                      <a:r>
                        <a:rPr lang="en-US" dirty="0"/>
                        <a:t>z</a:t>
                      </a:r>
                    </a:p>
                  </a:txBody>
                  <a:tcPr/>
                </a:tc>
                <a:tc>
                  <a:txBody>
                    <a:bodyPr/>
                    <a:lstStyle/>
                    <a:p>
                      <a:pPr algn="r"/>
                      <a:r>
                        <a:rPr lang="en-US" dirty="0"/>
                        <a:t>__..</a:t>
                      </a:r>
                    </a:p>
                  </a:txBody>
                  <a:tcPr/>
                </a:tc>
                <a:extLst>
                  <a:ext uri="{0D108BD9-81ED-4DB2-BD59-A6C34878D82A}">
                    <a16:rowId xmlns:a16="http://schemas.microsoft.com/office/drawing/2014/main" val="4096880376"/>
                  </a:ext>
                </a:extLst>
              </a:tr>
              <a:tr h="370840">
                <a:tc>
                  <a:txBody>
                    <a:bodyPr/>
                    <a:lstStyle/>
                    <a:p>
                      <a:pPr algn="r"/>
                      <a:r>
                        <a:rPr lang="en-US" dirty="0"/>
                        <a:t>c</a:t>
                      </a:r>
                    </a:p>
                  </a:txBody>
                  <a:tcPr/>
                </a:tc>
                <a:tc>
                  <a:txBody>
                    <a:bodyPr/>
                    <a:lstStyle/>
                    <a:p>
                      <a:pPr algn="r"/>
                      <a:r>
                        <a:rPr lang="en-US" dirty="0"/>
                        <a:t>_._.</a:t>
                      </a:r>
                    </a:p>
                  </a:txBody>
                  <a:tcPr/>
                </a:tc>
                <a:tc>
                  <a:txBody>
                    <a:bodyPr/>
                    <a:lstStyle/>
                    <a:p>
                      <a:pPr algn="r"/>
                      <a:r>
                        <a:rPr lang="en-US" dirty="0"/>
                        <a:t>o</a:t>
                      </a:r>
                    </a:p>
                  </a:txBody>
                  <a:tcPr/>
                </a:tc>
                <a:tc>
                  <a:txBody>
                    <a:bodyPr/>
                    <a:lstStyle/>
                    <a:p>
                      <a:pPr algn="r"/>
                      <a:r>
                        <a:rPr lang="en-US" dirty="0"/>
                        <a:t>___</a:t>
                      </a:r>
                    </a:p>
                  </a:txBody>
                  <a:tcPr/>
                </a:tc>
                <a:tc>
                  <a:txBody>
                    <a:bodyPr/>
                    <a:lstStyle/>
                    <a:p>
                      <a:pPr algn="r"/>
                      <a:r>
                        <a:rPr lang="en-US" dirty="0"/>
                        <a:t>0</a:t>
                      </a:r>
                    </a:p>
                  </a:txBody>
                  <a:tcPr/>
                </a:tc>
                <a:tc>
                  <a:txBody>
                    <a:bodyPr/>
                    <a:lstStyle/>
                    <a:p>
                      <a:pPr algn="r"/>
                      <a:r>
                        <a:rPr lang="en-US" dirty="0"/>
                        <a:t>_____</a:t>
                      </a:r>
                    </a:p>
                  </a:txBody>
                  <a:tcPr/>
                </a:tc>
                <a:extLst>
                  <a:ext uri="{0D108BD9-81ED-4DB2-BD59-A6C34878D82A}">
                    <a16:rowId xmlns:a16="http://schemas.microsoft.com/office/drawing/2014/main" val="1409866351"/>
                  </a:ext>
                </a:extLst>
              </a:tr>
              <a:tr h="370840">
                <a:tc>
                  <a:txBody>
                    <a:bodyPr/>
                    <a:lstStyle/>
                    <a:p>
                      <a:pPr algn="r"/>
                      <a:r>
                        <a:rPr lang="en-US" dirty="0"/>
                        <a:t>d</a:t>
                      </a:r>
                    </a:p>
                  </a:txBody>
                  <a:tcPr/>
                </a:tc>
                <a:tc>
                  <a:txBody>
                    <a:bodyPr/>
                    <a:lstStyle/>
                    <a:p>
                      <a:pPr algn="r"/>
                      <a:r>
                        <a:rPr lang="en-US" dirty="0"/>
                        <a:t>_..</a:t>
                      </a:r>
                    </a:p>
                  </a:txBody>
                  <a:tcPr/>
                </a:tc>
                <a:tc>
                  <a:txBody>
                    <a:bodyPr/>
                    <a:lstStyle/>
                    <a:p>
                      <a:pPr algn="r"/>
                      <a:r>
                        <a:rPr lang="en-US" dirty="0"/>
                        <a:t>p</a:t>
                      </a:r>
                    </a:p>
                  </a:txBody>
                  <a:tcPr/>
                </a:tc>
                <a:tc>
                  <a:txBody>
                    <a:bodyPr/>
                    <a:lstStyle/>
                    <a:p>
                      <a:pPr algn="r"/>
                      <a:r>
                        <a:rPr lang="en-US" dirty="0"/>
                        <a:t>.__.</a:t>
                      </a:r>
                    </a:p>
                  </a:txBody>
                  <a:tcPr/>
                </a:tc>
                <a:tc>
                  <a:txBody>
                    <a:bodyPr/>
                    <a:lstStyle/>
                    <a:p>
                      <a:pPr algn="r"/>
                      <a:r>
                        <a:rPr lang="en-US" dirty="0"/>
                        <a:t>1</a:t>
                      </a:r>
                    </a:p>
                  </a:txBody>
                  <a:tcPr/>
                </a:tc>
                <a:tc>
                  <a:txBody>
                    <a:bodyPr/>
                    <a:lstStyle/>
                    <a:p>
                      <a:pPr algn="r"/>
                      <a:r>
                        <a:rPr lang="en-US" dirty="0"/>
                        <a:t>.____</a:t>
                      </a:r>
                    </a:p>
                  </a:txBody>
                  <a:tcPr/>
                </a:tc>
                <a:extLst>
                  <a:ext uri="{0D108BD9-81ED-4DB2-BD59-A6C34878D82A}">
                    <a16:rowId xmlns:a16="http://schemas.microsoft.com/office/drawing/2014/main" val="4228237221"/>
                  </a:ext>
                </a:extLst>
              </a:tr>
              <a:tr h="370840">
                <a:tc>
                  <a:txBody>
                    <a:bodyPr/>
                    <a:lstStyle/>
                    <a:p>
                      <a:pPr algn="r"/>
                      <a:r>
                        <a:rPr lang="en-US" dirty="0"/>
                        <a:t>e</a:t>
                      </a:r>
                    </a:p>
                  </a:txBody>
                  <a:tcPr/>
                </a:tc>
                <a:tc>
                  <a:txBody>
                    <a:bodyPr/>
                    <a:lstStyle/>
                    <a:p>
                      <a:pPr algn="r"/>
                      <a:r>
                        <a:rPr lang="en-US" dirty="0"/>
                        <a:t>.</a:t>
                      </a:r>
                    </a:p>
                  </a:txBody>
                  <a:tcPr/>
                </a:tc>
                <a:tc>
                  <a:txBody>
                    <a:bodyPr/>
                    <a:lstStyle/>
                    <a:p>
                      <a:pPr algn="r"/>
                      <a:r>
                        <a:rPr lang="en-US" dirty="0"/>
                        <a:t>q</a:t>
                      </a:r>
                    </a:p>
                  </a:txBody>
                  <a:tcPr/>
                </a:tc>
                <a:tc>
                  <a:txBody>
                    <a:bodyPr/>
                    <a:lstStyle/>
                    <a:p>
                      <a:pPr algn="r"/>
                      <a:r>
                        <a:rPr lang="en-US" dirty="0"/>
                        <a:t>__._</a:t>
                      </a:r>
                    </a:p>
                  </a:txBody>
                  <a:tcPr/>
                </a:tc>
                <a:tc>
                  <a:txBody>
                    <a:bodyPr/>
                    <a:lstStyle/>
                    <a:p>
                      <a:pPr algn="r"/>
                      <a:r>
                        <a:rPr lang="en-US" dirty="0"/>
                        <a:t>2</a:t>
                      </a:r>
                    </a:p>
                  </a:txBody>
                  <a:tcPr/>
                </a:tc>
                <a:tc>
                  <a:txBody>
                    <a:bodyPr/>
                    <a:lstStyle/>
                    <a:p>
                      <a:pPr algn="r"/>
                      <a:r>
                        <a:rPr lang="en-US" dirty="0"/>
                        <a:t>..___</a:t>
                      </a:r>
                    </a:p>
                  </a:txBody>
                  <a:tcPr/>
                </a:tc>
                <a:extLst>
                  <a:ext uri="{0D108BD9-81ED-4DB2-BD59-A6C34878D82A}">
                    <a16:rowId xmlns:a16="http://schemas.microsoft.com/office/drawing/2014/main" val="2121924954"/>
                  </a:ext>
                </a:extLst>
              </a:tr>
              <a:tr h="370840">
                <a:tc>
                  <a:txBody>
                    <a:bodyPr/>
                    <a:lstStyle/>
                    <a:p>
                      <a:pPr algn="r"/>
                      <a:r>
                        <a:rPr lang="en-US" dirty="0"/>
                        <a:t>f</a:t>
                      </a:r>
                    </a:p>
                  </a:txBody>
                  <a:tcPr/>
                </a:tc>
                <a:tc>
                  <a:txBody>
                    <a:bodyPr/>
                    <a:lstStyle/>
                    <a:p>
                      <a:pPr algn="r"/>
                      <a:r>
                        <a:rPr lang="en-US" dirty="0"/>
                        <a:t>.._.</a:t>
                      </a:r>
                    </a:p>
                  </a:txBody>
                  <a:tcPr/>
                </a:tc>
                <a:tc>
                  <a:txBody>
                    <a:bodyPr/>
                    <a:lstStyle/>
                    <a:p>
                      <a:pPr algn="r"/>
                      <a:r>
                        <a:rPr lang="en-US" dirty="0"/>
                        <a:t>r</a:t>
                      </a:r>
                    </a:p>
                  </a:txBody>
                  <a:tcPr/>
                </a:tc>
                <a:tc>
                  <a:txBody>
                    <a:bodyPr/>
                    <a:lstStyle/>
                    <a:p>
                      <a:pPr algn="r"/>
                      <a:r>
                        <a:rPr lang="en-US" dirty="0"/>
                        <a:t>-_.</a:t>
                      </a:r>
                    </a:p>
                  </a:txBody>
                  <a:tcPr/>
                </a:tc>
                <a:tc>
                  <a:txBody>
                    <a:bodyPr/>
                    <a:lstStyle/>
                    <a:p>
                      <a:pPr algn="r"/>
                      <a:r>
                        <a:rPr lang="en-US" dirty="0"/>
                        <a:t>3</a:t>
                      </a:r>
                    </a:p>
                  </a:txBody>
                  <a:tcPr/>
                </a:tc>
                <a:tc>
                  <a:txBody>
                    <a:bodyPr/>
                    <a:lstStyle/>
                    <a:p>
                      <a:pPr algn="r"/>
                      <a:r>
                        <a:rPr lang="en-US" dirty="0"/>
                        <a:t>…__</a:t>
                      </a:r>
                    </a:p>
                  </a:txBody>
                  <a:tcPr/>
                </a:tc>
                <a:extLst>
                  <a:ext uri="{0D108BD9-81ED-4DB2-BD59-A6C34878D82A}">
                    <a16:rowId xmlns:a16="http://schemas.microsoft.com/office/drawing/2014/main" val="1488236510"/>
                  </a:ext>
                </a:extLst>
              </a:tr>
              <a:tr h="370840">
                <a:tc>
                  <a:txBody>
                    <a:bodyPr/>
                    <a:lstStyle/>
                    <a:p>
                      <a:pPr algn="r"/>
                      <a:r>
                        <a:rPr lang="en-US" dirty="0"/>
                        <a:t>g</a:t>
                      </a:r>
                    </a:p>
                  </a:txBody>
                  <a:tcPr/>
                </a:tc>
                <a:tc>
                  <a:txBody>
                    <a:bodyPr/>
                    <a:lstStyle/>
                    <a:p>
                      <a:pPr algn="r"/>
                      <a:r>
                        <a:rPr lang="en-US" dirty="0"/>
                        <a:t>__.</a:t>
                      </a:r>
                    </a:p>
                  </a:txBody>
                  <a:tcPr/>
                </a:tc>
                <a:tc>
                  <a:txBody>
                    <a:bodyPr/>
                    <a:lstStyle/>
                    <a:p>
                      <a:pPr algn="r"/>
                      <a:r>
                        <a:rPr lang="en-US" dirty="0"/>
                        <a:t>s</a:t>
                      </a:r>
                    </a:p>
                  </a:txBody>
                  <a:tcPr/>
                </a:tc>
                <a:tc>
                  <a:txBody>
                    <a:bodyPr/>
                    <a:lstStyle/>
                    <a:p>
                      <a:pPr algn="r"/>
                      <a:r>
                        <a:rPr lang="en-US" dirty="0"/>
                        <a:t>…</a:t>
                      </a:r>
                    </a:p>
                  </a:txBody>
                  <a:tcPr/>
                </a:tc>
                <a:tc>
                  <a:txBody>
                    <a:bodyPr/>
                    <a:lstStyle/>
                    <a:p>
                      <a:pPr algn="r"/>
                      <a:r>
                        <a:rPr lang="en-US" dirty="0"/>
                        <a:t>4</a:t>
                      </a:r>
                    </a:p>
                  </a:txBody>
                  <a:tcPr/>
                </a:tc>
                <a:tc>
                  <a:txBody>
                    <a:bodyPr/>
                    <a:lstStyle/>
                    <a:p>
                      <a:pPr algn="r"/>
                      <a:r>
                        <a:rPr lang="en-US" dirty="0"/>
                        <a:t>…._</a:t>
                      </a:r>
                    </a:p>
                  </a:txBody>
                  <a:tcPr/>
                </a:tc>
                <a:extLst>
                  <a:ext uri="{0D108BD9-81ED-4DB2-BD59-A6C34878D82A}">
                    <a16:rowId xmlns:a16="http://schemas.microsoft.com/office/drawing/2014/main" val="1800829361"/>
                  </a:ext>
                </a:extLst>
              </a:tr>
              <a:tr h="370840">
                <a:tc>
                  <a:txBody>
                    <a:bodyPr/>
                    <a:lstStyle/>
                    <a:p>
                      <a:pPr algn="r"/>
                      <a:r>
                        <a:rPr lang="en-US" dirty="0"/>
                        <a:t>h</a:t>
                      </a:r>
                    </a:p>
                  </a:txBody>
                  <a:tcPr/>
                </a:tc>
                <a:tc>
                  <a:txBody>
                    <a:bodyPr/>
                    <a:lstStyle/>
                    <a:p>
                      <a:pPr algn="r"/>
                      <a:r>
                        <a:rPr lang="en-US" dirty="0"/>
                        <a:t>….</a:t>
                      </a:r>
                    </a:p>
                  </a:txBody>
                  <a:tcPr/>
                </a:tc>
                <a:tc>
                  <a:txBody>
                    <a:bodyPr/>
                    <a:lstStyle/>
                    <a:p>
                      <a:pPr algn="r"/>
                      <a:r>
                        <a:rPr lang="en-US" dirty="0"/>
                        <a:t>t</a:t>
                      </a:r>
                    </a:p>
                  </a:txBody>
                  <a:tcPr/>
                </a:tc>
                <a:tc>
                  <a:txBody>
                    <a:bodyPr/>
                    <a:lstStyle/>
                    <a:p>
                      <a:pPr algn="r"/>
                      <a:r>
                        <a:rPr lang="en-US" dirty="0"/>
                        <a:t>_</a:t>
                      </a:r>
                    </a:p>
                  </a:txBody>
                  <a:tcPr/>
                </a:tc>
                <a:tc>
                  <a:txBody>
                    <a:bodyPr/>
                    <a:lstStyle/>
                    <a:p>
                      <a:pPr algn="r"/>
                      <a:r>
                        <a:rPr lang="en-US" dirty="0"/>
                        <a:t>5</a:t>
                      </a:r>
                    </a:p>
                  </a:txBody>
                  <a:tcPr/>
                </a:tc>
                <a:tc>
                  <a:txBody>
                    <a:bodyPr/>
                    <a:lstStyle/>
                    <a:p>
                      <a:pPr algn="r"/>
                      <a:r>
                        <a:rPr lang="en-US" dirty="0"/>
                        <a:t>…..</a:t>
                      </a:r>
                    </a:p>
                  </a:txBody>
                  <a:tcPr/>
                </a:tc>
                <a:extLst>
                  <a:ext uri="{0D108BD9-81ED-4DB2-BD59-A6C34878D82A}">
                    <a16:rowId xmlns:a16="http://schemas.microsoft.com/office/drawing/2014/main" val="788765580"/>
                  </a:ext>
                </a:extLst>
              </a:tr>
              <a:tr h="370840">
                <a:tc>
                  <a:txBody>
                    <a:bodyPr/>
                    <a:lstStyle/>
                    <a:p>
                      <a:pPr algn="r"/>
                      <a:r>
                        <a:rPr lang="en-US" dirty="0" err="1"/>
                        <a:t>i</a:t>
                      </a:r>
                      <a:endParaRPr lang="en-US" dirty="0"/>
                    </a:p>
                  </a:txBody>
                  <a:tcPr/>
                </a:tc>
                <a:tc>
                  <a:txBody>
                    <a:bodyPr/>
                    <a:lstStyle/>
                    <a:p>
                      <a:pPr algn="r"/>
                      <a:r>
                        <a:rPr lang="en-US" dirty="0"/>
                        <a:t>..</a:t>
                      </a:r>
                    </a:p>
                  </a:txBody>
                  <a:tcPr/>
                </a:tc>
                <a:tc>
                  <a:txBody>
                    <a:bodyPr/>
                    <a:lstStyle/>
                    <a:p>
                      <a:pPr algn="r"/>
                      <a:r>
                        <a:rPr lang="en-US" dirty="0"/>
                        <a:t>u</a:t>
                      </a:r>
                    </a:p>
                  </a:txBody>
                  <a:tcPr/>
                </a:tc>
                <a:tc>
                  <a:txBody>
                    <a:bodyPr/>
                    <a:lstStyle/>
                    <a:p>
                      <a:pPr algn="r"/>
                      <a:r>
                        <a:rPr lang="en-US" dirty="0"/>
                        <a:t>.._</a:t>
                      </a:r>
                    </a:p>
                  </a:txBody>
                  <a:tcPr/>
                </a:tc>
                <a:tc>
                  <a:txBody>
                    <a:bodyPr/>
                    <a:lstStyle/>
                    <a:p>
                      <a:pPr algn="r"/>
                      <a:r>
                        <a:rPr lang="en-US" dirty="0"/>
                        <a:t>6</a:t>
                      </a:r>
                    </a:p>
                  </a:txBody>
                  <a:tcPr/>
                </a:tc>
                <a:tc>
                  <a:txBody>
                    <a:bodyPr/>
                    <a:lstStyle/>
                    <a:p>
                      <a:pPr algn="r"/>
                      <a:r>
                        <a:rPr lang="en-US" dirty="0"/>
                        <a:t>_....</a:t>
                      </a:r>
                    </a:p>
                  </a:txBody>
                  <a:tcPr/>
                </a:tc>
                <a:extLst>
                  <a:ext uri="{0D108BD9-81ED-4DB2-BD59-A6C34878D82A}">
                    <a16:rowId xmlns:a16="http://schemas.microsoft.com/office/drawing/2014/main" val="3850579968"/>
                  </a:ext>
                </a:extLst>
              </a:tr>
              <a:tr h="370840">
                <a:tc>
                  <a:txBody>
                    <a:bodyPr/>
                    <a:lstStyle/>
                    <a:p>
                      <a:pPr algn="r"/>
                      <a:r>
                        <a:rPr lang="en-US" dirty="0"/>
                        <a:t>j</a:t>
                      </a:r>
                    </a:p>
                  </a:txBody>
                  <a:tcPr/>
                </a:tc>
                <a:tc>
                  <a:txBody>
                    <a:bodyPr/>
                    <a:lstStyle/>
                    <a:p>
                      <a:pPr algn="r"/>
                      <a:r>
                        <a:rPr lang="en-US" dirty="0"/>
                        <a:t>.___</a:t>
                      </a:r>
                    </a:p>
                  </a:txBody>
                  <a:tcPr/>
                </a:tc>
                <a:tc>
                  <a:txBody>
                    <a:bodyPr/>
                    <a:lstStyle/>
                    <a:p>
                      <a:pPr algn="r"/>
                      <a:r>
                        <a:rPr lang="en-US" dirty="0"/>
                        <a:t>v</a:t>
                      </a:r>
                    </a:p>
                  </a:txBody>
                  <a:tcPr/>
                </a:tc>
                <a:tc>
                  <a:txBody>
                    <a:bodyPr/>
                    <a:lstStyle/>
                    <a:p>
                      <a:pPr algn="r"/>
                      <a:r>
                        <a:rPr lang="en-US" dirty="0"/>
                        <a:t>…_</a:t>
                      </a:r>
                    </a:p>
                  </a:txBody>
                  <a:tcPr/>
                </a:tc>
                <a:tc>
                  <a:txBody>
                    <a:bodyPr/>
                    <a:lstStyle/>
                    <a:p>
                      <a:pPr algn="r"/>
                      <a:r>
                        <a:rPr lang="en-US" dirty="0"/>
                        <a:t>7</a:t>
                      </a:r>
                    </a:p>
                  </a:txBody>
                  <a:tcPr/>
                </a:tc>
                <a:tc>
                  <a:txBody>
                    <a:bodyPr/>
                    <a:lstStyle/>
                    <a:p>
                      <a:pPr algn="r"/>
                      <a:r>
                        <a:rPr lang="en-US" dirty="0"/>
                        <a:t>__...</a:t>
                      </a:r>
                    </a:p>
                  </a:txBody>
                  <a:tcPr/>
                </a:tc>
                <a:extLst>
                  <a:ext uri="{0D108BD9-81ED-4DB2-BD59-A6C34878D82A}">
                    <a16:rowId xmlns:a16="http://schemas.microsoft.com/office/drawing/2014/main" val="3142043327"/>
                  </a:ext>
                </a:extLst>
              </a:tr>
              <a:tr h="370840">
                <a:tc>
                  <a:txBody>
                    <a:bodyPr/>
                    <a:lstStyle/>
                    <a:p>
                      <a:pPr algn="r"/>
                      <a:r>
                        <a:rPr lang="en-US" dirty="0"/>
                        <a:t>k</a:t>
                      </a:r>
                    </a:p>
                  </a:txBody>
                  <a:tcPr/>
                </a:tc>
                <a:tc>
                  <a:txBody>
                    <a:bodyPr/>
                    <a:lstStyle/>
                    <a:p>
                      <a:pPr algn="r"/>
                      <a:r>
                        <a:rPr lang="en-US" dirty="0"/>
                        <a:t>_._</a:t>
                      </a:r>
                    </a:p>
                  </a:txBody>
                  <a:tcPr/>
                </a:tc>
                <a:tc>
                  <a:txBody>
                    <a:bodyPr/>
                    <a:lstStyle/>
                    <a:p>
                      <a:pPr algn="r"/>
                      <a:r>
                        <a:rPr lang="en-US" dirty="0"/>
                        <a:t>w</a:t>
                      </a:r>
                    </a:p>
                  </a:txBody>
                  <a:tcPr/>
                </a:tc>
                <a:tc>
                  <a:txBody>
                    <a:bodyPr/>
                    <a:lstStyle/>
                    <a:p>
                      <a:pPr algn="r"/>
                      <a:r>
                        <a:rPr lang="en-US" dirty="0"/>
                        <a:t>.__</a:t>
                      </a:r>
                    </a:p>
                  </a:txBody>
                  <a:tcPr/>
                </a:tc>
                <a:tc>
                  <a:txBody>
                    <a:bodyPr/>
                    <a:lstStyle/>
                    <a:p>
                      <a:pPr algn="r"/>
                      <a:r>
                        <a:rPr lang="en-US" dirty="0"/>
                        <a:t>8</a:t>
                      </a:r>
                    </a:p>
                  </a:txBody>
                  <a:tcPr/>
                </a:tc>
                <a:tc>
                  <a:txBody>
                    <a:bodyPr/>
                    <a:lstStyle/>
                    <a:p>
                      <a:pPr algn="r"/>
                      <a:r>
                        <a:rPr lang="en-US" dirty="0"/>
                        <a:t>___..</a:t>
                      </a:r>
                    </a:p>
                  </a:txBody>
                  <a:tcPr/>
                </a:tc>
                <a:extLst>
                  <a:ext uri="{0D108BD9-81ED-4DB2-BD59-A6C34878D82A}">
                    <a16:rowId xmlns:a16="http://schemas.microsoft.com/office/drawing/2014/main" val="564215616"/>
                  </a:ext>
                </a:extLst>
              </a:tr>
              <a:tr h="370840">
                <a:tc>
                  <a:txBody>
                    <a:bodyPr/>
                    <a:lstStyle/>
                    <a:p>
                      <a:pPr algn="r"/>
                      <a:r>
                        <a:rPr lang="en-US" dirty="0"/>
                        <a:t>l</a:t>
                      </a:r>
                    </a:p>
                  </a:txBody>
                  <a:tcPr/>
                </a:tc>
                <a:tc>
                  <a:txBody>
                    <a:bodyPr/>
                    <a:lstStyle/>
                    <a:p>
                      <a:pPr algn="r"/>
                      <a:r>
                        <a:rPr lang="en-US" dirty="0"/>
                        <a:t>._..</a:t>
                      </a:r>
                    </a:p>
                  </a:txBody>
                  <a:tcPr/>
                </a:tc>
                <a:tc>
                  <a:txBody>
                    <a:bodyPr/>
                    <a:lstStyle/>
                    <a:p>
                      <a:pPr algn="r"/>
                      <a:r>
                        <a:rPr lang="en-US" dirty="0"/>
                        <a:t>x</a:t>
                      </a:r>
                    </a:p>
                  </a:txBody>
                  <a:tcPr/>
                </a:tc>
                <a:tc>
                  <a:txBody>
                    <a:bodyPr/>
                    <a:lstStyle/>
                    <a:p>
                      <a:pPr algn="r"/>
                      <a:r>
                        <a:rPr lang="en-US" dirty="0"/>
                        <a:t>_.._</a:t>
                      </a:r>
                    </a:p>
                  </a:txBody>
                  <a:tcPr/>
                </a:tc>
                <a:tc>
                  <a:txBody>
                    <a:bodyPr/>
                    <a:lstStyle/>
                    <a:p>
                      <a:pPr algn="r"/>
                      <a:r>
                        <a:rPr lang="en-US" dirty="0"/>
                        <a:t>9</a:t>
                      </a:r>
                    </a:p>
                  </a:txBody>
                  <a:tcPr/>
                </a:tc>
                <a:tc>
                  <a:txBody>
                    <a:bodyPr/>
                    <a:lstStyle/>
                    <a:p>
                      <a:pPr algn="r"/>
                      <a:r>
                        <a:rPr lang="en-US" dirty="0"/>
                        <a:t>____.</a:t>
                      </a:r>
                    </a:p>
                  </a:txBody>
                  <a:tcPr/>
                </a:tc>
                <a:extLst>
                  <a:ext uri="{0D108BD9-81ED-4DB2-BD59-A6C34878D82A}">
                    <a16:rowId xmlns:a16="http://schemas.microsoft.com/office/drawing/2014/main" val="580013349"/>
                  </a:ext>
                </a:extLst>
              </a:tr>
            </a:tbl>
          </a:graphicData>
        </a:graphic>
      </p:graphicFrame>
    </p:spTree>
    <p:extLst>
      <p:ext uri="{BB962C8B-B14F-4D97-AF65-F5344CB8AC3E}">
        <p14:creationId xmlns:p14="http://schemas.microsoft.com/office/powerpoint/2010/main" val="240230001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Color codes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93</a:t>
            </a:fld>
            <a:endParaRPr lang="en-US"/>
          </a:p>
        </p:txBody>
      </p:sp>
      <p:pic>
        <p:nvPicPr>
          <p:cNvPr id="1026" name="Picture 2" descr="Lab I Basic Resistive Circuit Calculations and Measurement - Arpajai  Chaysang">
            <a:extLst>
              <a:ext uri="{FF2B5EF4-FFF2-40B4-BE49-F238E27FC236}">
                <a16:creationId xmlns:a16="http://schemas.microsoft.com/office/drawing/2014/main" id="{2BACFB35-83CF-D14D-94EE-DCA88A3DFA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356591"/>
            <a:ext cx="6150734" cy="499975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5C2C3B8-3234-F84F-B625-B601CEF97D59}"/>
              </a:ext>
            </a:extLst>
          </p:cNvPr>
          <p:cNvSpPr txBox="1"/>
          <p:nvPr/>
        </p:nvSpPr>
        <p:spPr>
          <a:xfrm>
            <a:off x="7732321" y="1646216"/>
            <a:ext cx="3884716" cy="923330"/>
          </a:xfrm>
          <a:prstGeom prst="rect">
            <a:avLst/>
          </a:prstGeom>
          <a:noFill/>
        </p:spPr>
        <p:txBody>
          <a:bodyPr wrap="square" rtlCol="0">
            <a:spAutoFit/>
          </a:bodyPr>
          <a:lstStyle/>
          <a:p>
            <a:pPr marL="285750" indent="-285750">
              <a:buFont typeface="Arial" panose="020B0604020202020204" pitchFamily="34" charset="0"/>
              <a:buChar char="•"/>
            </a:pPr>
            <a:r>
              <a:rPr lang="en-US" dirty="0"/>
              <a:t>Resistor markings in ohms</a:t>
            </a:r>
          </a:p>
          <a:p>
            <a:pPr marL="285750" indent="-285750">
              <a:buFont typeface="Arial" panose="020B0604020202020204" pitchFamily="34" charset="0"/>
              <a:buChar char="•"/>
            </a:pPr>
            <a:r>
              <a:rPr lang="en-US" dirty="0"/>
              <a:t>Capacitor markings in </a:t>
            </a:r>
            <a:r>
              <a:rPr lang="en-US" dirty="0" err="1"/>
              <a:t>picoFarads</a:t>
            </a:r>
            <a:endParaRPr lang="en-US" dirty="0"/>
          </a:p>
          <a:p>
            <a:pPr marL="285750" indent="-285750">
              <a:buFont typeface="Arial" panose="020B0604020202020204" pitchFamily="34" charset="0"/>
              <a:buChar char="•"/>
            </a:pPr>
            <a:r>
              <a:rPr lang="en-US" dirty="0"/>
              <a:t>Inductor markings in </a:t>
            </a:r>
            <a:r>
              <a:rPr lang="en-US" dirty="0" err="1"/>
              <a:t>microHenries</a:t>
            </a:r>
            <a:endParaRPr lang="en-US" dirty="0"/>
          </a:p>
        </p:txBody>
      </p:sp>
    </p:spTree>
    <p:extLst>
      <p:ext uri="{BB962C8B-B14F-4D97-AF65-F5344CB8AC3E}">
        <p14:creationId xmlns:p14="http://schemas.microsoft.com/office/powerpoint/2010/main" val="281590002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a:latin typeface="+mj-lt"/>
              </a:rPr>
              <a:t>Blank</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94</a:t>
            </a:fld>
            <a:endParaRPr lang="en-US"/>
          </a:p>
        </p:txBody>
      </p:sp>
    </p:spTree>
    <p:extLst>
      <p:ext uri="{BB962C8B-B14F-4D97-AF65-F5344CB8AC3E}">
        <p14:creationId xmlns:p14="http://schemas.microsoft.com/office/powerpoint/2010/main" val="409808619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8377</TotalTime>
  <Words>7665</Words>
  <Application>Microsoft Macintosh PowerPoint</Application>
  <PresentationFormat>Widescreen</PresentationFormat>
  <Paragraphs>1738</Paragraphs>
  <Slides>94</Slides>
  <Notes>62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94</vt:i4>
      </vt:variant>
    </vt:vector>
  </HeadingPairs>
  <TitlesOfParts>
    <vt:vector size="101" baseType="lpstr">
      <vt:lpstr>Arial</vt:lpstr>
      <vt:lpstr>Calibri</vt:lpstr>
      <vt:lpstr>Calibri Light</vt:lpstr>
      <vt:lpstr>Cambria Math</vt:lpstr>
      <vt:lpstr>Liberation Serif</vt:lpstr>
      <vt:lpstr>Times New Roman</vt:lpstr>
      <vt:lpstr>Office Theme</vt:lpstr>
      <vt:lpstr>Electronics of Radio, Part 2 Notes on David Rutledge’s book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Norcal circuit diagram, 1</vt:lpstr>
      <vt:lpstr>Norcal circuit diagram, 2</vt:lpstr>
      <vt:lpstr>Norcal circuit diagram, 3</vt:lpstr>
      <vt:lpstr>Norcal circuit diagram, 4</vt:lpstr>
      <vt:lpstr>Norcal circuit diagram, 5</vt:lpstr>
      <vt:lpstr>PowerPoint Presentation</vt:lpstr>
      <vt:lpstr>In the beginning…</vt:lpstr>
      <vt:lpstr>Solutions to the wave equation</vt:lpstr>
      <vt:lpstr>General solution to Maxwell’s equations</vt:lpstr>
      <vt:lpstr>General solution to Maxwell’s equations</vt:lpstr>
      <vt:lpstr>Solution to Maxwell’s equations in free space</vt:lpstr>
      <vt:lpstr>Solution to Maxwell’s equations in conductors</vt:lpstr>
      <vt:lpstr>Radiation, antennas</vt:lpstr>
      <vt:lpstr>Maxwell’s equations in a non-dispersive media</vt:lpstr>
      <vt:lpstr>Radiation from a small dipole</vt:lpstr>
      <vt:lpstr>Radiation from a small dipole</vt:lpstr>
      <vt:lpstr>Radiation from a small dipole</vt:lpstr>
      <vt:lpstr>Large half wave dipole</vt:lpstr>
      <vt:lpstr>Radiation from charge distribution</vt:lpstr>
      <vt:lpstr>Radiation from a single accelerating charge</vt:lpstr>
      <vt:lpstr>Feynman’s Treatment - 1</vt:lpstr>
      <vt:lpstr>Feynman’s Treatment - 2</vt:lpstr>
      <vt:lpstr>Feynman’s Treatment - 3</vt:lpstr>
      <vt:lpstr>Feynman’s Treatment - 4</vt:lpstr>
      <vt:lpstr>Lienard-Wierchert</vt:lpstr>
      <vt:lpstr>Radiation loss and antenna aperture</vt:lpstr>
      <vt:lpstr>Antenna aperture</vt:lpstr>
      <vt:lpstr>Impedance matching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Supplement</vt:lpstr>
      <vt:lpstr>Modulation</vt:lpstr>
      <vt:lpstr>Direct conversion receivers</vt:lpstr>
      <vt:lpstr>PowerPoint Presentation</vt:lpstr>
      <vt:lpstr>PowerPoint Presentation</vt:lpstr>
      <vt:lpstr>Phasors</vt:lpstr>
      <vt:lpstr>Resonance and Q</vt:lpstr>
      <vt:lpstr>Power</vt:lpstr>
      <vt:lpstr>PowerPoint Presentation</vt:lpstr>
      <vt:lpstr>PowerPoint Presentation</vt:lpstr>
      <vt:lpstr>Miscellaneous op amps</vt:lpstr>
      <vt:lpstr>358 op amp</vt:lpstr>
      <vt:lpstr>Op integrators and differentiators and differential amp</vt:lpstr>
      <vt:lpstr>Real 358 based ops</vt:lpstr>
      <vt:lpstr>PowerPoint Presentation</vt:lpstr>
      <vt:lpstr>PowerPoint Presentation</vt:lpstr>
      <vt:lpstr>Some filter transfer functions</vt:lpstr>
      <vt:lpstr>Feedback networks</vt:lpstr>
      <vt:lpstr>PowerPoint Presentation</vt:lpstr>
      <vt:lpstr>PowerPoint Presentation</vt:lpstr>
      <vt:lpstr>PowerPoint Presentation</vt:lpstr>
      <vt:lpstr>PowerPoint Presentation</vt:lpstr>
      <vt:lpstr>PowerPoint Presentation</vt:lpstr>
      <vt:lpstr>PowerPoint Presentation</vt:lpstr>
      <vt:lpstr>More Oscillators</vt:lpstr>
      <vt:lpstr>More Oscillators</vt:lpstr>
      <vt:lpstr>RF Amp</vt:lpstr>
      <vt:lpstr>PLL</vt:lpstr>
      <vt:lpstr>PLL FM detector</vt:lpstr>
      <vt:lpstr>PowerPoint Presentation</vt:lpstr>
      <vt:lpstr>PowerPoint Presentation</vt:lpstr>
      <vt:lpstr>Component data</vt:lpstr>
      <vt:lpstr>PowerPoint Presentation</vt:lpstr>
      <vt:lpstr>Another antenna model</vt:lpstr>
      <vt:lpstr>PowerPoint Presentation</vt:lpstr>
      <vt:lpstr>Morse</vt:lpstr>
      <vt:lpstr>Color codes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Electronics of Radi</dc:title>
  <dc:creator>John Manferdelli</dc:creator>
  <cp:lastModifiedBy>John Manferdelli</cp:lastModifiedBy>
  <cp:revision>1098</cp:revision>
  <dcterms:created xsi:type="dcterms:W3CDTF">2021-07-06T18:24:07Z</dcterms:created>
  <dcterms:modified xsi:type="dcterms:W3CDTF">2021-12-23T00:03:06Z</dcterms:modified>
</cp:coreProperties>
</file>